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tags/tag14.xml" ContentType="application/vnd.openxmlformats-officedocument.presentationml.tags+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3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381" r:id="rId3"/>
    <p:sldId id="311" r:id="rId4"/>
    <p:sldId id="259" r:id="rId5"/>
    <p:sldId id="382" r:id="rId6"/>
    <p:sldId id="515" r:id="rId7"/>
    <p:sldId id="384" r:id="rId8"/>
    <p:sldId id="385" r:id="rId9"/>
    <p:sldId id="387" r:id="rId10"/>
    <p:sldId id="388" r:id="rId11"/>
    <p:sldId id="389" r:id="rId12"/>
    <p:sldId id="390" r:id="rId13"/>
    <p:sldId id="391" r:id="rId14"/>
    <p:sldId id="503" r:id="rId15"/>
    <p:sldId id="393" r:id="rId16"/>
    <p:sldId id="394" r:id="rId17"/>
    <p:sldId id="395" r:id="rId18"/>
    <p:sldId id="396" r:id="rId19"/>
    <p:sldId id="398" r:id="rId20"/>
    <p:sldId id="399" r:id="rId21"/>
    <p:sldId id="400" r:id="rId22"/>
    <p:sldId id="427" r:id="rId23"/>
    <p:sldId id="401" r:id="rId24"/>
    <p:sldId id="402" r:id="rId25"/>
    <p:sldId id="403" r:id="rId26"/>
    <p:sldId id="404" r:id="rId27"/>
    <p:sldId id="405" r:id="rId28"/>
    <p:sldId id="409" r:id="rId29"/>
    <p:sldId id="410" r:id="rId30"/>
    <p:sldId id="412" r:id="rId31"/>
    <p:sldId id="413" r:id="rId32"/>
    <p:sldId id="411" r:id="rId33"/>
    <p:sldId id="414" r:id="rId34"/>
    <p:sldId id="415" r:id="rId35"/>
    <p:sldId id="416" r:id="rId36"/>
    <p:sldId id="417" r:id="rId37"/>
    <p:sldId id="418" r:id="rId38"/>
    <p:sldId id="419" r:id="rId39"/>
    <p:sldId id="420" r:id="rId40"/>
    <p:sldId id="449" r:id="rId41"/>
    <p:sldId id="422" r:id="rId42"/>
    <p:sldId id="426" r:id="rId43"/>
    <p:sldId id="428" r:id="rId44"/>
    <p:sldId id="429" r:id="rId45"/>
    <p:sldId id="430" r:id="rId46"/>
    <p:sldId id="431" r:id="rId47"/>
    <p:sldId id="432" r:id="rId48"/>
    <p:sldId id="433" r:id="rId49"/>
    <p:sldId id="434" r:id="rId50"/>
    <p:sldId id="435" r:id="rId51"/>
    <p:sldId id="436" r:id="rId52"/>
    <p:sldId id="437" r:id="rId53"/>
    <p:sldId id="438" r:id="rId54"/>
    <p:sldId id="439" r:id="rId55"/>
    <p:sldId id="440" r:id="rId56"/>
    <p:sldId id="441" r:id="rId57"/>
    <p:sldId id="457" r:id="rId58"/>
    <p:sldId id="458" r:id="rId59"/>
    <p:sldId id="459" r:id="rId60"/>
    <p:sldId id="460" r:id="rId61"/>
    <p:sldId id="461" r:id="rId62"/>
    <p:sldId id="462" r:id="rId63"/>
    <p:sldId id="463" r:id="rId64"/>
    <p:sldId id="464" r:id="rId65"/>
    <p:sldId id="465" r:id="rId66"/>
    <p:sldId id="466" r:id="rId67"/>
    <p:sldId id="467" r:id="rId68"/>
    <p:sldId id="468" r:id="rId69"/>
    <p:sldId id="470" r:id="rId70"/>
    <p:sldId id="471" r:id="rId71"/>
    <p:sldId id="472" r:id="rId72"/>
    <p:sldId id="473" r:id="rId73"/>
    <p:sldId id="474" r:id="rId74"/>
    <p:sldId id="475" r:id="rId75"/>
    <p:sldId id="477" r:id="rId76"/>
    <p:sldId id="478" r:id="rId77"/>
    <p:sldId id="479" r:id="rId78"/>
    <p:sldId id="480" r:id="rId79"/>
    <p:sldId id="481" r:id="rId80"/>
    <p:sldId id="482" r:id="rId81"/>
    <p:sldId id="483" r:id="rId82"/>
    <p:sldId id="484" r:id="rId83"/>
    <p:sldId id="485" r:id="rId84"/>
    <p:sldId id="486" r:id="rId85"/>
    <p:sldId id="487" r:id="rId86"/>
    <p:sldId id="488" r:id="rId87"/>
    <p:sldId id="489" r:id="rId88"/>
    <p:sldId id="490" r:id="rId89"/>
    <p:sldId id="491" r:id="rId90"/>
    <p:sldId id="492" r:id="rId91"/>
    <p:sldId id="493" r:id="rId92"/>
    <p:sldId id="494" r:id="rId93"/>
    <p:sldId id="495" r:id="rId94"/>
    <p:sldId id="496" r:id="rId95"/>
    <p:sldId id="497" r:id="rId96"/>
    <p:sldId id="498" r:id="rId97"/>
    <p:sldId id="499" r:id="rId98"/>
    <p:sldId id="500" r:id="rId99"/>
    <p:sldId id="501" r:id="rId100"/>
    <p:sldId id="505" r:id="rId101"/>
    <p:sldId id="506" r:id="rId102"/>
    <p:sldId id="507" r:id="rId103"/>
    <p:sldId id="508" r:id="rId104"/>
    <p:sldId id="509" r:id="rId105"/>
    <p:sldId id="510" r:id="rId106"/>
    <p:sldId id="511" r:id="rId107"/>
    <p:sldId id="512" r:id="rId108"/>
    <p:sldId id="513" r:id="rId109"/>
    <p:sldId id="514" r:id="rId1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9" d="100"/>
          <a:sy n="109" d="100"/>
        </p:scale>
        <p:origin x="167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ublic\Documents\ml-class\lectures-slides\assets\2.2.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tlow\Desktop\cs229a\marker.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6820723496519462E-2"/>
          <c:y val="7.6631112600286669E-2"/>
          <c:w val="0.81745463882232117"/>
          <c:h val="0.71243871111855694"/>
        </c:manualLayout>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8A33-4103-B04B-57C8E97D64AF}"/>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8A33-4103-B04B-57C8E97D64AF}"/>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8A33-4103-B04B-57C8E97D64AF}"/>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8A33-4103-B04B-57C8E97D64AF}"/>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8A33-4103-B04B-57C8E97D64AF}"/>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8A33-4103-B04B-57C8E97D64AF}"/>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8A33-4103-B04B-57C8E97D64AF}"/>
            </c:ext>
          </c:extLst>
        </c:ser>
        <c:ser>
          <c:idx val="0"/>
          <c:order val="0"/>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8A33-4103-B04B-57C8E97D64AF}"/>
            </c:ext>
          </c:extLst>
        </c:ser>
        <c:dLbls>
          <c:showLegendKey val="0"/>
          <c:showVal val="0"/>
          <c:showCatName val="0"/>
          <c:showSerName val="0"/>
          <c:showPercent val="0"/>
          <c:showBubbleSize val="0"/>
        </c:dLbls>
        <c:axId val="125004032"/>
        <c:axId val="125009920"/>
      </c:scatterChart>
      <c:valAx>
        <c:axId val="125004032"/>
        <c:scaling>
          <c:orientation val="minMax"/>
          <c:max val="2.5"/>
          <c:min val="-0.5"/>
        </c:scaling>
        <c:delete val="0"/>
        <c:axPos val="b"/>
        <c:numFmt formatCode="General" sourceLinked="1"/>
        <c:majorTickMark val="cross"/>
        <c:minorTickMark val="none"/>
        <c:tickLblPos val="nextTo"/>
        <c:spPr>
          <a:ln w="38100"/>
        </c:spPr>
        <c:crossAx val="125009920"/>
        <c:crosses val="autoZero"/>
        <c:crossBetween val="midCat"/>
        <c:majorUnit val="0.5"/>
      </c:valAx>
      <c:valAx>
        <c:axId val="125009920"/>
        <c:scaling>
          <c:orientation val="minMax"/>
          <c:max val="3"/>
          <c:min val="0"/>
        </c:scaling>
        <c:delete val="0"/>
        <c:axPos val="l"/>
        <c:majorGridlines>
          <c:spPr>
            <a:ln>
              <a:noFill/>
            </a:ln>
          </c:spPr>
        </c:majorGridlines>
        <c:numFmt formatCode="General" sourceLinked="1"/>
        <c:majorTickMark val="cross"/>
        <c:minorTickMark val="none"/>
        <c:tickLblPos val="nextTo"/>
        <c:spPr>
          <a:ln w="38100"/>
        </c:spPr>
        <c:crossAx val="125004032"/>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4"/>
          <c:order val="4"/>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0-202A-4C76-8BE2-3DEC20966498}"/>
            </c:ext>
          </c:extLst>
        </c:ser>
        <c:ser>
          <c:idx val="5"/>
          <c:order val="5"/>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1-202A-4C76-8BE2-3DEC20966498}"/>
            </c:ext>
          </c:extLst>
        </c:ser>
        <c:ser>
          <c:idx val="6"/>
          <c:order val="6"/>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2-202A-4C76-8BE2-3DEC20966498}"/>
            </c:ext>
          </c:extLst>
        </c:ser>
        <c:ser>
          <c:idx val="7"/>
          <c:order val="7"/>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3-202A-4C76-8BE2-3DEC20966498}"/>
            </c:ext>
          </c:extLst>
        </c:ser>
        <c:ser>
          <c:idx val="2"/>
          <c:order val="2"/>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4-202A-4C76-8BE2-3DEC20966498}"/>
            </c:ext>
          </c:extLst>
        </c:ser>
        <c:ser>
          <c:idx val="3"/>
          <c:order val="3"/>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5-202A-4C76-8BE2-3DEC20966498}"/>
            </c:ext>
          </c:extLst>
        </c:ser>
        <c:ser>
          <c:idx val="1"/>
          <c:order val="1"/>
          <c:spPr>
            <a:ln w="28575">
              <a:noFill/>
            </a:ln>
          </c:spPr>
          <c:marker>
            <c:symbol val="none"/>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6-202A-4C76-8BE2-3DEC20966498}"/>
            </c:ext>
          </c:extLst>
        </c:ser>
        <c:ser>
          <c:idx val="0"/>
          <c:order val="0"/>
          <c:spPr>
            <a:ln w="0">
              <a:noFill/>
            </a:ln>
          </c:spPr>
          <c:marker>
            <c:symbol val="x"/>
            <c:size val="13"/>
            <c:spPr>
              <a:ln w="19050">
                <a:solidFill>
                  <a:schemeClr val="accent2"/>
                </a:solidFill>
              </a:ln>
            </c:spPr>
          </c:marker>
          <c:xVal>
            <c:numRef>
              <c:f>Sheet1!$A$2:$A$5</c:f>
              <c:numCache>
                <c:formatCode>General</c:formatCode>
                <c:ptCount val="4"/>
                <c:pt idx="0">
                  <c:v>1</c:v>
                </c:pt>
                <c:pt idx="1">
                  <c:v>2</c:v>
                </c:pt>
                <c:pt idx="2">
                  <c:v>3</c:v>
                </c:pt>
              </c:numCache>
            </c:numRef>
          </c:xVal>
          <c:yVal>
            <c:numRef>
              <c:f>Sheet1!$B$2:$B$5</c:f>
              <c:numCache>
                <c:formatCode>General</c:formatCode>
                <c:ptCount val="4"/>
                <c:pt idx="0">
                  <c:v>1</c:v>
                </c:pt>
                <c:pt idx="1">
                  <c:v>2</c:v>
                </c:pt>
                <c:pt idx="2">
                  <c:v>3</c:v>
                </c:pt>
              </c:numCache>
            </c:numRef>
          </c:yVal>
          <c:smooth val="0"/>
          <c:extLst>
            <c:ext xmlns:c16="http://schemas.microsoft.com/office/drawing/2014/chart" uri="{C3380CC4-5D6E-409C-BE32-E72D297353CC}">
              <c16:uniqueId val="{00000007-202A-4C76-8BE2-3DEC20966498}"/>
            </c:ext>
          </c:extLst>
        </c:ser>
        <c:dLbls>
          <c:showLegendKey val="0"/>
          <c:showVal val="0"/>
          <c:showCatName val="0"/>
          <c:showSerName val="0"/>
          <c:showPercent val="0"/>
          <c:showBubbleSize val="0"/>
        </c:dLbls>
        <c:axId val="125738368"/>
        <c:axId val="125761024"/>
      </c:scatterChart>
      <c:valAx>
        <c:axId val="125738368"/>
        <c:scaling>
          <c:orientation val="minMax"/>
          <c:max val="3"/>
        </c:scaling>
        <c:delete val="0"/>
        <c:axPos val="b"/>
        <c:numFmt formatCode="General" sourceLinked="1"/>
        <c:majorTickMark val="cross"/>
        <c:minorTickMark val="none"/>
        <c:tickLblPos val="nextTo"/>
        <c:spPr>
          <a:ln w="38100"/>
        </c:spPr>
        <c:crossAx val="125761024"/>
        <c:crosses val="autoZero"/>
        <c:crossBetween val="midCat"/>
        <c:majorUnit val="1"/>
      </c:valAx>
      <c:valAx>
        <c:axId val="125761024"/>
        <c:scaling>
          <c:orientation val="minMax"/>
          <c:max val="3"/>
        </c:scaling>
        <c:delete val="0"/>
        <c:axPos val="l"/>
        <c:majorGridlines>
          <c:spPr>
            <a:ln>
              <a:noFill/>
            </a:ln>
          </c:spPr>
        </c:majorGridlines>
        <c:numFmt formatCode="General" sourceLinked="1"/>
        <c:majorTickMark val="cross"/>
        <c:minorTickMark val="none"/>
        <c:tickLblPos val="nextTo"/>
        <c:spPr>
          <a:ln w="38100"/>
        </c:spPr>
        <c:crossAx val="125738368"/>
        <c:crosses val="autoZero"/>
        <c:crossBetween val="midCat"/>
        <c:majorUnit val="1"/>
      </c:valAx>
    </c:plotArea>
    <c:plotVisOnly val="1"/>
    <c:dispBlanksAs val="gap"/>
    <c:showDLblsOverMax val="0"/>
  </c:chart>
  <c:txPr>
    <a:bodyPr/>
    <a:lstStyle/>
    <a:p>
      <a:pPr>
        <a:defRPr sz="20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Sheet1!$A$1:$A$20</c:f>
              <c:numCache>
                <c:formatCode>General</c:formatCode>
                <c:ptCount val="20"/>
                <c:pt idx="0">
                  <c:v>59.331797235022997</c:v>
                </c:pt>
                <c:pt idx="1">
                  <c:v>82.373271889400868</c:v>
                </c:pt>
                <c:pt idx="2">
                  <c:v>112.327188940092</c:v>
                </c:pt>
                <c:pt idx="3">
                  <c:v>152.64976958525298</c:v>
                </c:pt>
                <c:pt idx="4">
                  <c:v>167.62672811059903</c:v>
                </c:pt>
                <c:pt idx="5">
                  <c:v>221.77419354838696</c:v>
                </c:pt>
                <c:pt idx="6">
                  <c:v>228.68663594470001</c:v>
                </c:pt>
                <c:pt idx="7">
                  <c:v>301.26728110599106</c:v>
                </c:pt>
                <c:pt idx="8">
                  <c:v>312.7880184331799</c:v>
                </c:pt>
                <c:pt idx="9">
                  <c:v>343.89400921658995</c:v>
                </c:pt>
                <c:pt idx="10">
                  <c:v>272.46543778801794</c:v>
                </c:pt>
                <c:pt idx="11">
                  <c:v>394.58525345622087</c:v>
                </c:pt>
                <c:pt idx="12">
                  <c:v>393.43317972350189</c:v>
                </c:pt>
                <c:pt idx="13">
                  <c:v>142.281105990783</c:v>
                </c:pt>
                <c:pt idx="14">
                  <c:v>88.133640552995388</c:v>
                </c:pt>
                <c:pt idx="15">
                  <c:v>127.30414746543802</c:v>
                </c:pt>
                <c:pt idx="16">
                  <c:v>189.51612903225799</c:v>
                </c:pt>
                <c:pt idx="17">
                  <c:v>262.09677419354801</c:v>
                </c:pt>
                <c:pt idx="18">
                  <c:v>433.75576036866403</c:v>
                </c:pt>
                <c:pt idx="19">
                  <c:v>134.21658986175095</c:v>
                </c:pt>
              </c:numCache>
            </c:numRef>
          </c:xVal>
          <c:yVal>
            <c:numRef>
              <c:f>Sheet1!$B$1:$B$20</c:f>
              <c:numCache>
                <c:formatCode>General</c:formatCode>
                <c:ptCount val="20"/>
                <c:pt idx="0">
                  <c:v>95.760233918128705</c:v>
                </c:pt>
                <c:pt idx="1">
                  <c:v>161.549707602339</c:v>
                </c:pt>
                <c:pt idx="2">
                  <c:v>211.25730994152002</c:v>
                </c:pt>
                <c:pt idx="3">
                  <c:v>244.88304093567302</c:v>
                </c:pt>
                <c:pt idx="4">
                  <c:v>293.12865497076001</c:v>
                </c:pt>
                <c:pt idx="5">
                  <c:v>287.28070175438592</c:v>
                </c:pt>
                <c:pt idx="6">
                  <c:v>315.05847953216397</c:v>
                </c:pt>
                <c:pt idx="7">
                  <c:v>288.74269005847992</c:v>
                </c:pt>
                <c:pt idx="8">
                  <c:v>342.83625730994203</c:v>
                </c:pt>
                <c:pt idx="9">
                  <c:v>315.05847953216397</c:v>
                </c:pt>
                <c:pt idx="10">
                  <c:v>325.29239766081895</c:v>
                </c:pt>
                <c:pt idx="11">
                  <c:v>297.51461988304106</c:v>
                </c:pt>
                <c:pt idx="12">
                  <c:v>342.83625730994203</c:v>
                </c:pt>
                <c:pt idx="13">
                  <c:v>173.24561403508795</c:v>
                </c:pt>
                <c:pt idx="14">
                  <c:v>218.56725146198798</c:v>
                </c:pt>
                <c:pt idx="15">
                  <c:v>313.59649122806991</c:v>
                </c:pt>
                <c:pt idx="16">
                  <c:v>336.98830409356697</c:v>
                </c:pt>
                <c:pt idx="17">
                  <c:v>291.66666666666708</c:v>
                </c:pt>
                <c:pt idx="18">
                  <c:v>309.21052631578999</c:v>
                </c:pt>
                <c:pt idx="19">
                  <c:v>278.508771929825</c:v>
                </c:pt>
              </c:numCache>
            </c:numRef>
          </c:yVal>
          <c:smooth val="0"/>
          <c:extLst>
            <c:ext xmlns:c16="http://schemas.microsoft.com/office/drawing/2014/chart" uri="{C3380CC4-5D6E-409C-BE32-E72D297353CC}">
              <c16:uniqueId val="{00000000-FD4F-4B1E-9109-48F9B8789D29}"/>
            </c:ext>
          </c:extLst>
        </c:ser>
        <c:dLbls>
          <c:showLegendKey val="0"/>
          <c:showVal val="0"/>
          <c:showCatName val="0"/>
          <c:showSerName val="0"/>
          <c:showPercent val="0"/>
          <c:showBubbleSize val="0"/>
        </c:dLbls>
        <c:axId val="129532672"/>
        <c:axId val="129534592"/>
      </c:scatterChart>
      <c:valAx>
        <c:axId val="129532672"/>
        <c:scaling>
          <c:orientation val="minMax"/>
        </c:scaling>
        <c:delete val="0"/>
        <c:axPos val="b"/>
        <c:numFmt formatCode="General" sourceLinked="1"/>
        <c:majorTickMark val="out"/>
        <c:minorTickMark val="none"/>
        <c:tickLblPos val="none"/>
        <c:crossAx val="129534592"/>
        <c:crosses val="autoZero"/>
        <c:crossBetween val="midCat"/>
      </c:valAx>
      <c:valAx>
        <c:axId val="129534592"/>
        <c:scaling>
          <c:orientation val="minMax"/>
          <c:max val="350"/>
          <c:min val="0"/>
        </c:scaling>
        <c:delete val="0"/>
        <c:axPos val="l"/>
        <c:numFmt formatCode="General" sourceLinked="1"/>
        <c:majorTickMark val="out"/>
        <c:minorTickMark val="none"/>
        <c:tickLblPos val="none"/>
        <c:crossAx val="129532672"/>
        <c:crosses val="autoZero"/>
        <c:crossBetween val="midCat"/>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Sheet1!$A$1:$A$20</c:f>
              <c:numCache>
                <c:formatCode>General</c:formatCode>
                <c:ptCount val="20"/>
                <c:pt idx="0">
                  <c:v>59.331797235022997</c:v>
                </c:pt>
                <c:pt idx="1">
                  <c:v>82.373271889400868</c:v>
                </c:pt>
                <c:pt idx="2">
                  <c:v>112.327188940092</c:v>
                </c:pt>
                <c:pt idx="3">
                  <c:v>152.64976958525298</c:v>
                </c:pt>
                <c:pt idx="4">
                  <c:v>167.62672811059903</c:v>
                </c:pt>
                <c:pt idx="5">
                  <c:v>221.77419354838696</c:v>
                </c:pt>
                <c:pt idx="6">
                  <c:v>228.68663594470001</c:v>
                </c:pt>
                <c:pt idx="7">
                  <c:v>301.26728110599106</c:v>
                </c:pt>
                <c:pt idx="8">
                  <c:v>312.7880184331799</c:v>
                </c:pt>
                <c:pt idx="9">
                  <c:v>343.89400921658995</c:v>
                </c:pt>
                <c:pt idx="10">
                  <c:v>272.46543778801794</c:v>
                </c:pt>
                <c:pt idx="11">
                  <c:v>394.58525345622087</c:v>
                </c:pt>
                <c:pt idx="12">
                  <c:v>393.43317972350189</c:v>
                </c:pt>
                <c:pt idx="13">
                  <c:v>142.281105990783</c:v>
                </c:pt>
                <c:pt idx="14">
                  <c:v>88.133640552995388</c:v>
                </c:pt>
                <c:pt idx="15">
                  <c:v>127.30414746543802</c:v>
                </c:pt>
                <c:pt idx="16">
                  <c:v>189.51612903225799</c:v>
                </c:pt>
                <c:pt idx="17">
                  <c:v>262.09677419354801</c:v>
                </c:pt>
                <c:pt idx="18">
                  <c:v>433.75576036866403</c:v>
                </c:pt>
                <c:pt idx="19">
                  <c:v>134.21658986175095</c:v>
                </c:pt>
              </c:numCache>
            </c:numRef>
          </c:xVal>
          <c:yVal>
            <c:numRef>
              <c:f>Sheet1!$B$1:$B$20</c:f>
              <c:numCache>
                <c:formatCode>General</c:formatCode>
                <c:ptCount val="20"/>
                <c:pt idx="0">
                  <c:v>95.760233918128705</c:v>
                </c:pt>
                <c:pt idx="1">
                  <c:v>161.549707602339</c:v>
                </c:pt>
                <c:pt idx="2">
                  <c:v>211.25730994152002</c:v>
                </c:pt>
                <c:pt idx="3">
                  <c:v>244.88304093567302</c:v>
                </c:pt>
                <c:pt idx="4">
                  <c:v>293.12865497076001</c:v>
                </c:pt>
                <c:pt idx="5">
                  <c:v>287.28070175438592</c:v>
                </c:pt>
                <c:pt idx="6">
                  <c:v>315.05847953216397</c:v>
                </c:pt>
                <c:pt idx="7">
                  <c:v>288.74269005847992</c:v>
                </c:pt>
                <c:pt idx="8">
                  <c:v>342.83625730994203</c:v>
                </c:pt>
                <c:pt idx="9">
                  <c:v>315.05847953216397</c:v>
                </c:pt>
                <c:pt idx="10">
                  <c:v>325.29239766081895</c:v>
                </c:pt>
                <c:pt idx="11">
                  <c:v>297.51461988304106</c:v>
                </c:pt>
                <c:pt idx="12">
                  <c:v>342.83625730994203</c:v>
                </c:pt>
                <c:pt idx="13">
                  <c:v>173.24561403508795</c:v>
                </c:pt>
                <c:pt idx="14">
                  <c:v>218.56725146198798</c:v>
                </c:pt>
                <c:pt idx="15">
                  <c:v>313.59649122806991</c:v>
                </c:pt>
                <c:pt idx="16">
                  <c:v>336.98830409356697</c:v>
                </c:pt>
                <c:pt idx="17">
                  <c:v>291.66666666666708</c:v>
                </c:pt>
                <c:pt idx="18">
                  <c:v>309.21052631578999</c:v>
                </c:pt>
                <c:pt idx="19">
                  <c:v>278.508771929825</c:v>
                </c:pt>
              </c:numCache>
            </c:numRef>
          </c:yVal>
          <c:smooth val="0"/>
          <c:extLst>
            <c:ext xmlns:c16="http://schemas.microsoft.com/office/drawing/2014/chart" uri="{C3380CC4-5D6E-409C-BE32-E72D297353CC}">
              <c16:uniqueId val="{00000000-6834-4BA6-915E-AE9794A4F678}"/>
            </c:ext>
          </c:extLst>
        </c:ser>
        <c:dLbls>
          <c:showLegendKey val="0"/>
          <c:showVal val="0"/>
          <c:showCatName val="0"/>
          <c:showSerName val="0"/>
          <c:showPercent val="0"/>
          <c:showBubbleSize val="0"/>
        </c:dLbls>
        <c:axId val="129730048"/>
        <c:axId val="129731968"/>
      </c:scatterChart>
      <c:valAx>
        <c:axId val="129730048"/>
        <c:scaling>
          <c:orientation val="minMax"/>
        </c:scaling>
        <c:delete val="0"/>
        <c:axPos val="b"/>
        <c:numFmt formatCode="General" sourceLinked="1"/>
        <c:majorTickMark val="out"/>
        <c:minorTickMark val="none"/>
        <c:tickLblPos val="none"/>
        <c:crossAx val="129731968"/>
        <c:crosses val="autoZero"/>
        <c:crossBetween val="midCat"/>
      </c:valAx>
      <c:valAx>
        <c:axId val="129731968"/>
        <c:scaling>
          <c:orientation val="minMax"/>
          <c:max val="350"/>
          <c:min val="0"/>
        </c:scaling>
        <c:delete val="0"/>
        <c:axPos val="l"/>
        <c:numFmt formatCode="General" sourceLinked="1"/>
        <c:majorTickMark val="out"/>
        <c:minorTickMark val="none"/>
        <c:tickLblPos val="none"/>
        <c:crossAx val="129730048"/>
        <c:crosses val="autoZero"/>
        <c:crossBetween val="midCat"/>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Sheet1!$A$1:$A$20</c:f>
              <c:numCache>
                <c:formatCode>General</c:formatCode>
                <c:ptCount val="20"/>
                <c:pt idx="0">
                  <c:v>59.331797235022997</c:v>
                </c:pt>
                <c:pt idx="1">
                  <c:v>82.373271889400868</c:v>
                </c:pt>
                <c:pt idx="2">
                  <c:v>112.327188940092</c:v>
                </c:pt>
                <c:pt idx="3">
                  <c:v>152.64976958525298</c:v>
                </c:pt>
                <c:pt idx="4">
                  <c:v>167.62672811059903</c:v>
                </c:pt>
                <c:pt idx="5">
                  <c:v>221.77419354838696</c:v>
                </c:pt>
                <c:pt idx="6">
                  <c:v>228.68663594470001</c:v>
                </c:pt>
                <c:pt idx="7">
                  <c:v>301.26728110599106</c:v>
                </c:pt>
                <c:pt idx="8">
                  <c:v>312.7880184331799</c:v>
                </c:pt>
                <c:pt idx="9">
                  <c:v>343.89400921658995</c:v>
                </c:pt>
                <c:pt idx="10">
                  <c:v>272.46543778801794</c:v>
                </c:pt>
                <c:pt idx="11">
                  <c:v>394.58525345622087</c:v>
                </c:pt>
                <c:pt idx="12">
                  <c:v>393.43317972350189</c:v>
                </c:pt>
                <c:pt idx="13">
                  <c:v>142.281105990783</c:v>
                </c:pt>
                <c:pt idx="14">
                  <c:v>88.133640552995388</c:v>
                </c:pt>
                <c:pt idx="15">
                  <c:v>127.30414746543802</c:v>
                </c:pt>
                <c:pt idx="16">
                  <c:v>189.51612903225799</c:v>
                </c:pt>
                <c:pt idx="17">
                  <c:v>262.09677419354801</c:v>
                </c:pt>
                <c:pt idx="18">
                  <c:v>433.75576036866403</c:v>
                </c:pt>
                <c:pt idx="19">
                  <c:v>134.21658986175095</c:v>
                </c:pt>
              </c:numCache>
            </c:numRef>
          </c:xVal>
          <c:yVal>
            <c:numRef>
              <c:f>Sheet1!$B$1:$B$20</c:f>
              <c:numCache>
                <c:formatCode>General</c:formatCode>
                <c:ptCount val="20"/>
                <c:pt idx="0">
                  <c:v>95.760233918128705</c:v>
                </c:pt>
                <c:pt idx="1">
                  <c:v>161.549707602339</c:v>
                </c:pt>
                <c:pt idx="2">
                  <c:v>211.25730994152002</c:v>
                </c:pt>
                <c:pt idx="3">
                  <c:v>244.88304093567302</c:v>
                </c:pt>
                <c:pt idx="4">
                  <c:v>293.12865497076001</c:v>
                </c:pt>
                <c:pt idx="5">
                  <c:v>287.28070175438592</c:v>
                </c:pt>
                <c:pt idx="6">
                  <c:v>315.05847953216397</c:v>
                </c:pt>
                <c:pt idx="7">
                  <c:v>288.74269005847992</c:v>
                </c:pt>
                <c:pt idx="8">
                  <c:v>342.83625730994203</c:v>
                </c:pt>
                <c:pt idx="9">
                  <c:v>315.05847953216397</c:v>
                </c:pt>
                <c:pt idx="10">
                  <c:v>325.29239766081895</c:v>
                </c:pt>
                <c:pt idx="11">
                  <c:v>297.51461988304106</c:v>
                </c:pt>
                <c:pt idx="12">
                  <c:v>342.83625730994203</c:v>
                </c:pt>
                <c:pt idx="13">
                  <c:v>173.24561403508795</c:v>
                </c:pt>
                <c:pt idx="14">
                  <c:v>218.56725146198798</c:v>
                </c:pt>
                <c:pt idx="15">
                  <c:v>313.59649122806991</c:v>
                </c:pt>
                <c:pt idx="16">
                  <c:v>336.98830409356697</c:v>
                </c:pt>
                <c:pt idx="17">
                  <c:v>291.66666666666708</c:v>
                </c:pt>
                <c:pt idx="18">
                  <c:v>309.21052631578999</c:v>
                </c:pt>
                <c:pt idx="19">
                  <c:v>278.508771929825</c:v>
                </c:pt>
              </c:numCache>
            </c:numRef>
          </c:yVal>
          <c:smooth val="0"/>
          <c:extLst>
            <c:ext xmlns:c16="http://schemas.microsoft.com/office/drawing/2014/chart" uri="{C3380CC4-5D6E-409C-BE32-E72D297353CC}">
              <c16:uniqueId val="{00000000-F7DB-4C4E-A06B-F80EEB964BC9}"/>
            </c:ext>
          </c:extLst>
        </c:ser>
        <c:dLbls>
          <c:showLegendKey val="0"/>
          <c:showVal val="0"/>
          <c:showCatName val="0"/>
          <c:showSerName val="0"/>
          <c:showPercent val="0"/>
          <c:showBubbleSize val="0"/>
        </c:dLbls>
        <c:axId val="129773568"/>
        <c:axId val="129775104"/>
      </c:scatterChart>
      <c:valAx>
        <c:axId val="129773568"/>
        <c:scaling>
          <c:orientation val="minMax"/>
        </c:scaling>
        <c:delete val="0"/>
        <c:axPos val="b"/>
        <c:numFmt formatCode="General" sourceLinked="1"/>
        <c:majorTickMark val="out"/>
        <c:minorTickMark val="none"/>
        <c:tickLblPos val="none"/>
        <c:crossAx val="129775104"/>
        <c:crosses val="autoZero"/>
        <c:crossBetween val="midCat"/>
      </c:valAx>
      <c:valAx>
        <c:axId val="129775104"/>
        <c:scaling>
          <c:orientation val="minMax"/>
          <c:max val="350"/>
          <c:min val="0"/>
        </c:scaling>
        <c:delete val="0"/>
        <c:axPos val="l"/>
        <c:numFmt formatCode="General" sourceLinked="1"/>
        <c:majorTickMark val="out"/>
        <c:minorTickMark val="none"/>
        <c:tickLblPos val="none"/>
        <c:crossAx val="129773568"/>
        <c:crosses val="autoZero"/>
        <c:crossBetween val="midCat"/>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x"/>
            <c:size val="7"/>
            <c:spPr>
              <a:ln w="15875">
                <a:solidFill>
                  <a:srgbClr val="C00000"/>
                </a:solidFill>
              </a:ln>
            </c:spPr>
          </c:marker>
          <c:xVal>
            <c:numRef>
              <c:f>Sheet1!$A$1:$A$20</c:f>
              <c:numCache>
                <c:formatCode>General</c:formatCode>
                <c:ptCount val="20"/>
                <c:pt idx="0">
                  <c:v>59.331797235022997</c:v>
                </c:pt>
                <c:pt idx="1">
                  <c:v>82.373271889400868</c:v>
                </c:pt>
                <c:pt idx="2">
                  <c:v>112.327188940092</c:v>
                </c:pt>
                <c:pt idx="3">
                  <c:v>152.64976958525298</c:v>
                </c:pt>
                <c:pt idx="4">
                  <c:v>167.62672811059903</c:v>
                </c:pt>
                <c:pt idx="5">
                  <c:v>221.77419354838696</c:v>
                </c:pt>
                <c:pt idx="6">
                  <c:v>228.68663594470001</c:v>
                </c:pt>
                <c:pt idx="7">
                  <c:v>301.26728110599106</c:v>
                </c:pt>
                <c:pt idx="8">
                  <c:v>312.7880184331799</c:v>
                </c:pt>
                <c:pt idx="9">
                  <c:v>343.89400921658995</c:v>
                </c:pt>
                <c:pt idx="10">
                  <c:v>272.46543778801794</c:v>
                </c:pt>
                <c:pt idx="11">
                  <c:v>394.58525345622087</c:v>
                </c:pt>
                <c:pt idx="12">
                  <c:v>393.43317972350189</c:v>
                </c:pt>
                <c:pt idx="13">
                  <c:v>142.281105990783</c:v>
                </c:pt>
                <c:pt idx="14">
                  <c:v>88.133640552995388</c:v>
                </c:pt>
                <c:pt idx="15">
                  <c:v>127.30414746543802</c:v>
                </c:pt>
                <c:pt idx="16">
                  <c:v>189.51612903225799</c:v>
                </c:pt>
                <c:pt idx="17">
                  <c:v>262.09677419354801</c:v>
                </c:pt>
                <c:pt idx="18">
                  <c:v>433.75576036866403</c:v>
                </c:pt>
                <c:pt idx="19">
                  <c:v>134.21658986175095</c:v>
                </c:pt>
              </c:numCache>
            </c:numRef>
          </c:xVal>
          <c:yVal>
            <c:numRef>
              <c:f>Sheet1!$B$1:$B$20</c:f>
              <c:numCache>
                <c:formatCode>General</c:formatCode>
                <c:ptCount val="20"/>
                <c:pt idx="0">
                  <c:v>95.760233918128705</c:v>
                </c:pt>
                <c:pt idx="1">
                  <c:v>161.549707602339</c:v>
                </c:pt>
                <c:pt idx="2">
                  <c:v>211.25730994152002</c:v>
                </c:pt>
                <c:pt idx="3">
                  <c:v>244.88304093567302</c:v>
                </c:pt>
                <c:pt idx="4">
                  <c:v>293.12865497076001</c:v>
                </c:pt>
                <c:pt idx="5">
                  <c:v>287.28070175438592</c:v>
                </c:pt>
                <c:pt idx="6">
                  <c:v>315.05847953216397</c:v>
                </c:pt>
                <c:pt idx="7">
                  <c:v>288.74269005847992</c:v>
                </c:pt>
                <c:pt idx="8">
                  <c:v>342.83625730994203</c:v>
                </c:pt>
                <c:pt idx="9">
                  <c:v>315.05847953216397</c:v>
                </c:pt>
                <c:pt idx="10">
                  <c:v>325.29239766081895</c:v>
                </c:pt>
                <c:pt idx="11">
                  <c:v>297.51461988304106</c:v>
                </c:pt>
                <c:pt idx="12">
                  <c:v>342.83625730994203</c:v>
                </c:pt>
                <c:pt idx="13">
                  <c:v>173.24561403508795</c:v>
                </c:pt>
                <c:pt idx="14">
                  <c:v>218.56725146198798</c:v>
                </c:pt>
                <c:pt idx="15">
                  <c:v>313.59649122806991</c:v>
                </c:pt>
                <c:pt idx="16">
                  <c:v>336.98830409356697</c:v>
                </c:pt>
                <c:pt idx="17">
                  <c:v>291.66666666666708</c:v>
                </c:pt>
                <c:pt idx="18">
                  <c:v>309.21052631578999</c:v>
                </c:pt>
                <c:pt idx="19">
                  <c:v>278.508771929825</c:v>
                </c:pt>
              </c:numCache>
            </c:numRef>
          </c:yVal>
          <c:smooth val="0"/>
          <c:extLst>
            <c:ext xmlns:c16="http://schemas.microsoft.com/office/drawing/2014/chart" uri="{C3380CC4-5D6E-409C-BE32-E72D297353CC}">
              <c16:uniqueId val="{00000000-CFE2-4CFB-8297-72C9C6895441}"/>
            </c:ext>
          </c:extLst>
        </c:ser>
        <c:dLbls>
          <c:showLegendKey val="0"/>
          <c:showVal val="0"/>
          <c:showCatName val="0"/>
          <c:showSerName val="0"/>
          <c:showPercent val="0"/>
          <c:showBubbleSize val="0"/>
        </c:dLbls>
        <c:axId val="129848832"/>
        <c:axId val="129850752"/>
      </c:scatterChart>
      <c:valAx>
        <c:axId val="129848832"/>
        <c:scaling>
          <c:orientation val="minMax"/>
        </c:scaling>
        <c:delete val="0"/>
        <c:axPos val="b"/>
        <c:numFmt formatCode="General" sourceLinked="1"/>
        <c:majorTickMark val="out"/>
        <c:minorTickMark val="none"/>
        <c:tickLblPos val="none"/>
        <c:crossAx val="129850752"/>
        <c:crosses val="autoZero"/>
        <c:crossBetween val="midCat"/>
      </c:valAx>
      <c:valAx>
        <c:axId val="129850752"/>
        <c:scaling>
          <c:orientation val="minMax"/>
          <c:max val="350"/>
          <c:min val="0"/>
        </c:scaling>
        <c:delete val="0"/>
        <c:axPos val="l"/>
        <c:numFmt formatCode="General" sourceLinked="1"/>
        <c:majorTickMark val="out"/>
        <c:minorTickMark val="none"/>
        <c:tickLblPos val="none"/>
        <c:crossAx val="129848832"/>
        <c:crosses val="autoZero"/>
        <c:crossBetween val="midCat"/>
      </c:valAx>
    </c:plotArea>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99.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3.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97.wmf"/></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2226.01904" units="1/cm"/>
          <inkml:channelProperty channel="Y" name="resolution" value="3561.63013" units="1/cm"/>
          <inkml:channelProperty channel="F" name="resolution" value="2.84167" units="1/cm"/>
        </inkml:channelProperties>
      </inkml:inkSource>
      <inkml:timestamp xml:id="ts0" timeString="2015-07-30T04:21:54.409"/>
    </inkml:context>
    <inkml:brush xml:id="br0">
      <inkml:brushProperty name="width" value="0.04667" units="cm"/>
      <inkml:brushProperty name="height" value="0.04667" units="cm"/>
      <inkml:brushProperty name="color" value="#3165BB"/>
      <inkml:brushProperty name="fitToCurve" value="1"/>
    </inkml:brush>
  </inkml:definitions>
  <inkml:trace contextRef="#ctx0" brushRef="#br0">2337 170 62,'23'-15'55,"3"-3"-26,-26 4 3,0 4 0,0 0-2,0 2-6,0 1-8,0 1-6,-11-1-1,-15 3-4,0-2 7,-6 6-4,6-8 0,-6 8-2,1-4 1,-10 1-3,4 0-1,-15-4 4,8 3-5,-13 1-2,-1-1 2,0 2-2,1 2 2,5-5 2,0-2-3,-6 4-1,1 3 1,-1 0-1,0 0 0,6 0 0,15 0-1,2 0-1,12 0 2,-3 0 2,0 0-2,6 0 1,0 0 0,2 0-1,-8 0 0,-5 0-1,-1 0 1,-3 3 0,24-3 0,-1 4-1,-2-4 1,2 3 0,-2-3-1,2 7-4,-8 0 5,0 1-1,-6-2 5,-6 1-3,15 1 0,-3-2-1,0 1 0,2-1 0,4 1-4,2-3 4,4 0 3,-4 6-3,-8-6 0,3-1 1,-3 4 0,-6-4-1,14 1 0,-8-2 1,8 3 0,-2-5-1,-6 4 0,2 2 0,-2-2 0,-6 6 1,6-3-2,-3 7 0,3-3 1,-6-5-2,0 1 1,6-3 1,-6 2 1,3 5-1,2-1 0,1 4 1,9-2-1,-4-3-2,10-6 2,-1 4 1,0 0-3,6 4-1,-14-1 7,8 1-2,-6-2-2,-8 5 1,6 4 0,-4-1-1,4 1 0,2 2 1,7-2-1,-4-2-3,3-1 1,6 6 3,0-4 2,0 4-2,0-4 1,-6 4-2,1 0 1,-4 0 0,-3 0-1,1 4-1,-4-2 1,-5-2 0,9 3 1,5-3-1,-8-5 0,8 3 0,0-2 0,0-3 0,-2-1 1,8-2-1,0 3 0,0-4 0,-6 1 0,6-1-1,-6 5 1,6-2 0,-6 9 1,-2 1-1,8 1 0,0 1 0,0 3-2,0-1 2,0 1 2,0 0 0,0 0 2,0-5-2,0-5 0,0-1-1,0-3-1,0 3-1,0 4 2,0 3 1,0 4-1,0 0 0,0 3 2,0-3-3,8-4 0,18-3-2,-3-4 5,3 1 1,0-1-5,0 0 3,0 0 0,0 1 1,0-1-5,12 1 4,-7 2-2,15 1 1,1-4-1,-4 5 1,9-6-2,0 2 2,5-4 0,7 0-2,-1-4 3,-5 1-2,0-1 2,-6-3-2,-6-4 0,-15 5 0,1-5-2,0 1 3,-6-1 0,-6 0-1,-3-3 3,4 2-3,-1 3 0,17-2 0,9 1 0,6 3-3,-3 0 6,9 0-3,-12 0 0,6-1 1,-9 5-2,4-3 1,-10-2 0,-11-3 0,0 1 0,-6-1 0,6 0 0,6-3-3,5 4 6,9-4-2,6 4-1,-3-4 0,9 4 0,0-4 1,-6 0-1,5 3-1,-5-3 1,-14 0 1,2 0-1,-8 0 1,-6 0-1,6 0 1,-1 0 1,1 0-1,14 0-1,6 0 0,-3 0-1,9-7 2,0-4 1,-7 1-4,-4 0 2,-4 6 2,-8-3-2,-12 3 1,-3-2 2,-6 2-3,-2 1 2,2 3-1,3-3 1,-2-1-2,2-3 1,3 4 0,18-5-2,-4 5 1,4-4 0,-6 1 0,-1-1 0,7-1-1,-12 1 1,0-1 1,-6 6-1,6-1 0,0 0 1,0-5-2,6 1 2,-1 0-1,1-3 0,6 0 0,-12-1 0,0 0 0,-6 2 0,0-2 1,-3 4-1,-2 3 0,2-3 0,-3 1 0,7 3 0,-4-5 0,9 1 0,0 0 0,0-3 0,0-4 0,0 0 1,0 1-1,-15-5-1,9 2 1,-8-3 1,8 3 0,0 1-1,-8 1 0,8 2 1,-3-3 0,-8 0-1,8 2 2,-11-5-1,3 1 2,2 0 0,4-4 1,-4-4-1,-5 1 2,8 0-4,-2-3 0,-6 2 1,8 1 1,-2-3 2,2 2-2,-8 1 0,0-4-3,-6 3 3,0 1 0,0-3 2,0 2 4,0 1-4,0 4-2,0-2 2,0 6-2,0-6-2,0 5 0,0 0 2,0 1-1,0-3-2,0 0 1,0-7-2,-6 2 1,-6 0 0,4-4 0,-4 3 1,-2-2 0,2 3-2,1 2 3,2 6 1,-8-2-1,2-2 0,4 5-2,-4 0 1,4 6 0,5 2-1,-3-3 1,-2-4-1,-4-4 0,-2 4 0,-9 1 0,-6-5-1,1 5-3,-10-5 4,4 4-1,5 1 0,0 2 2,1 0-1,-4-3 0,3 1 5,6 2-4,-5 1 0,-7 0 0,-8-5 0,-6 2 0,-6-5-1,1-2 0,8 2 1,2 9-2,10-2 1,11 4 0,-6 0 0,12 0 0,0 0 1,-6 4 0,0-4-1,-6 0-1,6 7 1,3-4 0,-3 0-1,-8 4 0,2-3 1,6 3 1,-12 0-1,1-4 1,-9 4-1,-6 0 0,3 0 0,3 0-1,8 0 1,12 0 1,6 0 0,8 0-2,4 0 1,2 0 1,-5 0-2,2 0 2,-14 0-1,3 0 0,-6 0 0,-6 0 0,-8 0 0,8 0 1,0 0 0,6 0 0,0 0 0,3 0 1,-3-2-2,12 2 1,2-4-1,4 1 1,8 3-1,0 0 2,0 0-2,0 0-2,0 0-5,0 0-15,0 38-30,0 6-106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2226.01904" units="1/cm"/>
          <inkml:channelProperty channel="Y" name="resolution" value="3561.63013" units="1/cm"/>
          <inkml:channelProperty channel="F" name="resolution" value="2.84167" units="1/cm"/>
        </inkml:channelProperties>
      </inkml:inkSource>
      <inkml:timestamp xml:id="ts0" timeString="2015-07-30T04:22:35.523"/>
    </inkml:context>
    <inkml:brush xml:id="br0">
      <inkml:brushProperty name="width" value="0.04667" units="cm"/>
      <inkml:brushProperty name="height" value="0.04667" units="cm"/>
      <inkml:brushProperty name="color" value="#177D36"/>
      <inkml:brushProperty name="fitToCurve" value="1"/>
    </inkml:brush>
  </inkml:definitions>
  <inkml:trace contextRef="#ctx0" brushRef="#br0">2186 2 89,'0'0'44,"0"-3"-37,-15 3 15,-17 0 23,27 0-4,5 0-21,0 0-11,0 0 22,0 0 6,0 0-3,-47 0-16,-22 0 1,-14 0-10,-27 0-9,21 10-2,11 1 8,8-4-6,19 0 2,-7-4-2,6 0 1,9 1 1,2-1-1,15 0 1,-11 5-1,-1-1-2,-8 3 1,-6 0-1,-5 1 2,5 0-1,8-5 1,4 1-1,3 1 1,5-2-1,-14 1 0,2-3 0,4 2 1,2 1 0,1-3 1,5 3-2,6 0-2,0 0 1,0 3 0,0 1-1,0-3 2,-5 0 0,-1 3 1,0 3-1,-8 0 0,2 0 0,7 4 0,5-5-2,6-2 1,8-4 0,-2-3 1,2-1 1,6 3 0,-8-3-1,-6 5 1,2 1 0,-2 2-1,-6 0 0,0-1-1,0 5 2,9 1-2,-3 5-2,14 4-5,0-1 1,6 2 6,0 0 0,0-6-5,0-2 0,0-1 13,0 1 2,0 2-4,0 2-4,0-3-1,0 6 2,0 3 3,0 0-2,0-1 1,0-3-2,0-2-1,0 2 1,0-2 0,0-3 0,0 5-2,0-2 3,0 2-2,0-3-1,0 3 1,0 1-4,0-1 3,0 0-2,12 0 2,8-3 3,-8-1-1,2-5-1,-3-5-1,-5 0 1,3-3 0,-3 0-1,-1 4 1,-5 2-2,6-1 1,9 4 1,-4 5-1,9-1 1,6 2-1,0-2 2,-3-2-2,18-1 0,-10 0-2,7-3 0,14 4 3,-6-4 2,-3-1 0,3-2-3,-14 3 3,-6-4-1,-6 0-3,-8 2 1,2-7 0,4 2-1,-4 0 2,12 1 0,6-5-1,5 5 0,9 1 6,3-2-2,-8 4-3,2 3-2,-3-1 0,4 5 1,-4-1 1,-8-3 0,11-3-1,-3-4 2,4-7 0,13 2-4,-5-2 2,6 0 5,0 0-4,-6 0 2,-15 0-2,-2 0-1,-4 0 0,1 0-1,0 0 0,0 0 2,5 0-1,3 0 1,4 0-1,8 0 2,5 0-2,-5-2 1,-6-5-1,-8 0 0,-6 7 0,-1-4 0,1 4 0,8 0 0,-2 0-1,14 0 1,-9 0 0,3 0 0,0 0 0,-2 0 1,8 0-1,-6 0 0,-3 0 1,3-3-2,-8 3 2,-7 0-2,10-4 1,-4 0 0,1 1 1,-6-1-1,2 4 0,-2-2 0,-6 2 0,6-5 1,-1 3-1,1-7 0,6 7 0,2-5 0,-14 3 0,-3-3 1,-3 7-1,6-2 0,0-2-1,6 1 1,5-8 0,-2 4 1,2-4-1,1-2 1,8-2-1,-8 1 1,2 1-1,-17 6 0,-3 0-1,-5 3 1,-10 1 1,7 0-1,2-1 0,4 0 0,2 1-1,-6 0 1,4-4 0,2 0 1,6-3-1,-9-1 0,3 0 1,0-2 0,-14 2 0,9 1 0,-10-1 1,1 1 0,0 0-2,8-1 0,-2 1 1,-6 0-1,2-2 1,-8 2 0,6 4 0,-6-1-1,6 0 1,-6-4-1,6-2 0,-6 0 1,5-2-1,-5 1 1,9 7 1,-3 0 2,-6 0-4,0 0 0,6-3 0,-6 3 1,0-4-1,0-2-1,0 2 2,0-2 1,0-5 2,0 4 2,0-3-4,0 0-1,0 0 1,0-5 0,0 6 2,0-2 1,0 1-3,0-1-1,0 0-1,0 1 0,0 3-1,0 5 2,0-2-5,0 0 4,0 0 0,-6-2-1,-9-1 2,10 1 1,-7-1 0,-2-1-1,14-2-1,-6 3 1,0-3-1,0 0 0,-14 3 2,9 0-3,-4 0-2,-5 1 0,8-2 2,-2 5 0,2 0 4,1-1 0,-4 0-2,4 1 0,2-3 0,-2-5 0,-1 1-2,-8-4 1,0 0 3,-6 4-5,0 3 1,0-4-1,-6 8 0,6 0 5,9-1-2,3 2 2,-4-2 0,4-3-1,2 3 0,-2 4 0,2-4-2,-8 2 2,0-2-3,-3 2-1,-3-2 0,0 0-1,-14 0 4,8 2 0,6-2-1,-6-3 2,0 0-2,-5 0 2,-9 1-2,3-1-1,-4 3 0,-5 4 0,21 4-1,-1 0 3,12 3-2,2-4 2,4 4-1,-6-4 1,8 1 0,-14 0-1,0 3 0,-5-4-1,-7 4 1,12 0-1,-5 0 0,10 0 1,1 0-1,9 0 1,5 0 0,-3 0 0,3 0 1,-5 0 0,-4 0-1,-2 0 0,-9 0 1,12 0-1,-4 0 0,4 0 1,2 0 0,-2-4 1,3 1-1,-10-4 0,-5 4-1,0-4 1,-5 0-2,-1 4 2,0-5-2,1 1 0,5 3 1,5 2 0,10-2 1,-9 1 0,-1-4 1,-5-1 0,3-2 0,-11 0 2,2-5-1,0 5-1,1-3 0,10 6-1,10-1 1,-4 8-1,15 0-1,-5 0 0,5 0 0,0 0-1,0 0 1,0 0-2,0 0 2,0-3-3,0 3-12,0 0-8,0 0-21,20 0-76,69 3-71</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cm"/>
        </inkml:traceFormat>
        <inkml:channelProperties>
          <inkml:channelProperty channel="X" name="resolution" value="2226.01904" units="1/cm"/>
          <inkml:channelProperty channel="Y" name="resolution" value="3561.63013" units="1/cm"/>
          <inkml:channelProperty channel="F" name="resolution" value="2.84167" units="1/cm"/>
        </inkml:channelProperties>
      </inkml:inkSource>
      <inkml:timestamp xml:id="ts0" timeString="2015-07-30T04:22:45.203"/>
    </inkml:context>
    <inkml:brush xml:id="br0">
      <inkml:brushProperty name="width" value="0.04667" units="cm"/>
      <inkml:brushProperty name="height" value="0.04667" units="cm"/>
      <inkml:brushProperty name="color" value="#ED1C24"/>
      <inkml:brushProperty name="fitToCurve" value="1"/>
    </inkml:brush>
  </inkml:definitions>
  <inkml:trace contextRef="#ctx0" brushRef="#br0">1417 25 30,'0'-6'51,"6"-5"-46,0 11 28,-1-3 14,4 3-9,-9 0-9,0-5 5,0 5-2,0 0-7,0 0-8,0 0 1,0 0-7,0 0-1,-20 0 2,-32 0-8,-12 0-4,-8 5 5,9-2-2,-6 4 0,-9-3-2,0-1 0,14-3-1,1 3 0,5 0 0,6 7-2,-11 5 2,11-1-2,6 3-2,3 4 2,17-10 3,0 3-2,6-8 2,-1 5-1,10-4 0,-9-1 1,2 5-1,-2 3 0,-12 4-1,1-2 1,-10 8 1,10 5-2,-1-2 1,6 8-1,6-4-1,8 4 1,6-4 1,6 1-2,0-8 2,0-4 0,0 5 0,0 2 0,0 0 0,0 5 2,-5-1-2,-4-1 0,3-1 0,0-8 0,1 0 0,-4-4 0,9-3 0,-6 3 0,-5 5 1,5-2 1,-9 7-1,10 2-1,-10 2 1,10 0-1,-1 4 0,6 3 0,0-4 0,0-2 0,0-1 1,0 1-1,0-1 1,0 0 0,6 4-1,14-1 3,6 7-1,5 1 0,7 0 4,2-1-4,9 1 0,9-1-1,20-2 2,0-5 1,-9-2-1,3-4 0,-8-1-2,-7-3-1,-5-3 2,0 1-2,-9-9 0,9-3 0,6 5 1,5-5-1,15-4 4,12 1 1,-1-1-4,9-6 0,3 0 1,3 0-1,-9 0 2,3 0-3,-8 0 2,-7 0-2,-14 0 0,4 0 1,-10 0-1,1 0-1,-4 0 2,-11 0-1,-9 0 1,-8 0-1,0 0 0,-6 0 2,11 0-4,4 0 4,8-6-1,3-1-4,0-3 7,11-1-3,1 1-2,2 0 2,-14-1-1,-9 1 0,-5 3 0,-4-3 1,-2 3-1,0 1 1,-1-2-1,1 0 1,14-1-1,-2 2-1,7-1 1,-4 2 0,-4-2-1,9 2 2,-6-5 0,12-2-1,-15-1 0,3-4 1,-20-2 3,0-2-3,-9 2 1,3-4-1,1 3-1,-4-1 1,-3-2 0,12 4-1,-8-4 0,8-1 0,-6 1 0,-9 3 1,4 1-2,-9-1 2,-1-4-1,10 2 0,-10-5 0,7-4 0,-3 1 3,-9-4-3,0 1 0,0-1-2,0 4 4,0 3 5,0 3-1,0 1-3,0 4 7,-9 2-6,9 5-3,-6-5 1,0 0-2,1-2 1,-10 0 0,4-5 1,5 4 0,-3 0 2,-8 1-5,11-1 2,-2-4-1,-4-2 0,6 3 2,-2-5-4,-10 5 4,13 1-2,-10 1 0,9 2 1,1 2 0,-4-2-2,3-3 2,0 7-1,1-5 0,-16-3-1,1 4 1,3-9 1,-3 9-2,0 0 1,2-2 1,-2 2-1,9-2 0,-10-2 0,1 7 0,0-4 1,-3 1-1,-3 2 0,0 1 3,-6 0-4,-8-1 3,-3 4-3,-4 0 1,4 1 0,-3 6-1,9 3 1,2 1-2,3-2 2,-11 3 0,3 2 2,-9 0-5,2 0 3,10 0-1,5 0 1,-2 0 0,8 0-1,2 0 2,4 0-1,-11 0 2,5 0 0,-12 0-2,-2 0 1,-4 0 4,-7 0-5,4 0 0,4 0 0,17 0 0,12 0 1,-4 0-1,4 0 1,-12 0 0,0 0-1,-6 0-1,6 0 2,9 0-2,-9 0 2,6 2-1,-6 3-1,-6-2 1,1-3 1,-10 0-1,4 0 0,-1 0 0,-2 0 0,17 0 1,-3 0-1,0 0 0,6 4 0,-6-1 0,0-3-1,0 4 1,0-4 0,3 3 1,3-3-1,-1 3 2,16 1 2,-1-4 1,-20 0-1,0 0-1,-20 0 1,2 0-4,4 0 2,-9 0-2,9 3 0,8 1 0,12-4 0,8 2-1,-8 6 0,3-4-2,-9 3 3,11-1 0,10-6 2,5 4-2,0-4 0,0 0 0,-6 0 1,6 0-1,0 3 0,-6-3 0,-8 8-3,-7-5 3,4 0-1,-3 1-3,8-4-1,12 0-8,0 7-21,0-1-49,12-2-117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E78AB33-2B5E-4FD3-985F-D47546BA1A7C}" type="datetimeFigureOut">
              <a:rPr lang="en-US" smtClean="0"/>
              <a:t>3/31/2019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DB2263-EEF7-4CDC-9CA2-083951E7D846}" type="slidenum">
              <a:rPr lang="en-US" smtClean="0"/>
              <a:t>‹#›</a:t>
            </a:fld>
            <a:endParaRPr lang="en-US"/>
          </a:p>
        </p:txBody>
      </p:sp>
    </p:spTree>
    <p:extLst>
      <p:ext uri="{BB962C8B-B14F-4D97-AF65-F5344CB8AC3E}">
        <p14:creationId xmlns:p14="http://schemas.microsoft.com/office/powerpoint/2010/main" val="386857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69.xml"/><Relationship Id="rId2" Type="http://schemas.openxmlformats.org/officeDocument/2006/relationships/notesMaster" Target="../notesMasters/notesMaster1.xml"/><Relationship Id="rId1" Type="http://schemas.openxmlformats.org/officeDocument/2006/relationships/vmlDrawing" Target="../drawings/vmlDrawing11.vml"/><Relationship Id="rId5" Type="http://schemas.openxmlformats.org/officeDocument/2006/relationships/image" Target="../media/image202.wmf"/><Relationship Id="rId4" Type="http://schemas.openxmlformats.org/officeDocument/2006/relationships/oleObject" Target="../embeddings/oleObject15.bin"/></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70.xml"/><Relationship Id="rId2" Type="http://schemas.openxmlformats.org/officeDocument/2006/relationships/notesMaster" Target="../notesMasters/notesMaster1.xml"/><Relationship Id="rId1" Type="http://schemas.openxmlformats.org/officeDocument/2006/relationships/vmlDrawing" Target="../drawings/vmlDrawing13.vml"/><Relationship Id="rId5" Type="http://schemas.openxmlformats.org/officeDocument/2006/relationships/image" Target="../media/image202.wmf"/><Relationship Id="rId4" Type="http://schemas.openxmlformats.org/officeDocument/2006/relationships/oleObject" Target="../embeddings/oleObject17.bin"/></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1</a:t>
            </a:fld>
            <a:endParaRPr lang="en-US"/>
          </a:p>
        </p:txBody>
      </p:sp>
    </p:spTree>
    <p:extLst>
      <p:ext uri="{BB962C8B-B14F-4D97-AF65-F5344CB8AC3E}">
        <p14:creationId xmlns:p14="http://schemas.microsoft.com/office/powerpoint/2010/main" val="396624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NZ" dirty="0" smtClean="0"/>
              <a:t>If 2 vectors are orthogonal, their dot product will be 0 </a:t>
            </a:r>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10</a:t>
            </a:fld>
            <a:endParaRPr lang="en-US"/>
          </a:p>
        </p:txBody>
      </p:sp>
    </p:spTree>
    <p:extLst>
      <p:ext uri="{BB962C8B-B14F-4D97-AF65-F5344CB8AC3E}">
        <p14:creationId xmlns:p14="http://schemas.microsoft.com/office/powerpoint/2010/main" val="2833356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NZ" dirty="0" smtClean="0"/>
              <a:t>A matrix is usually identify with a capital letter in bold</a:t>
            </a:r>
            <a:endParaRPr lang="en-US"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ltLang="en-US" sz="1200" dirty="0" smtClean="0"/>
              <a:t>Vector is just a n x 1 matrix</a:t>
            </a:r>
          </a:p>
          <a:p>
            <a:endParaRPr lang="en-US" dirty="0"/>
          </a:p>
        </p:txBody>
      </p:sp>
      <p:sp>
        <p:nvSpPr>
          <p:cNvPr id="4" name="Slide Number Placeholder 3"/>
          <p:cNvSpPr>
            <a:spLocks noGrp="1"/>
          </p:cNvSpPr>
          <p:nvPr>
            <p:ph type="sldNum" sz="quarter" idx="10"/>
          </p:nvPr>
        </p:nvSpPr>
        <p:spPr/>
        <p:txBody>
          <a:bodyPr/>
          <a:lstStyle/>
          <a:p>
            <a:fld id="{B8527869-CED5-43CC-B1C9-7A6441B80A12}" type="slidenum">
              <a:rPr lang="en-US" smtClean="0"/>
              <a:t>11</a:t>
            </a:fld>
            <a:endParaRPr lang="en-US"/>
          </a:p>
        </p:txBody>
      </p:sp>
    </p:spTree>
    <p:extLst>
      <p:ext uri="{BB962C8B-B14F-4D97-AF65-F5344CB8AC3E}">
        <p14:creationId xmlns:p14="http://schemas.microsoft.com/office/powerpoint/2010/main" val="2854106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12</a:t>
            </a:fld>
            <a:endParaRPr lang="en-US"/>
          </a:p>
        </p:txBody>
      </p:sp>
    </p:spTree>
    <p:extLst>
      <p:ext uri="{BB962C8B-B14F-4D97-AF65-F5344CB8AC3E}">
        <p14:creationId xmlns:p14="http://schemas.microsoft.com/office/powerpoint/2010/main" val="3240455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D81CAB8-1DB9-4A75-9271-917445610E3F}" type="slidenum">
              <a:rPr lang="en-US" altLang="en-US" smtClean="0"/>
              <a:pPr eaLnBrk="1" hangingPunct="1"/>
              <a:t>13</a:t>
            </a:fld>
            <a:endParaRPr lang="en-US" altLang="en-US" smtClean="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522947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14</a:t>
            </a:fld>
            <a:endParaRPr lang="en-US"/>
          </a:p>
        </p:txBody>
      </p:sp>
    </p:spTree>
    <p:extLst>
      <p:ext uri="{BB962C8B-B14F-4D97-AF65-F5344CB8AC3E}">
        <p14:creationId xmlns:p14="http://schemas.microsoft.com/office/powerpoint/2010/main" val="3013273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fld id="{1CA6C048-5298-4E4B-9104-BCDAB310E5B4}" type="slidenum">
              <a:rPr lang="en-GB" altLang="en-US" smtClean="0"/>
              <a:pPr eaLnBrk="1" hangingPunct="1"/>
              <a:t>15</a:t>
            </a:fld>
            <a:endParaRPr lang="en-GB" altLang="en-US" smtClean="0"/>
          </a:p>
        </p:txBody>
      </p:sp>
      <p:sp>
        <p:nvSpPr>
          <p:cNvPr id="48131" name="Slide Image Placeholder 1"/>
          <p:cNvSpPr>
            <a:spLocks noGrp="1" noRot="1" noChangeAspect="1" noTextEdit="1"/>
          </p:cNvSpPr>
          <p:nvPr>
            <p:ph type="sldImg"/>
          </p:nvPr>
        </p:nvSpPr>
        <p:spPr>
          <a:ln/>
        </p:spPr>
      </p:sp>
      <p:sp>
        <p:nvSpPr>
          <p:cNvPr id="4813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itchFamily="34" charset="0"/>
              <a:cs typeface="Arial" pitchFamily="34" charset="0"/>
            </a:endParaRPr>
          </a:p>
        </p:txBody>
      </p:sp>
      <p:sp>
        <p:nvSpPr>
          <p:cNvPr id="48133"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r" eaLnBrk="1" hangingPunct="1"/>
            <a:fld id="{DEFB31DE-A88B-4307-8EC7-E24BB9F4BBF5}" type="slidenum">
              <a:rPr lang="en-GB" altLang="en-US" sz="1200">
                <a:ea typeface="MS PGothic" pitchFamily="34" charset="-128"/>
              </a:rPr>
              <a:pPr algn="r" eaLnBrk="1" hangingPunct="1"/>
              <a:t>15</a:t>
            </a:fld>
            <a:endParaRPr lang="en-GB" altLang="en-US" sz="1200">
              <a:ea typeface="MS PGothic" pitchFamily="34" charset="-128"/>
            </a:endParaRPr>
          </a:p>
        </p:txBody>
      </p:sp>
    </p:spTree>
    <p:extLst>
      <p:ext uri="{BB962C8B-B14F-4D97-AF65-F5344CB8AC3E}">
        <p14:creationId xmlns:p14="http://schemas.microsoft.com/office/powerpoint/2010/main" val="4089388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16</a:t>
            </a:fld>
            <a:endParaRPr lang="en-US"/>
          </a:p>
        </p:txBody>
      </p:sp>
    </p:spTree>
    <p:extLst>
      <p:ext uri="{BB962C8B-B14F-4D97-AF65-F5344CB8AC3E}">
        <p14:creationId xmlns:p14="http://schemas.microsoft.com/office/powerpoint/2010/main" val="3286542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445545D-5CD3-4A39-BAB1-AB6E2B2C64D1}" type="slidenum">
              <a:rPr lang="en-US" altLang="en-US" smtClean="0"/>
              <a:pPr eaLnBrk="1" hangingPunct="1"/>
              <a:t>17</a:t>
            </a:fld>
            <a:endParaRPr lang="en-US" altLang="en-US" smtClean="0"/>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50785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4BFABF1-22A7-4BE5-94AC-9D2AE991C3CE}" type="slidenum">
              <a:rPr lang="en-US" altLang="en-US" smtClean="0"/>
              <a:pPr eaLnBrk="1" hangingPunct="1"/>
              <a:t>18</a:t>
            </a:fld>
            <a:endParaRPr lang="en-US" altLang="en-US"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706103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EE6C3F5B-1910-4947-A45E-D01F0797F86F}" type="slidenum">
              <a:rPr lang="en-US" altLang="en-US" smtClean="0"/>
              <a:pPr eaLnBrk="1" hangingPunct="1"/>
              <a:t>19</a:t>
            </a:fld>
            <a:endParaRPr lang="en-US" altLang="en-US" smtClean="0"/>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2496584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0D2A6BB4-F0E1-46BD-A50B-73DC05F7DFD8}" type="slidenum">
              <a:rPr lang="en-US" altLang="en-US"/>
              <a:pPr/>
              <a:t>2</a:t>
            </a:fld>
            <a:endParaRPr lang="en-US" altLang="en-US"/>
          </a:p>
        </p:txBody>
      </p:sp>
      <p:sp>
        <p:nvSpPr>
          <p:cNvPr id="9218" name="Rectangle 2"/>
          <p:cNvSpPr>
            <a:spLocks noGrp="1" noRot="1" noChangeAspect="1" noChangeArrowheads="1" noTextEdit="1"/>
          </p:cNvSpPr>
          <p:nvPr>
            <p:ph type="sldImg"/>
          </p:nvPr>
        </p:nvSpPr>
        <p:spPr>
          <a:ln cap="flat"/>
        </p:spPr>
      </p:sp>
      <p:sp>
        <p:nvSpPr>
          <p:cNvPr id="9219" name="Rectangle 3"/>
          <p:cNvSpPr>
            <a:spLocks noGrp="1" noChangeArrowheads="1"/>
          </p:cNvSpPr>
          <p:nvPr>
            <p:ph type="body" idx="1"/>
          </p:nvPr>
        </p:nvSpPr>
        <p:spPr>
          <a:ln/>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FF0000"/>
                </a:solidFill>
              </a:rPr>
              <a:t>Not only the amount of data being collected is getting larger, the complexity of </a:t>
            </a:r>
            <a:r>
              <a:rPr lang="en-US" dirty="0" err="1" smtClean="0">
                <a:solidFill>
                  <a:srgbClr val="FF0000"/>
                </a:solidFill>
              </a:rPr>
              <a:t>th</a:t>
            </a:r>
            <a:r>
              <a:rPr lang="en-NZ" dirty="0" smtClean="0">
                <a:solidFill>
                  <a:srgbClr val="FF0000"/>
                </a:solidFill>
              </a:rPr>
              <a:t>is</a:t>
            </a:r>
            <a:r>
              <a:rPr lang="en-US" dirty="0" smtClean="0">
                <a:solidFill>
                  <a:srgbClr val="FF0000"/>
                </a:solidFill>
              </a:rPr>
              <a:t> data is also increasing by leaps and bounds!</a:t>
            </a:r>
          </a:p>
          <a:p>
            <a:endParaRPr lang="en-US" altLang="en-US" dirty="0"/>
          </a:p>
        </p:txBody>
      </p:sp>
    </p:spTree>
    <p:extLst>
      <p:ext uri="{BB962C8B-B14F-4D97-AF65-F5344CB8AC3E}">
        <p14:creationId xmlns:p14="http://schemas.microsoft.com/office/powerpoint/2010/main" val="1210760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Not essential notes:</a:t>
            </a:r>
          </a:p>
          <a:p>
            <a:pPr marL="285750" indent="-285750" eaLnBrk="1" hangingPunct="1">
              <a:buFont typeface="Arial" panose="020B0604020202020204" pitchFamily="34" charset="0"/>
              <a:buChar char="•"/>
            </a:pPr>
            <a:r>
              <a:rPr lang="fr-BE" altLang="en-US" dirty="0" smtClean="0"/>
              <a:t>For a matrix to </a:t>
            </a:r>
            <a:r>
              <a:rPr lang="fr-BE" altLang="en-US" dirty="0" err="1" smtClean="0"/>
              <a:t>be</a:t>
            </a:r>
            <a:r>
              <a:rPr lang="fr-BE" altLang="en-US" dirty="0" smtClean="0"/>
              <a:t> </a:t>
            </a:r>
            <a:r>
              <a:rPr lang="fr-BE" altLang="en-US" dirty="0" err="1" smtClean="0"/>
              <a:t>invertible</a:t>
            </a:r>
            <a:r>
              <a:rPr lang="fr-BE" altLang="en-US" dirty="0" smtClean="0"/>
              <a:t>, </a:t>
            </a:r>
            <a:r>
              <a:rPr lang="fr-BE" altLang="en-US" dirty="0" err="1" smtClean="0"/>
              <a:t>its</a:t>
            </a:r>
            <a:r>
              <a:rPr lang="fr-BE" altLang="en-US" dirty="0" smtClean="0"/>
              <a:t> </a:t>
            </a:r>
            <a:r>
              <a:rPr lang="fr-BE" altLang="en-US" dirty="0" err="1" smtClean="0"/>
              <a:t>determinant</a:t>
            </a:r>
            <a:r>
              <a:rPr lang="fr-BE" altLang="en-US" dirty="0" smtClean="0"/>
              <a:t> has to </a:t>
            </a:r>
            <a:r>
              <a:rPr lang="fr-BE" altLang="en-US" dirty="0" err="1" smtClean="0"/>
              <a:t>be</a:t>
            </a:r>
            <a:r>
              <a:rPr lang="fr-BE" altLang="en-US" dirty="0" smtClean="0"/>
              <a:t> non-</a:t>
            </a:r>
            <a:r>
              <a:rPr lang="fr-BE" altLang="en-US" dirty="0" err="1" smtClean="0"/>
              <a:t>zero</a:t>
            </a:r>
            <a:endParaRPr lang="fr-BE" altLang="en-US" dirty="0" smtClean="0"/>
          </a:p>
          <a:p>
            <a:pPr marL="285750" indent="-285750" eaLnBrk="1" hangingPunct="1">
              <a:buFont typeface="Arial" panose="020B0604020202020204" pitchFamily="34" charset="0"/>
              <a:buChar char="•"/>
            </a:pPr>
            <a:r>
              <a:rPr lang="fr-BE" altLang="en-US" dirty="0" smtClean="0"/>
              <a:t>A matrix </a:t>
            </a:r>
            <a:r>
              <a:rPr lang="fr-BE" altLang="en-US" dirty="0" err="1" smtClean="0"/>
              <a:t>that</a:t>
            </a:r>
            <a:r>
              <a:rPr lang="fr-BE" altLang="en-US" dirty="0" smtClean="0"/>
              <a:t> </a:t>
            </a:r>
            <a:r>
              <a:rPr lang="fr-BE" altLang="en-US" dirty="0" err="1" smtClean="0"/>
              <a:t>is</a:t>
            </a:r>
            <a:r>
              <a:rPr lang="fr-BE" altLang="en-US" dirty="0" smtClean="0"/>
              <a:t> not </a:t>
            </a:r>
            <a:r>
              <a:rPr lang="fr-BE" altLang="en-US" dirty="0" err="1" smtClean="0"/>
              <a:t>invertible</a:t>
            </a:r>
            <a:r>
              <a:rPr lang="fr-BE" altLang="en-US" dirty="0" smtClean="0"/>
              <a:t> </a:t>
            </a:r>
            <a:r>
              <a:rPr lang="fr-BE" altLang="en-US" dirty="0" err="1" smtClean="0"/>
              <a:t>is</a:t>
            </a:r>
            <a:r>
              <a:rPr lang="fr-BE" altLang="en-US" dirty="0" smtClean="0"/>
              <a:t> </a:t>
            </a:r>
            <a:r>
              <a:rPr lang="fr-BE" altLang="en-US" dirty="0" err="1" smtClean="0"/>
              <a:t>said</a:t>
            </a:r>
            <a:r>
              <a:rPr lang="fr-BE" altLang="en-US" dirty="0" smtClean="0"/>
              <a:t> to </a:t>
            </a:r>
            <a:r>
              <a:rPr lang="fr-BE" altLang="en-US" dirty="0" err="1" smtClean="0"/>
              <a:t>be</a:t>
            </a:r>
            <a:r>
              <a:rPr lang="fr-BE" altLang="en-US" dirty="0" smtClean="0"/>
              <a:t> </a:t>
            </a:r>
            <a:r>
              <a:rPr lang="fr-BE" altLang="en-US" i="1" dirty="0" err="1" smtClean="0">
                <a:solidFill>
                  <a:srgbClr val="CC0000"/>
                </a:solidFill>
              </a:rPr>
              <a:t>singular</a:t>
            </a:r>
            <a:endParaRPr lang="fr-BE" altLang="en-US" dirty="0" smtClean="0"/>
          </a:p>
          <a:p>
            <a:endParaRPr lang="en-NZ" dirty="0"/>
          </a:p>
        </p:txBody>
      </p:sp>
      <p:sp>
        <p:nvSpPr>
          <p:cNvPr id="4" name="Slide Number Placeholder 3"/>
          <p:cNvSpPr>
            <a:spLocks noGrp="1"/>
          </p:cNvSpPr>
          <p:nvPr>
            <p:ph type="sldNum" sz="quarter" idx="10"/>
          </p:nvPr>
        </p:nvSpPr>
        <p:spPr/>
        <p:txBody>
          <a:bodyPr/>
          <a:lstStyle/>
          <a:p>
            <a:fld id="{B8527869-CED5-43CC-B1C9-7A6441B80A12}" type="slidenum">
              <a:rPr lang="en-US" smtClean="0"/>
              <a:t>20</a:t>
            </a:fld>
            <a:endParaRPr lang="en-US"/>
          </a:p>
        </p:txBody>
      </p:sp>
    </p:spTree>
    <p:extLst>
      <p:ext uri="{BB962C8B-B14F-4D97-AF65-F5344CB8AC3E}">
        <p14:creationId xmlns:p14="http://schemas.microsoft.com/office/powerpoint/2010/main" val="3335584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21</a:t>
            </a:fld>
            <a:endParaRPr lang="en-US"/>
          </a:p>
        </p:txBody>
      </p:sp>
    </p:spTree>
    <p:extLst>
      <p:ext uri="{BB962C8B-B14F-4D97-AF65-F5344CB8AC3E}">
        <p14:creationId xmlns:p14="http://schemas.microsoft.com/office/powerpoint/2010/main" val="1703343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22</a:t>
            </a:fld>
            <a:endParaRPr lang="en-US"/>
          </a:p>
        </p:txBody>
      </p:sp>
    </p:spTree>
    <p:extLst>
      <p:ext uri="{BB962C8B-B14F-4D97-AF65-F5344CB8AC3E}">
        <p14:creationId xmlns:p14="http://schemas.microsoft.com/office/powerpoint/2010/main" val="17303182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23</a:t>
            </a:fld>
            <a:endParaRPr lang="en-US"/>
          </a:p>
        </p:txBody>
      </p:sp>
    </p:spTree>
    <p:extLst>
      <p:ext uri="{BB962C8B-B14F-4D97-AF65-F5344CB8AC3E}">
        <p14:creationId xmlns:p14="http://schemas.microsoft.com/office/powerpoint/2010/main" val="3923186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25</a:t>
            </a:fld>
            <a:endParaRPr lang="en-US"/>
          </a:p>
        </p:txBody>
      </p:sp>
    </p:spTree>
    <p:extLst>
      <p:ext uri="{BB962C8B-B14F-4D97-AF65-F5344CB8AC3E}">
        <p14:creationId xmlns:p14="http://schemas.microsoft.com/office/powerpoint/2010/main" val="3623948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26</a:t>
            </a:fld>
            <a:endParaRPr lang="en-US"/>
          </a:p>
        </p:txBody>
      </p:sp>
    </p:spTree>
    <p:extLst>
      <p:ext uri="{BB962C8B-B14F-4D97-AF65-F5344CB8AC3E}">
        <p14:creationId xmlns:p14="http://schemas.microsoft.com/office/powerpoint/2010/main" val="2387763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27</a:t>
            </a:fld>
            <a:endParaRPr lang="en-US"/>
          </a:p>
        </p:txBody>
      </p:sp>
    </p:spTree>
    <p:extLst>
      <p:ext uri="{BB962C8B-B14F-4D97-AF65-F5344CB8AC3E}">
        <p14:creationId xmlns:p14="http://schemas.microsoft.com/office/powerpoint/2010/main" val="1512093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50</a:t>
            </a:fld>
            <a:endParaRPr lang="en-US"/>
          </a:p>
        </p:txBody>
      </p:sp>
    </p:spTree>
    <p:extLst>
      <p:ext uri="{BB962C8B-B14F-4D97-AF65-F5344CB8AC3E}">
        <p14:creationId xmlns:p14="http://schemas.microsoft.com/office/powerpoint/2010/main" val="1937562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28A13BD0-5882-4EE7-99EA-D394D7DF2912}" type="slidenum">
              <a:rPr lang="en-IE" altLang="en-US" smtClean="0">
                <a:latin typeface="Arial" pitchFamily="34" charset="0"/>
              </a:rPr>
              <a:pPr/>
              <a:t>57</a:t>
            </a:fld>
            <a:endParaRPr lang="en-IE" altLang="en-US" smtClean="0">
              <a:latin typeface="Arial" pitchFamily="3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en-US" altLang="en-US" smtClean="0">
              <a:latin typeface="Arial" pitchFamily="34" charset="0"/>
              <a:cs typeface="Arial" pitchFamily="34" charset="0"/>
            </a:endParaRPr>
          </a:p>
        </p:txBody>
      </p:sp>
    </p:spTree>
    <p:extLst>
      <p:ext uri="{BB962C8B-B14F-4D97-AF65-F5344CB8AC3E}">
        <p14:creationId xmlns:p14="http://schemas.microsoft.com/office/powerpoint/2010/main" val="2492578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3E8521F-58EF-4B99-8F74-86AB8E7963E6}" type="slidenum">
              <a:rPr lang="en-IE" altLang="en-US" smtClean="0"/>
              <a:pPr>
                <a:defRPr/>
              </a:pPr>
              <a:t>63</a:t>
            </a:fld>
            <a:endParaRPr lang="en-IE" altLang="en-US"/>
          </a:p>
        </p:txBody>
      </p:sp>
    </p:spTree>
    <p:extLst>
      <p:ext uri="{BB962C8B-B14F-4D97-AF65-F5344CB8AC3E}">
        <p14:creationId xmlns:p14="http://schemas.microsoft.com/office/powerpoint/2010/main" val="193295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3</a:t>
            </a:fld>
            <a:endParaRPr lang="en-US"/>
          </a:p>
        </p:txBody>
      </p:sp>
    </p:spTree>
    <p:extLst>
      <p:ext uri="{BB962C8B-B14F-4D97-AF65-F5344CB8AC3E}">
        <p14:creationId xmlns:p14="http://schemas.microsoft.com/office/powerpoint/2010/main" val="249298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DAB3A5D1-E0C4-4888-9E5F-01C8EECF540F}" type="slidenum">
              <a:rPr lang="en-IE" altLang="en-US" smtClean="0">
                <a:latin typeface="Arial" pitchFamily="34" charset="0"/>
              </a:rPr>
              <a:pPr/>
              <a:t>65</a:t>
            </a:fld>
            <a:endParaRPr lang="en-IE" altLang="en-US" smtClean="0">
              <a:latin typeface="Arial" pitchFamily="3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en-US" altLang="en-US" smtClean="0">
              <a:latin typeface="Arial" pitchFamily="34" charset="0"/>
              <a:cs typeface="Arial" pitchFamily="34" charset="0"/>
            </a:endParaRPr>
          </a:p>
        </p:txBody>
      </p:sp>
    </p:spTree>
    <p:extLst>
      <p:ext uri="{BB962C8B-B14F-4D97-AF65-F5344CB8AC3E}">
        <p14:creationId xmlns:p14="http://schemas.microsoft.com/office/powerpoint/2010/main" val="166050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177F066B-E92F-404A-8956-4F71A84ED503}" type="slidenum">
              <a:rPr lang="en-IE" altLang="en-US" smtClean="0">
                <a:latin typeface="Arial" pitchFamily="34" charset="0"/>
              </a:rPr>
              <a:pPr/>
              <a:t>66</a:t>
            </a:fld>
            <a:endParaRPr lang="en-IE" altLang="en-US" smtClean="0">
              <a:latin typeface="Arial" pitchFamily="3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p:spPr>
        <p:txBody>
          <a:bodyPr/>
          <a:lstStyle/>
          <a:p>
            <a:pPr eaLnBrk="1" hangingPunct="1"/>
            <a:endParaRPr lang="en-US" altLang="en-US" smtClean="0">
              <a:latin typeface="Arial" pitchFamily="34" charset="0"/>
              <a:cs typeface="Arial" pitchFamily="34" charset="0"/>
            </a:endParaRPr>
          </a:p>
        </p:txBody>
      </p:sp>
    </p:spTree>
    <p:extLst>
      <p:ext uri="{BB962C8B-B14F-4D97-AF65-F5344CB8AC3E}">
        <p14:creationId xmlns:p14="http://schemas.microsoft.com/office/powerpoint/2010/main" val="15436984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085A95B4-1D3D-4455-964E-948D800EE322}" type="slidenum">
              <a:rPr lang="en-IE" altLang="en-US" smtClean="0">
                <a:latin typeface="Arial" pitchFamily="34" charset="0"/>
              </a:rPr>
              <a:pPr/>
              <a:t>67</a:t>
            </a:fld>
            <a:endParaRPr lang="en-IE" altLang="en-US" smtClean="0">
              <a:latin typeface="Arial" pitchFamily="3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en-IE" altLang="en-US" smtClean="0">
              <a:latin typeface="Arial" pitchFamily="34" charset="0"/>
              <a:cs typeface="Arial" pitchFamily="34" charset="0"/>
            </a:endParaRPr>
          </a:p>
          <a:p>
            <a:pPr eaLnBrk="1" hangingPunct="1"/>
            <a:endParaRPr lang="en-IE" altLang="en-US" smtClean="0">
              <a:latin typeface="Arial" pitchFamily="34" charset="0"/>
              <a:cs typeface="Arial" pitchFamily="34" charset="0"/>
            </a:endParaRPr>
          </a:p>
          <a:p>
            <a:pPr eaLnBrk="1" hangingPunct="1"/>
            <a:endParaRPr lang="en-IE" altLang="en-US" smtClean="0">
              <a:latin typeface="Arial" pitchFamily="34" charset="0"/>
              <a:cs typeface="Arial" pitchFamily="34" charset="0"/>
            </a:endParaRPr>
          </a:p>
        </p:txBody>
      </p:sp>
    </p:spTree>
    <p:extLst>
      <p:ext uri="{BB962C8B-B14F-4D97-AF65-F5344CB8AC3E}">
        <p14:creationId xmlns:p14="http://schemas.microsoft.com/office/powerpoint/2010/main" val="24784204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B12D0B96-FFF0-4DDB-8968-B66E95CAB41E}" type="slidenum">
              <a:rPr lang="en-IE" altLang="en-US" smtClean="0">
                <a:latin typeface="Arial" pitchFamily="34" charset="0"/>
              </a:rPr>
              <a:pPr/>
              <a:t>68</a:t>
            </a:fld>
            <a:endParaRPr lang="en-IE" altLang="en-US" smtClean="0">
              <a:latin typeface="Arial" pitchFamily="3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p:spPr>
        <p:txBody>
          <a:bodyPr/>
          <a:lstStyle/>
          <a:p>
            <a:pPr eaLnBrk="1" hangingPunct="1"/>
            <a:endParaRPr lang="en-US" altLang="en-US" smtClean="0">
              <a:latin typeface="Arial" pitchFamily="34" charset="0"/>
              <a:cs typeface="Arial" pitchFamily="34" charset="0"/>
            </a:endParaRPr>
          </a:p>
        </p:txBody>
      </p:sp>
    </p:spTree>
    <p:extLst>
      <p:ext uri="{BB962C8B-B14F-4D97-AF65-F5344CB8AC3E}">
        <p14:creationId xmlns:p14="http://schemas.microsoft.com/office/powerpoint/2010/main" val="28479788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0025D77B-5606-499F-A18D-4D1EFBF57E98}" type="slidenum">
              <a:rPr lang="en-IE" altLang="en-US" smtClean="0">
                <a:latin typeface="Arial" pitchFamily="34" charset="0"/>
              </a:rPr>
              <a:pPr/>
              <a:t>69</a:t>
            </a:fld>
            <a:endParaRPr lang="en-IE" altLang="en-US" smtClean="0">
              <a:latin typeface="Arial"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p:spPr>
        <p:txBody>
          <a:bodyPr/>
          <a:lstStyle/>
          <a:p>
            <a:pPr eaLnBrk="1" hangingPunct="1"/>
            <a:endParaRPr lang="en-US" altLang="en-US" smtClean="0">
              <a:latin typeface="SimSun" pitchFamily="2" charset="-122"/>
              <a:ea typeface="SimSun" pitchFamily="2" charset="-122"/>
              <a:cs typeface="Arial" pitchFamily="34" charset="0"/>
              <a:sym typeface="Symbol" pitchFamily="18" charset="2"/>
            </a:endParaRPr>
          </a:p>
        </p:txBody>
      </p:sp>
      <p:graphicFrame>
        <p:nvGraphicFramePr>
          <p:cNvPr id="117765" name="Object 4"/>
          <p:cNvGraphicFramePr>
            <a:graphicFrameLocks noChangeAspect="1"/>
          </p:cNvGraphicFramePr>
          <p:nvPr/>
        </p:nvGraphicFramePr>
        <p:xfrm>
          <a:off x="5224463" y="4962525"/>
          <a:ext cx="630237" cy="306388"/>
        </p:xfrm>
        <a:graphic>
          <a:graphicData uri="http://schemas.openxmlformats.org/presentationml/2006/ole">
            <mc:AlternateContent xmlns:mc="http://schemas.openxmlformats.org/markup-compatibility/2006">
              <mc:Choice xmlns:v="urn:schemas-microsoft-com:vml" Requires="v">
                <p:oleObj spid="_x0000_s42000" name="Equation" r:id="rId4" imgW="469900" imgH="228600" progId="Equation.3">
                  <p:embed/>
                </p:oleObj>
              </mc:Choice>
              <mc:Fallback>
                <p:oleObj name="Equation" r:id="rId4" imgW="469900" imgH="228600" progId="Equation.3">
                  <p:embed/>
                  <p:pic>
                    <p:nvPicPr>
                      <p:cNvPr id="11776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463" y="4962525"/>
                        <a:ext cx="63023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524044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2D2FE56A-C982-4306-A296-B4A1EF10645D}" type="slidenum">
              <a:rPr lang="en-IE" altLang="en-US" smtClean="0">
                <a:latin typeface="Arial" pitchFamily="34" charset="0"/>
              </a:rPr>
              <a:pPr/>
              <a:t>70</a:t>
            </a:fld>
            <a:endParaRPr lang="en-IE" altLang="en-US" smtClean="0">
              <a:latin typeface="Arial" pitchFamily="3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p:spPr>
        <p:txBody>
          <a:bodyPr/>
          <a:lstStyle/>
          <a:p>
            <a:pPr eaLnBrk="1" hangingPunct="1"/>
            <a:endParaRPr lang="en-US" altLang="en-US" smtClean="0">
              <a:latin typeface="SimSun" pitchFamily="2" charset="-122"/>
              <a:ea typeface="SimSun" pitchFamily="2" charset="-122"/>
              <a:cs typeface="Arial" pitchFamily="34" charset="0"/>
              <a:sym typeface="Symbol" pitchFamily="18" charset="2"/>
            </a:endParaRPr>
          </a:p>
        </p:txBody>
      </p:sp>
      <p:graphicFrame>
        <p:nvGraphicFramePr>
          <p:cNvPr id="118789" name="Object 4"/>
          <p:cNvGraphicFramePr>
            <a:graphicFrameLocks noChangeAspect="1"/>
          </p:cNvGraphicFramePr>
          <p:nvPr/>
        </p:nvGraphicFramePr>
        <p:xfrm>
          <a:off x="5224463" y="4962525"/>
          <a:ext cx="630237" cy="306388"/>
        </p:xfrm>
        <a:graphic>
          <a:graphicData uri="http://schemas.openxmlformats.org/presentationml/2006/ole">
            <mc:AlternateContent xmlns:mc="http://schemas.openxmlformats.org/markup-compatibility/2006">
              <mc:Choice xmlns:v="urn:schemas-microsoft-com:vml" Requires="v">
                <p:oleObj spid="_x0000_s44048" name="Equation" r:id="rId4" imgW="469900" imgH="228600" progId="Equation.3">
                  <p:embed/>
                </p:oleObj>
              </mc:Choice>
              <mc:Fallback>
                <p:oleObj name="Equation" r:id="rId4" imgW="469900" imgH="228600" progId="Equation.3">
                  <p:embed/>
                  <p:pic>
                    <p:nvPicPr>
                      <p:cNvPr id="11878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4463" y="4962525"/>
                        <a:ext cx="630237"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9482523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defTabSz="933450">
              <a:defRPr>
                <a:solidFill>
                  <a:schemeClr val="tx1"/>
                </a:solidFill>
                <a:latin typeface="Tahoma" pitchFamily="34" charset="0"/>
                <a:cs typeface="Arial" pitchFamily="34" charset="0"/>
              </a:defRPr>
            </a:lvl1pPr>
            <a:lvl2pPr marL="742950" indent="-285750" defTabSz="933450">
              <a:defRPr>
                <a:solidFill>
                  <a:schemeClr val="tx1"/>
                </a:solidFill>
                <a:latin typeface="Tahoma" pitchFamily="34" charset="0"/>
                <a:cs typeface="Arial" pitchFamily="34" charset="0"/>
              </a:defRPr>
            </a:lvl2pPr>
            <a:lvl3pPr marL="1143000" indent="-228600" defTabSz="933450">
              <a:defRPr>
                <a:solidFill>
                  <a:schemeClr val="tx1"/>
                </a:solidFill>
                <a:latin typeface="Tahoma" pitchFamily="34" charset="0"/>
                <a:cs typeface="Arial" pitchFamily="34" charset="0"/>
              </a:defRPr>
            </a:lvl3pPr>
            <a:lvl4pPr marL="1600200" indent="-228600" defTabSz="933450">
              <a:defRPr>
                <a:solidFill>
                  <a:schemeClr val="tx1"/>
                </a:solidFill>
                <a:latin typeface="Tahoma" pitchFamily="34" charset="0"/>
                <a:cs typeface="Arial" pitchFamily="34" charset="0"/>
              </a:defRPr>
            </a:lvl4pPr>
            <a:lvl5pPr marL="2057400" indent="-228600" defTabSz="933450">
              <a:defRPr>
                <a:solidFill>
                  <a:schemeClr val="tx1"/>
                </a:solidFill>
                <a:latin typeface="Tahoma" pitchFamily="34" charset="0"/>
                <a:cs typeface="Arial" pitchFamily="34" charset="0"/>
              </a:defRPr>
            </a:lvl5pPr>
            <a:lvl6pPr marL="2514600" indent="-228600" defTabSz="933450" eaLnBrk="0" fontAlgn="base" hangingPunct="0">
              <a:spcBef>
                <a:spcPct val="0"/>
              </a:spcBef>
              <a:spcAft>
                <a:spcPct val="0"/>
              </a:spcAft>
              <a:defRPr>
                <a:solidFill>
                  <a:schemeClr val="tx1"/>
                </a:solidFill>
                <a:latin typeface="Tahoma" pitchFamily="34" charset="0"/>
                <a:cs typeface="Arial" pitchFamily="34" charset="0"/>
              </a:defRPr>
            </a:lvl6pPr>
            <a:lvl7pPr marL="2971800" indent="-228600" defTabSz="933450" eaLnBrk="0" fontAlgn="base" hangingPunct="0">
              <a:spcBef>
                <a:spcPct val="0"/>
              </a:spcBef>
              <a:spcAft>
                <a:spcPct val="0"/>
              </a:spcAft>
              <a:defRPr>
                <a:solidFill>
                  <a:schemeClr val="tx1"/>
                </a:solidFill>
                <a:latin typeface="Tahoma" pitchFamily="34" charset="0"/>
                <a:cs typeface="Arial" pitchFamily="34" charset="0"/>
              </a:defRPr>
            </a:lvl7pPr>
            <a:lvl8pPr marL="3429000" indent="-228600" defTabSz="933450" eaLnBrk="0" fontAlgn="base" hangingPunct="0">
              <a:spcBef>
                <a:spcPct val="0"/>
              </a:spcBef>
              <a:spcAft>
                <a:spcPct val="0"/>
              </a:spcAft>
              <a:defRPr>
                <a:solidFill>
                  <a:schemeClr val="tx1"/>
                </a:solidFill>
                <a:latin typeface="Tahoma" pitchFamily="34" charset="0"/>
                <a:cs typeface="Arial" pitchFamily="34" charset="0"/>
              </a:defRPr>
            </a:lvl8pPr>
            <a:lvl9pPr marL="3886200" indent="-228600" defTabSz="933450" eaLnBrk="0" fontAlgn="base" hangingPunct="0">
              <a:spcBef>
                <a:spcPct val="0"/>
              </a:spcBef>
              <a:spcAft>
                <a:spcPct val="0"/>
              </a:spcAft>
              <a:defRPr>
                <a:solidFill>
                  <a:schemeClr val="tx1"/>
                </a:solidFill>
                <a:latin typeface="Tahoma" pitchFamily="34" charset="0"/>
                <a:cs typeface="Arial" pitchFamily="34" charset="0"/>
              </a:defRPr>
            </a:lvl9pPr>
          </a:lstStyle>
          <a:p>
            <a:fld id="{82386B89-9790-4C88-8920-9BCAE0563610}" type="slidenum">
              <a:rPr lang="en-IE" altLang="en-US" smtClean="0">
                <a:latin typeface="Arial" pitchFamily="34" charset="0"/>
              </a:rPr>
              <a:pPr/>
              <a:t>71</a:t>
            </a:fld>
            <a:endParaRPr lang="en-IE" altLang="en-US" smtClean="0">
              <a:latin typeface="Arial" pitchFamily="3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p:spPr>
        <p:txBody>
          <a:bodyPr/>
          <a:lstStyle/>
          <a:p>
            <a:pPr eaLnBrk="1" hangingPunct="1"/>
            <a:endParaRPr lang="en-US" altLang="en-US" smtClean="0">
              <a:latin typeface="Arial" pitchFamily="34" charset="0"/>
              <a:cs typeface="Arial" pitchFamily="34" charset="0"/>
            </a:endParaRPr>
          </a:p>
        </p:txBody>
      </p:sp>
    </p:spTree>
    <p:extLst>
      <p:ext uri="{BB962C8B-B14F-4D97-AF65-F5344CB8AC3E}">
        <p14:creationId xmlns:p14="http://schemas.microsoft.com/office/powerpoint/2010/main" val="2235237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89</a:t>
            </a:fld>
            <a:endParaRPr lang="en-US"/>
          </a:p>
        </p:txBody>
      </p:sp>
    </p:spTree>
    <p:extLst>
      <p:ext uri="{BB962C8B-B14F-4D97-AF65-F5344CB8AC3E}">
        <p14:creationId xmlns:p14="http://schemas.microsoft.com/office/powerpoint/2010/main" val="1505520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98CDA-3B17-474A-B08F-ABE41D3AA3C8}" type="slidenum">
              <a:rPr lang="en-US" altLang="en-US"/>
              <a:pPr/>
              <a:t>93</a:t>
            </a:fld>
            <a:endParaRPr lang="en-US" altLang="en-US"/>
          </a:p>
        </p:txBody>
      </p:sp>
      <p:sp>
        <p:nvSpPr>
          <p:cNvPr id="611330" name="Rectangle 2"/>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1133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164880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 course strives to teach you state-of-the-art machine learning techniques that are routinely used to make computers mimic some capabilities of the human brain such as image/sound perception, anomaly detection, clustering, pattern recognition and inference.</a:t>
            </a:r>
            <a:endParaRPr lang="en-US" dirty="0"/>
          </a:p>
        </p:txBody>
      </p:sp>
      <p:sp>
        <p:nvSpPr>
          <p:cNvPr id="4" name="Slide Number Placeholder 3"/>
          <p:cNvSpPr>
            <a:spLocks noGrp="1"/>
          </p:cNvSpPr>
          <p:nvPr>
            <p:ph type="sldNum" sz="quarter" idx="10"/>
          </p:nvPr>
        </p:nvSpPr>
        <p:spPr/>
        <p:txBody>
          <a:bodyPr/>
          <a:lstStyle/>
          <a:p>
            <a:fld id="{5FFAA897-01D4-4DE9-8FA3-DFA926F09412}" type="slidenum">
              <a:rPr lang="en-US" smtClean="0"/>
              <a:t>100</a:t>
            </a:fld>
            <a:endParaRPr lang="en-US"/>
          </a:p>
        </p:txBody>
      </p:sp>
    </p:spTree>
    <p:extLst>
      <p:ext uri="{BB962C8B-B14F-4D97-AF65-F5344CB8AC3E}">
        <p14:creationId xmlns:p14="http://schemas.microsoft.com/office/powerpoint/2010/main" val="2820338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4</a:t>
            </a:fld>
            <a:endParaRPr lang="en-US"/>
          </a:p>
        </p:txBody>
      </p:sp>
    </p:spTree>
    <p:extLst>
      <p:ext uri="{BB962C8B-B14F-4D97-AF65-F5344CB8AC3E}">
        <p14:creationId xmlns:p14="http://schemas.microsoft.com/office/powerpoint/2010/main" val="2367652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5</a:t>
            </a:fld>
            <a:endParaRPr lang="en-US"/>
          </a:p>
        </p:txBody>
      </p:sp>
    </p:spTree>
    <p:extLst>
      <p:ext uri="{BB962C8B-B14F-4D97-AF65-F5344CB8AC3E}">
        <p14:creationId xmlns:p14="http://schemas.microsoft.com/office/powerpoint/2010/main" val="1259970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6</a:t>
            </a:fld>
            <a:endParaRPr lang="en-US"/>
          </a:p>
        </p:txBody>
      </p:sp>
    </p:spTree>
    <p:extLst>
      <p:ext uri="{BB962C8B-B14F-4D97-AF65-F5344CB8AC3E}">
        <p14:creationId xmlns:p14="http://schemas.microsoft.com/office/powerpoint/2010/main" val="3501409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7</a:t>
            </a:fld>
            <a:endParaRPr lang="en-US"/>
          </a:p>
        </p:txBody>
      </p:sp>
    </p:spTree>
    <p:extLst>
      <p:ext uri="{BB962C8B-B14F-4D97-AF65-F5344CB8AC3E}">
        <p14:creationId xmlns:p14="http://schemas.microsoft.com/office/powerpoint/2010/main" val="1481459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8</a:t>
            </a:fld>
            <a:endParaRPr lang="en-US"/>
          </a:p>
        </p:txBody>
      </p:sp>
    </p:spTree>
    <p:extLst>
      <p:ext uri="{BB962C8B-B14F-4D97-AF65-F5344CB8AC3E}">
        <p14:creationId xmlns:p14="http://schemas.microsoft.com/office/powerpoint/2010/main" val="700418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DB2263-EEF7-4CDC-9CA2-083951E7D846}" type="slidenum">
              <a:rPr lang="en-US" smtClean="0"/>
              <a:t>9</a:t>
            </a:fld>
            <a:endParaRPr lang="en-US"/>
          </a:p>
        </p:txBody>
      </p:sp>
    </p:spTree>
    <p:extLst>
      <p:ext uri="{BB962C8B-B14F-4D97-AF65-F5344CB8AC3E}">
        <p14:creationId xmlns:p14="http://schemas.microsoft.com/office/powerpoint/2010/main" val="855063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05800" cy="9144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767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86300" y="1600200"/>
            <a:ext cx="40767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3657600" y="6553200"/>
            <a:ext cx="933450" cy="304800"/>
          </a:xfrm>
        </p:spPr>
        <p:txBody>
          <a:bodyPr/>
          <a:lstStyle>
            <a:lvl1pPr>
              <a:defRPr/>
            </a:lvl1pPr>
          </a:lstStyle>
          <a:p>
            <a:fld id="{AE9C8A6B-8843-42F7-B9BA-C65070F3B2E2}" type="slidenum">
              <a:rPr lang="en-US" altLang="en-US"/>
              <a:pPr/>
              <a:t>‹#›</a:t>
            </a:fld>
            <a:endParaRPr lang="en-US" altLang="en-US"/>
          </a:p>
        </p:txBody>
      </p:sp>
    </p:spTree>
    <p:extLst>
      <p:ext uri="{BB962C8B-B14F-4D97-AF65-F5344CB8AC3E}">
        <p14:creationId xmlns:p14="http://schemas.microsoft.com/office/powerpoint/2010/main" val="416619439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1"/>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1"/>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90"/>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457200" y="6245225"/>
            <a:ext cx="2133600" cy="476251"/>
          </a:xfr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5225"/>
            <a:ext cx="2895600" cy="476251"/>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5225"/>
            <a:ext cx="2133600" cy="476251"/>
          </a:xfrm>
        </p:spPr>
        <p:txBody>
          <a:bodyPr/>
          <a:lstStyle>
            <a:lvl1pPr>
              <a:defRPr/>
            </a:lvl1pPr>
          </a:lstStyle>
          <a:p>
            <a:fld id="{A89B43BD-B080-411B-9CAF-D3D30A02B1A9}" type="slidenum">
              <a:rPr lang="en-US" altLang="en-US"/>
              <a:pPr/>
              <a:t>‹#›</a:t>
            </a:fld>
            <a:endParaRPr lang="en-US" altLang="en-US"/>
          </a:p>
        </p:txBody>
      </p:sp>
    </p:spTree>
    <p:extLst>
      <p:ext uri="{BB962C8B-B14F-4D97-AF65-F5344CB8AC3E}">
        <p14:creationId xmlns:p14="http://schemas.microsoft.com/office/powerpoint/2010/main" val="2113638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sp>
        <p:nvSpPr>
          <p:cNvPr id="2" name="Title 1"/>
          <p:cNvSpPr>
            <a:spLocks noGrp="1"/>
          </p:cNvSpPr>
          <p:nvPr>
            <p:ph type="title"/>
          </p:nvPr>
        </p:nvSpPr>
        <p:spPr>
          <a:xfrm>
            <a:off x="340247" y="1455579"/>
            <a:ext cx="8228707" cy="3364900"/>
          </a:xfrm>
          <a:prstGeom prst="rect">
            <a:avLst/>
          </a:prstGeom>
        </p:spPr>
        <p:txBody>
          <a:bodyPr vert="horz" lIns="65828" tIns="32914" rIns="65828" bIns="32914"/>
          <a:lstStyle>
            <a:lvl1pPr>
              <a:lnSpc>
                <a:spcPct val="70000"/>
              </a:lnSpc>
              <a:defRPr sz="8800" b="1" cap="all" spc="-200"/>
            </a:lvl1pPr>
          </a:lstStyle>
          <a:p>
            <a:r>
              <a:rPr lang="en-US" smtClean="0"/>
              <a:t>Click to edit Master title style</a:t>
            </a:r>
            <a:endParaRPr lang="en-US" dirty="0"/>
          </a:p>
        </p:txBody>
      </p:sp>
      <p:sp>
        <p:nvSpPr>
          <p:cNvPr id="3" name="Content Placeholder 2"/>
          <p:cNvSpPr>
            <a:spLocks noGrp="1"/>
          </p:cNvSpPr>
          <p:nvPr>
            <p:ph idx="1"/>
          </p:nvPr>
        </p:nvSpPr>
        <p:spPr>
          <a:xfrm>
            <a:off x="457647" y="4323522"/>
            <a:ext cx="8228707" cy="2339671"/>
          </a:xfrm>
          <a:prstGeom prst="rect">
            <a:avLst/>
          </a:prstGeom>
        </p:spPr>
        <p:txBody>
          <a:bodyPr vert="horz" lIns="65828" tIns="32914" rIns="65828" bIns="32914" anchor="b"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11"/>
          </p:nvPr>
        </p:nvSpPr>
        <p:spPr>
          <a:xfrm>
            <a:off x="362579" y="646044"/>
            <a:ext cx="6251036" cy="397565"/>
          </a:xfrm>
          <a:prstGeom prst="rect">
            <a:avLst/>
          </a:prstGeom>
        </p:spPr>
        <p:txBody>
          <a:bodyPr vert="horz"/>
          <a:lstStyle>
            <a:lvl1pPr>
              <a:defRPr sz="2300" b="1" cap="all">
                <a:latin typeface="+mj-lt"/>
              </a:defRPr>
            </a:lvl1pPr>
            <a:lvl2pPr>
              <a:defRPr b="1">
                <a:latin typeface="+mj-lt"/>
              </a:defRPr>
            </a:lvl2pPr>
            <a:lvl3pPr>
              <a:defRPr b="1">
                <a:latin typeface="+mj-lt"/>
              </a:defRPr>
            </a:lvl3pPr>
            <a:lvl4pPr>
              <a:defRPr b="1">
                <a:latin typeface="+mj-lt"/>
              </a:defRPr>
            </a:lvl4pPr>
            <a:lvl5pPr>
              <a:defRPr b="1">
                <a:latin typeface="+mj-lt"/>
              </a:defRPr>
            </a:lvl5pPr>
          </a:lstStyle>
          <a:p>
            <a:pPr lvl="0"/>
            <a:r>
              <a:rPr lang="en-US" smtClean="0"/>
              <a:t>Click to edit Master text styles</a:t>
            </a:r>
          </a:p>
        </p:txBody>
      </p:sp>
      <p:sp>
        <p:nvSpPr>
          <p:cNvPr id="5" name="Slide Number Placeholder 3"/>
          <p:cNvSpPr>
            <a:spLocks noGrp="1"/>
          </p:cNvSpPr>
          <p:nvPr>
            <p:ph type="sldNum" sz="quarter" idx="12"/>
          </p:nvPr>
        </p:nvSpPr>
        <p:spPr>
          <a:xfrm>
            <a:off x="8069604" y="598419"/>
            <a:ext cx="626344" cy="445190"/>
          </a:xfrm>
          <a:prstGeom prst="rect">
            <a:avLst/>
          </a:prstGeom>
        </p:spPr>
        <p:txBody>
          <a:bodyPr rIns="0"/>
          <a:lstStyle>
            <a:lvl1pPr algn="r">
              <a:defRPr sz="2300" b="1">
                <a:solidFill>
                  <a:schemeClr val="tx1"/>
                </a:solidFill>
                <a:latin typeface="+mj-lt"/>
              </a:defRPr>
            </a:lvl1pPr>
          </a:lstStyle>
          <a:p>
            <a:pPr>
              <a:defRPr/>
            </a:pPr>
            <a:fld id="{7D2F14C5-AF8B-6B42-A67C-58A084EA75B8}" type="slidenum">
              <a:rPr lang="en-US"/>
              <a:pPr>
                <a:defRPr/>
              </a:pPr>
              <a:t>‹#›</a:t>
            </a:fld>
            <a:endParaRPr lang="en-US" dirty="0"/>
          </a:p>
        </p:txBody>
      </p:sp>
    </p:spTree>
    <p:extLst>
      <p:ext uri="{BB962C8B-B14F-4D97-AF65-F5344CB8AC3E}">
        <p14:creationId xmlns:p14="http://schemas.microsoft.com/office/powerpoint/2010/main" val="376106066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59458" name="Rectangle 2"/>
          <p:cNvSpPr>
            <a:spLocks noGrp="1" noChangeArrowheads="1"/>
          </p:cNvSpPr>
          <p:nvPr>
            <p:ph type="ctrTitle"/>
          </p:nvPr>
        </p:nvSpPr>
        <p:spPr>
          <a:xfrm>
            <a:off x="914400" y="1524000"/>
            <a:ext cx="7623175" cy="1752600"/>
          </a:xfrm>
        </p:spPr>
        <p:txBody>
          <a:bodyPr/>
          <a:lstStyle>
            <a:lvl1pPr>
              <a:defRPr sz="5000"/>
            </a:lvl1pPr>
          </a:lstStyle>
          <a:p>
            <a:pPr lvl="0"/>
            <a:r>
              <a:rPr lang="en-GB" altLang="en-US" noProof="0" dirty="0" smtClean="0"/>
              <a:t>Click to edit Master title style</a:t>
            </a:r>
          </a:p>
        </p:txBody>
      </p:sp>
    </p:spTree>
    <p:extLst>
      <p:ext uri="{BB962C8B-B14F-4D97-AF65-F5344CB8AC3E}">
        <p14:creationId xmlns:p14="http://schemas.microsoft.com/office/powerpoint/2010/main" val="3221180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3512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3/31/2019</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7.png"/><Relationship Id="rId3" Type="http://schemas.openxmlformats.org/officeDocument/2006/relationships/slideLayout" Target="../slideLayouts/slideLayout2.xml"/><Relationship Id="rId7" Type="http://schemas.openxmlformats.org/officeDocument/2006/relationships/image" Target="../media/image450.png"/><Relationship Id="rId12" Type="http://schemas.openxmlformats.org/officeDocument/2006/relationships/image" Target="../media/image50.png"/><Relationship Id="rId2" Type="http://schemas.openxmlformats.org/officeDocument/2006/relationships/video" Target="../media/media3.mp4"/><Relationship Id="rId1" Type="http://schemas.microsoft.com/office/2007/relationships/media" Target="../media/media3.mp4"/><Relationship Id="rId11" Type="http://schemas.openxmlformats.org/officeDocument/2006/relationships/image" Target="../media/image490.png"/><Relationship Id="rId5" Type="http://schemas.openxmlformats.org/officeDocument/2006/relationships/image" Target="../media/image15.gif"/><Relationship Id="rId10" Type="http://schemas.openxmlformats.org/officeDocument/2006/relationships/image" Target="../media/image16.gif"/><Relationship Id="rId4" Type="http://schemas.openxmlformats.org/officeDocument/2006/relationships/notesSlide" Target="../notesSlides/notesSlide10.xml"/><Relationship Id="rId9" Type="http://schemas.openxmlformats.org/officeDocument/2006/relationships/image" Target="../media/image470.png"/><Relationship Id="rId14" Type="http://schemas.openxmlformats.org/officeDocument/2006/relationships/image" Target="../media/image1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33.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3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235.emf"/><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3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11.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80.png"/><Relationship Id="rId5" Type="http://schemas.openxmlformats.org/officeDocument/2006/relationships/image" Target="../media/image18.wmf"/><Relationship Id="rId10" Type="http://schemas.openxmlformats.org/officeDocument/2006/relationships/image" Target="../media/image54.png"/><Relationship Id="rId4" Type="http://schemas.openxmlformats.org/officeDocument/2006/relationships/oleObject" Target="../embeddings/oleObject4.bin"/><Relationship Id="rId9"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20.wmf"/><Relationship Id="rId13" Type="http://schemas.openxmlformats.org/officeDocument/2006/relationships/image" Target="../media/image22.wmf"/><Relationship Id="rId3" Type="http://schemas.openxmlformats.org/officeDocument/2006/relationships/slideLayout" Target="../slideLayouts/slideLayout13.xml"/><Relationship Id="rId7" Type="http://schemas.openxmlformats.org/officeDocument/2006/relationships/oleObject" Target="../embeddings/oleObject6.bin"/><Relationship Id="rId12" Type="http://schemas.openxmlformats.org/officeDocument/2006/relationships/oleObject" Target="../embeddings/oleObject8.bin"/><Relationship Id="rId2" Type="http://schemas.openxmlformats.org/officeDocument/2006/relationships/tags" Target="../tags/tag1.xml"/><Relationship Id="rId1" Type="http://schemas.openxmlformats.org/officeDocument/2006/relationships/vmlDrawing" Target="../drawings/vmlDrawing5.vml"/><Relationship Id="rId6" Type="http://schemas.openxmlformats.org/officeDocument/2006/relationships/image" Target="../media/image19.wmf"/><Relationship Id="rId11" Type="http://schemas.openxmlformats.org/officeDocument/2006/relationships/image" Target="../media/image21.wmf"/><Relationship Id="rId5" Type="http://schemas.openxmlformats.org/officeDocument/2006/relationships/oleObject" Target="../embeddings/oleObject5.bin"/><Relationship Id="rId10" Type="http://schemas.openxmlformats.org/officeDocument/2006/relationships/oleObject" Target="../embeddings/oleObject7.bin"/><Relationship Id="rId4" Type="http://schemas.openxmlformats.org/officeDocument/2006/relationships/notesSlide" Target="../notesSlides/notesSlide12.xml"/><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77.png"/><Relationship Id="rId7" Type="http://schemas.openxmlformats.org/officeDocument/2006/relationships/image" Target="../media/image75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740.pn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customXml" Target="../ink/ink1.xml"/><Relationship Id="rId18" Type="http://schemas.openxmlformats.org/officeDocument/2006/relationships/customXml" Target="../ink/ink3.xml"/><Relationship Id="rId3" Type="http://schemas.openxmlformats.org/officeDocument/2006/relationships/tags" Target="../tags/tag4.xml"/><Relationship Id="rId21" Type="http://schemas.openxmlformats.org/officeDocument/2006/relationships/image" Target="../media/image30.png"/><Relationship Id="rId7" Type="http://schemas.openxmlformats.org/officeDocument/2006/relationships/notesSlide" Target="../notesSlides/notesSlide14.xml"/><Relationship Id="rId12" Type="http://schemas.openxmlformats.org/officeDocument/2006/relationships/image" Target="../media/image79.png"/><Relationship Id="rId17" Type="http://schemas.openxmlformats.org/officeDocument/2006/relationships/image" Target="../media/image82.emf"/><Relationship Id="rId2" Type="http://schemas.openxmlformats.org/officeDocument/2006/relationships/tags" Target="../tags/tag3.xml"/><Relationship Id="rId20" Type="http://schemas.openxmlformats.org/officeDocument/2006/relationships/image" Target="../media/image28.png"/><Relationship Id="rId1" Type="http://schemas.openxmlformats.org/officeDocument/2006/relationships/tags" Target="../tags/tag2.xml"/><Relationship Id="rId6" Type="http://schemas.openxmlformats.org/officeDocument/2006/relationships/slideLayout" Target="../slideLayouts/slideLayout7.xml"/><Relationship Id="rId11" Type="http://schemas.openxmlformats.org/officeDocument/2006/relationships/image" Target="../media/image78.png"/><Relationship Id="rId24" Type="http://schemas.openxmlformats.org/officeDocument/2006/relationships/image" Target="../media/image34.png"/><Relationship Id="rId5" Type="http://schemas.openxmlformats.org/officeDocument/2006/relationships/tags" Target="../tags/tag6.xml"/><Relationship Id="rId15" Type="http://schemas.openxmlformats.org/officeDocument/2006/relationships/customXml" Target="../ink/ink2.xml"/><Relationship Id="rId23" Type="http://schemas.openxmlformats.org/officeDocument/2006/relationships/image" Target="../media/image33.png"/><Relationship Id="rId10" Type="http://schemas.openxmlformats.org/officeDocument/2006/relationships/image" Target="../media/image770.png"/><Relationship Id="rId19" Type="http://schemas.openxmlformats.org/officeDocument/2006/relationships/image" Target="../media/image83.emf"/><Relationship Id="rId4" Type="http://schemas.openxmlformats.org/officeDocument/2006/relationships/tags" Target="../tags/tag5.xml"/><Relationship Id="rId9" Type="http://schemas.openxmlformats.org/officeDocument/2006/relationships/image" Target="../media/image71.png"/><Relationship Id="rId14" Type="http://schemas.openxmlformats.org/officeDocument/2006/relationships/image" Target="../media/image80.emf"/><Relationship Id="rId22"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6.gif"/><Relationship Id="rId5" Type="http://schemas.openxmlformats.org/officeDocument/2006/relationships/image" Target="../media/image35.wmf"/><Relationship Id="rId4"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8" Type="http://schemas.openxmlformats.org/officeDocument/2006/relationships/image" Target="../media/image960.png"/><Relationship Id="rId3" Type="http://schemas.openxmlformats.org/officeDocument/2006/relationships/image" Target="../media/image911.png"/><Relationship Id="rId7" Type="http://schemas.openxmlformats.org/officeDocument/2006/relationships/image" Target="../media/image950.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940.png"/><Relationship Id="rId5" Type="http://schemas.openxmlformats.org/officeDocument/2006/relationships/image" Target="../media/image930.png"/><Relationship Id="rId10" Type="http://schemas.openxmlformats.org/officeDocument/2006/relationships/image" Target="../media/image98.png"/><Relationship Id="rId4" Type="http://schemas.openxmlformats.org/officeDocument/2006/relationships/image" Target="../media/image920.png"/><Relationship Id="rId9" Type="http://schemas.openxmlformats.org/officeDocument/2006/relationships/image" Target="../media/image970.png"/></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tags" Target="../tags/tag8.xml"/><Relationship Id="rId7" Type="http://schemas.openxmlformats.org/officeDocument/2006/relationships/image" Target="../media/image37.w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10.bin"/><Relationship Id="rId11" Type="http://schemas.openxmlformats.org/officeDocument/2006/relationships/image" Target="../media/image41.png"/><Relationship Id="rId5" Type="http://schemas.openxmlformats.org/officeDocument/2006/relationships/notesSlide" Target="../notesSlides/notesSlide17.xml"/><Relationship Id="rId10" Type="http://schemas.openxmlformats.org/officeDocument/2006/relationships/image" Target="../media/image39.png"/><Relationship Id="rId4" Type="http://schemas.openxmlformats.org/officeDocument/2006/relationships/slideLayout" Target="../slideLayouts/slideLayout7.xml"/><Relationship Id="rId9" Type="http://schemas.openxmlformats.org/officeDocument/2006/relationships/image" Target="../media/image38.wmf"/></Relationships>
</file>

<file path=ppt/slides/_rels/slide18.xml.rels><?xml version="1.0" encoding="UTF-8" standalone="yes"?>
<Relationships xmlns="http://schemas.openxmlformats.org/package/2006/relationships"><Relationship Id="rId8" Type="http://schemas.openxmlformats.org/officeDocument/2006/relationships/image" Target="../media/image112.png"/><Relationship Id="rId7"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99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117.png"/><Relationship Id="rId5" Type="http://schemas.openxmlformats.org/officeDocument/2006/relationships/image" Target="../media/image42.wmf"/><Relationship Id="rId4" Type="http://schemas.openxmlformats.org/officeDocument/2006/relationships/oleObject" Target="../embeddings/oleObject12.bin"/></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notesSlide" Target="../notesSlides/notesSlide20.xml"/><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43.png"/><Relationship Id="rId9" Type="http://schemas.openxmlformats.org/officeDocument/2006/relationships/image" Target="../media/image148.png"/></Relationships>
</file>

<file path=ppt/slides/_rels/slide2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1.png"/><Relationship Id="rId7"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0.png"/><Relationship Id="rId9" Type="http://schemas.openxmlformats.org/officeDocument/2006/relationships/image" Target="../media/image105.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26.xml"/><Relationship Id="rId7" Type="http://schemas.openxmlformats.org/officeDocument/2006/relationships/image" Target="../media/image63.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48.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59.png"/><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5.png"/><Relationship Id="rId3" Type="http://schemas.openxmlformats.org/officeDocument/2006/relationships/tags" Target="../tags/tag13.xml"/><Relationship Id="rId7" Type="http://schemas.openxmlformats.org/officeDocument/2006/relationships/chart" Target="../charts/chart2.xml"/><Relationship Id="rId12" Type="http://schemas.openxmlformats.org/officeDocument/2006/relationships/image" Target="../media/image74.png"/><Relationship Id="rId17" Type="http://schemas.openxmlformats.org/officeDocument/2006/relationships/image" Target="../media/image82.png"/><Relationship Id="rId2" Type="http://schemas.openxmlformats.org/officeDocument/2006/relationships/tags" Target="../tags/tag12.xml"/><Relationship Id="rId16" Type="http://schemas.openxmlformats.org/officeDocument/2006/relationships/image" Target="../media/image81.png"/><Relationship Id="rId1" Type="http://schemas.openxmlformats.org/officeDocument/2006/relationships/tags" Target="../tags/tag11.xml"/><Relationship Id="rId6" Type="http://schemas.openxmlformats.org/officeDocument/2006/relationships/image" Target="../media/image55.png"/><Relationship Id="rId11" Type="http://schemas.openxmlformats.org/officeDocument/2006/relationships/image" Target="../media/image73.png"/><Relationship Id="rId5" Type="http://schemas.openxmlformats.org/officeDocument/2006/relationships/chart" Target="../charts/chart1.xml"/><Relationship Id="rId15" Type="http://schemas.openxmlformats.org/officeDocument/2006/relationships/image" Target="../media/image80.png"/><Relationship Id="rId10" Type="http://schemas.openxmlformats.org/officeDocument/2006/relationships/image" Target="../media/image720.png"/><Relationship Id="rId4" Type="http://schemas.openxmlformats.org/officeDocument/2006/relationships/slideLayout" Target="../slideLayouts/slideLayout7.xml"/><Relationship Id="rId9" Type="http://schemas.openxmlformats.org/officeDocument/2006/relationships/image" Target="../media/image62.png"/><Relationship Id="rId1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97.png"/><Relationship Id="rId7" Type="http://schemas.openxmlformats.org/officeDocument/2006/relationships/image" Target="../media/image107.png"/><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0.png"/><Relationship Id="rId10" Type="http://schemas.openxmlformats.org/officeDocument/2006/relationships/image" Target="../media/image94.png"/><Relationship Id="rId4" Type="http://schemas.openxmlformats.org/officeDocument/2006/relationships/image" Target="../media/image99.png"/><Relationship Id="rId9" Type="http://schemas.openxmlformats.org/officeDocument/2006/relationships/image" Target="../media/image109.png"/></Relationships>
</file>

<file path=ppt/slides/_rels/slide3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chart" Target="../charts/chart3.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3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6.png"/><Relationship Id="rId7" Type="http://schemas.openxmlformats.org/officeDocument/2006/relationships/image" Target="../media/image121.png"/><Relationship Id="rId2" Type="http://schemas.openxmlformats.org/officeDocument/2006/relationships/chart" Target="../charts/chart4.xm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35.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chart" Target="../charts/chart5.xml"/><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chart" Target="../charts/chart6.xm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8.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3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42.png"/></Relationships>
</file>

<file path=ppt/slides/_rels/slide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10.png"/><Relationship Id="rId7"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810.png"/></Relationships>
</file>

<file path=ppt/slides/_rels/slide4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7.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9.png"/></Relationships>
</file>

<file path=ppt/slides/_rels/slide4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58.png"/></Relationships>
</file>

<file path=ppt/slides/_rels/slide46.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6.png"/><Relationship Id="rId7" Type="http://schemas.openxmlformats.org/officeDocument/2006/relationships/image" Target="../media/image168.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70.png"/></Relationships>
</file>

<file path=ppt/slides/_rels/slide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72.png"/><Relationship Id="rId7" Type="http://schemas.openxmlformats.org/officeDocument/2006/relationships/image" Target="../media/image155.png"/><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 Id="rId9" Type="http://schemas.openxmlformats.org/officeDocument/2006/relationships/image" Target="../media/image177.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video" Target="../media/media1.mp4"/><Relationship Id="rId7" Type="http://schemas.openxmlformats.org/officeDocument/2006/relationships/image" Target="../media/image6.wmf"/><Relationship Id="rId12" Type="http://schemas.openxmlformats.org/officeDocument/2006/relationships/image" Target="../media/image222.png"/><Relationship Id="rId17" Type="http://schemas.openxmlformats.org/officeDocument/2006/relationships/image" Target="../media/image8.png"/><Relationship Id="rId2" Type="http://schemas.microsoft.com/office/2007/relationships/media" Target="../media/media1.mp4"/><Relationship Id="rId16" Type="http://schemas.openxmlformats.org/officeDocument/2006/relationships/image" Target="../media/image26.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7.png"/><Relationship Id="rId5" Type="http://schemas.openxmlformats.org/officeDocument/2006/relationships/notesSlide" Target="../notesSlides/notesSlide5.xml"/><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slideLayout" Target="../slideLayouts/slideLayout7.xml"/><Relationship Id="rId9" Type="http://schemas.openxmlformats.org/officeDocument/2006/relationships/image" Target="../media/image20.png"/><Relationship Id="rId1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tags" Target="../tags/tag18.xml"/><Relationship Id="rId7" Type="http://schemas.openxmlformats.org/officeDocument/2006/relationships/image" Target="../media/image176.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67.png"/><Relationship Id="rId4" Type="http://schemas.openxmlformats.org/officeDocument/2006/relationships/slideLayout" Target="../slideLayouts/slideLayout7.xml"/><Relationship Id="rId9" Type="http://schemas.openxmlformats.org/officeDocument/2006/relationships/image" Target="../media/image179.png"/></Relationships>
</file>

<file path=ppt/slides/_rels/slide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0.png"/><Relationship Id="rId1" Type="http://schemas.openxmlformats.org/officeDocument/2006/relationships/slideLayout" Target="../slideLayouts/slideLayout6.xml"/><Relationship Id="rId4" Type="http://schemas.openxmlformats.org/officeDocument/2006/relationships/image" Target="NULL"/></Relationships>
</file>

<file path=ppt/slides/_rels/slide54.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NULL"/><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183.png"/></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video" Target="../media/media2.mp4"/><Relationship Id="rId7" Type="http://schemas.openxmlformats.org/officeDocument/2006/relationships/image" Target="../media/image9.wmf"/><Relationship Id="rId12" Type="http://schemas.openxmlformats.org/officeDocument/2006/relationships/image" Target="../media/image10.png"/><Relationship Id="rId2" Type="http://schemas.microsoft.com/office/2007/relationships/media" Target="../media/media2.mp4"/><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270.png"/><Relationship Id="rId5" Type="http://schemas.openxmlformats.org/officeDocument/2006/relationships/notesSlide" Target="../notesSlides/notesSlide6.xml"/><Relationship Id="rId10" Type="http://schemas.openxmlformats.org/officeDocument/2006/relationships/image" Target="../media/image260.png"/><Relationship Id="rId4" Type="http://schemas.openxmlformats.org/officeDocument/2006/relationships/slideLayout" Target="../slideLayouts/slideLayout7.xml"/><Relationship Id="rId9"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89.png"/><Relationship Id="rId1" Type="http://schemas.openxmlformats.org/officeDocument/2006/relationships/slideLayout" Target="../slideLayouts/slideLayout2.xml"/><Relationship Id="rId5" Type="http://schemas.openxmlformats.org/officeDocument/2006/relationships/image" Target="../media/image194.jpeg"/><Relationship Id="rId4" Type="http://schemas.openxmlformats.org/officeDocument/2006/relationships/image" Target="../media/image193.png"/></Relationships>
</file>

<file path=ppt/slides/_rels/slide63.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98.png"/><Relationship Id="rId5" Type="http://schemas.openxmlformats.org/officeDocument/2006/relationships/image" Target="../media/image197.wmf"/><Relationship Id="rId4" Type="http://schemas.openxmlformats.org/officeDocument/2006/relationships/oleObject" Target="../embeddings/oleObject13.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4.xml"/><Relationship Id="rId7" Type="http://schemas.openxmlformats.org/officeDocument/2006/relationships/image" Target="../media/image201.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200.png"/><Relationship Id="rId5" Type="http://schemas.openxmlformats.org/officeDocument/2006/relationships/image" Target="../media/image199.wmf"/><Relationship Id="rId4" Type="http://schemas.openxmlformats.org/officeDocument/2006/relationships/oleObject" Target="../embeddings/oleObject14.bin"/></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16.bin"/><Relationship Id="rId3" Type="http://schemas.openxmlformats.org/officeDocument/2006/relationships/notesSlide" Target="../notesSlides/notesSlide35.xml"/><Relationship Id="rId7" Type="http://schemas.openxmlformats.org/officeDocument/2006/relationships/image" Target="../media/image205.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204.png"/><Relationship Id="rId11" Type="http://schemas.openxmlformats.org/officeDocument/2006/relationships/image" Target="../media/image207.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203.wm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image" Target="../media/image209.png"/><Relationship Id="rId5" Type="http://schemas.openxmlformats.org/officeDocument/2006/relationships/image" Target="../media/image208.wmf"/><Relationship Id="rId4" Type="http://schemas.openxmlformats.org/officeDocument/2006/relationships/oleObject" Target="../embeddings/oleObject18.bin"/></Relationships>
</file>

<file path=ppt/slides/_rels/slide72.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tags" Target="../tags/tag21.xml"/><Relationship Id="rId7" Type="http://schemas.openxmlformats.org/officeDocument/2006/relationships/image" Target="NUL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14.png"/><Relationship Id="rId11" Type="http://schemas.openxmlformats.org/officeDocument/2006/relationships/image" Target="NULL"/><Relationship Id="rId5" Type="http://schemas.openxmlformats.org/officeDocument/2006/relationships/image" Target="../media/image213.png"/><Relationship Id="rId10" Type="http://schemas.openxmlformats.org/officeDocument/2006/relationships/image" Target="NULL"/><Relationship Id="rId4" Type="http://schemas.openxmlformats.org/officeDocument/2006/relationships/slideLayout" Target="../slideLayouts/slideLayout7.xml"/><Relationship Id="rId9" Type="http://schemas.openxmlformats.org/officeDocument/2006/relationships/image" Target="NULL"/></Relationships>
</file>

<file path=ppt/slides/_rels/slide7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slideLayout" Target="../slideLayouts/slideLayout7.xml"/><Relationship Id="rId7" Type="http://schemas.openxmlformats.org/officeDocument/2006/relationships/image" Target="NUL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NULL"/></Relationships>
</file>

<file path=ppt/slides/_rels/slide7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40.png"/></Relationships>
</file>

<file path=ppt/slides/_rels/slide8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43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20.png"/><Relationship Id="rId5" Type="http://schemas.openxmlformats.org/officeDocument/2006/relationships/image" Target="../media/image14.emf"/><Relationship Id="rId4" Type="http://schemas.openxmlformats.org/officeDocument/2006/relationships/oleObject" Target="../embeddings/oleObject3.bin"/></Relationships>
</file>

<file path=ppt/slides/_rels/slide90.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1510.png"/><Relationship Id="rId5" Type="http://schemas.openxmlformats.org/officeDocument/2006/relationships/image" Target="../media/image216.png"/><Relationship Id="rId4" Type="http://schemas.openxmlformats.org/officeDocument/2006/relationships/image" Target="../media/image215.png"/></Relationships>
</file>

<file path=ppt/slides/_rels/slide92.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tags" Target="../tags/tag28.xml"/><Relationship Id="rId7" Type="http://schemas.openxmlformats.org/officeDocument/2006/relationships/image" Target="../media/image21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215.png"/><Relationship Id="rId5" Type="http://schemas.openxmlformats.org/officeDocument/2006/relationships/image" Target="../media/image225.png"/><Relationship Id="rId4" Type="http://schemas.openxmlformats.org/officeDocument/2006/relationships/slideLayout" Target="../slideLayouts/slideLayout7.xml"/><Relationship Id="rId9" Type="http://schemas.openxmlformats.org/officeDocument/2006/relationships/image" Target="../media/image76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350.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350.png"/></Relationships>
</file>

<file path=ppt/slides/_rels/slide98.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tags" Target="../tags/tag35.xml"/><Relationship Id="rId7" Type="http://schemas.openxmlformats.org/officeDocument/2006/relationships/image" Target="../media/image21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215.png"/><Relationship Id="rId5" Type="http://schemas.openxmlformats.org/officeDocument/2006/relationships/slideLayout" Target="../slideLayouts/slideLayout2.xml"/><Relationship Id="rId4" Type="http://schemas.openxmlformats.org/officeDocument/2006/relationships/tags" Target="../tags/tag36.xml"/><Relationship Id="rId9" Type="http://schemas.openxmlformats.org/officeDocument/2006/relationships/image" Target="../media/image229.png"/></Relationships>
</file>

<file path=ppt/slides/_rels/slide99.xml.rels><?xml version="1.0" encoding="UTF-8" standalone="yes"?>
<Relationships xmlns="http://schemas.openxmlformats.org/package/2006/relationships"><Relationship Id="rId2" Type="http://schemas.openxmlformats.org/officeDocument/2006/relationships/image" Target="../media/image8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dirty="0" smtClean="0"/>
              <a:t>Exam 1 Review</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750577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356"/>
            <a:ext cx="8229600" cy="792162"/>
          </a:xfrm>
        </p:spPr>
        <p:txBody>
          <a:bodyPr>
            <a:noAutofit/>
          </a:bodyPr>
          <a:lstStyle/>
          <a:p>
            <a:r>
              <a:rPr lang="en-NZ" sz="3200" dirty="0"/>
              <a:t>The dot product can be thought of as a tool to determine the similarity between 2 vectors</a:t>
            </a:r>
            <a:endParaRPr lang="en-US" sz="3200" dirty="0"/>
          </a:p>
        </p:txBody>
      </p:sp>
      <p:pic>
        <p:nvPicPr>
          <p:cNvPr id="106498" name="Picture 2" descr="https://www.mathsisfun.com/algebra/images/cosine-graph.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5459" y="1316563"/>
            <a:ext cx="2275658" cy="10773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6679522" y="914400"/>
                <a:ext cx="13009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NZ" b="0" i="0" smtClean="0">
                          <a:latin typeface="Cambria Math"/>
                        </a:rPr>
                        <m:t>y</m:t>
                      </m:r>
                      <m:r>
                        <a:rPr lang="en-NZ" b="0" i="0" smtClean="0">
                          <a:latin typeface="Cambria Math"/>
                        </a:rPr>
                        <m:t>=</m:t>
                      </m:r>
                      <m:r>
                        <m:rPr>
                          <m:sty m:val="p"/>
                        </m:rPr>
                        <a:rPr lang="en-NZ" b="0" i="0" smtClean="0">
                          <a:latin typeface="Cambria Math"/>
                        </a:rPr>
                        <m:t>cos</m:t>
                      </m:r>
                      <m:r>
                        <a:rPr lang="en-NZ" b="0" i="1" smtClean="0">
                          <a:latin typeface="Cambria Math"/>
                        </a:rPr>
                        <m:t>⁡(</m:t>
                      </m:r>
                      <m:r>
                        <a:rPr lang="en-NZ" b="0" i="1" smtClean="0">
                          <a:latin typeface="Cambria Math"/>
                        </a:rPr>
                        <m:t>𝑥</m:t>
                      </m:r>
                      <m:r>
                        <a:rPr lang="en-NZ" b="0" i="1" smtClean="0">
                          <a:latin typeface="Cambria Math"/>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679522" y="914400"/>
                <a:ext cx="1300934" cy="369332"/>
              </a:xfrm>
              <a:prstGeom prst="rect">
                <a:avLst/>
              </a:prstGeom>
              <a:blipFill rotWithShape="1">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532830" y="2857033"/>
                <a:ext cx="3631122"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400" b="1" i="1" smtClean="0">
                          <a:latin typeface="Cambria Math"/>
                        </a:rPr>
                        <m:t>𝒗</m:t>
                      </m:r>
                      <m:r>
                        <a:rPr lang="en-NZ" sz="1400" b="0" i="1" smtClean="0">
                          <a:latin typeface="Cambria Math"/>
                          <a:ea typeface="Cambria Math"/>
                        </a:rPr>
                        <m:t>∙</m:t>
                      </m:r>
                      <m:r>
                        <a:rPr lang="en-NZ" sz="1400" b="1" i="1" smtClean="0">
                          <a:latin typeface="Cambria Math"/>
                          <a:ea typeface="Cambria Math"/>
                        </a:rPr>
                        <m:t>𝒘</m:t>
                      </m:r>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𝑥</m:t>
                          </m:r>
                          <m:r>
                            <a:rPr lang="en-NZ" sz="1400" b="0" i="1" baseline="-25000" smtClean="0">
                              <a:latin typeface="Cambria Math"/>
                              <a:ea typeface="Cambria Math"/>
                            </a:rPr>
                            <m:t>1</m:t>
                          </m:r>
                          <m:r>
                            <a:rPr lang="en-NZ" sz="1400" b="0" i="1" smtClean="0">
                              <a:latin typeface="Cambria Math"/>
                              <a:ea typeface="Cambria Math"/>
                            </a:rPr>
                            <m:t>,</m:t>
                          </m:r>
                          <m:r>
                            <a:rPr lang="en-NZ" sz="1400" b="0" i="1" smtClean="0">
                              <a:latin typeface="Cambria Math"/>
                              <a:ea typeface="Cambria Math"/>
                            </a:rPr>
                            <m:t>𝑥</m:t>
                          </m:r>
                          <m:r>
                            <a:rPr lang="en-NZ" sz="1400" b="0" i="1" baseline="-25000" smtClean="0">
                              <a:latin typeface="Cambria Math"/>
                              <a:ea typeface="Cambria Math"/>
                            </a:rPr>
                            <m:t>2</m:t>
                          </m:r>
                        </m:e>
                      </m:d>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𝑦</m:t>
                          </m:r>
                          <m:r>
                            <a:rPr lang="en-NZ" sz="1400" b="0" i="1" baseline="-25000" smtClean="0">
                              <a:latin typeface="Cambria Math"/>
                              <a:ea typeface="Cambria Math"/>
                            </a:rPr>
                            <m:t>1</m:t>
                          </m:r>
                          <m:r>
                            <a:rPr lang="en-NZ" sz="1400" b="0" i="1" smtClean="0">
                              <a:latin typeface="Cambria Math"/>
                              <a:ea typeface="Cambria Math"/>
                            </a:rPr>
                            <m:t>,</m:t>
                          </m:r>
                          <m:r>
                            <a:rPr lang="en-NZ" sz="1400" b="0" i="1" smtClean="0">
                              <a:latin typeface="Cambria Math"/>
                              <a:ea typeface="Cambria Math"/>
                            </a:rPr>
                            <m:t>𝑦</m:t>
                          </m:r>
                          <m:r>
                            <a:rPr lang="en-NZ" sz="1400" b="0" i="1" baseline="-25000" smtClean="0">
                              <a:latin typeface="Cambria Math"/>
                              <a:ea typeface="Cambria Math"/>
                            </a:rPr>
                            <m:t>2</m:t>
                          </m:r>
                        </m:e>
                      </m:d>
                      <m:r>
                        <a:rPr lang="en-NZ" sz="1400" b="0" i="1" smtClean="0">
                          <a:latin typeface="Cambria Math"/>
                          <a:ea typeface="Cambria Math"/>
                        </a:rPr>
                        <m:t>=</m:t>
                      </m:r>
                      <m:d>
                        <m:dPr>
                          <m:begChr m:val="‖"/>
                          <m:endChr m:val="‖"/>
                          <m:ctrlPr>
                            <a:rPr lang="en-NZ" sz="1400" b="0" i="1" smtClean="0">
                              <a:latin typeface="Cambria Math" panose="02040503050406030204" pitchFamily="18" charset="0"/>
                              <a:ea typeface="Cambria Math"/>
                            </a:rPr>
                          </m:ctrlPr>
                        </m:dPr>
                        <m:e>
                          <m:r>
                            <a:rPr lang="en-NZ" sz="1400" b="1" i="1" smtClean="0">
                              <a:latin typeface="Cambria Math"/>
                              <a:ea typeface="Cambria Math"/>
                            </a:rPr>
                            <m:t>𝒗</m:t>
                          </m:r>
                        </m:e>
                      </m:d>
                      <m:r>
                        <a:rPr lang="en-NZ" sz="1400" b="0" i="1" smtClean="0">
                          <a:latin typeface="Cambria Math"/>
                          <a:ea typeface="Cambria Math"/>
                        </a:rPr>
                        <m:t>∙</m:t>
                      </m:r>
                      <m:d>
                        <m:dPr>
                          <m:begChr m:val="‖"/>
                          <m:endChr m:val="‖"/>
                          <m:ctrlPr>
                            <a:rPr lang="en-NZ" sz="1400" b="0" i="1" smtClean="0">
                              <a:latin typeface="Cambria Math" panose="02040503050406030204" pitchFamily="18" charset="0"/>
                              <a:ea typeface="Cambria Math"/>
                            </a:rPr>
                          </m:ctrlPr>
                        </m:dPr>
                        <m:e>
                          <m:r>
                            <a:rPr lang="en-NZ" sz="1400" b="1" i="1" smtClean="0">
                              <a:latin typeface="Cambria Math"/>
                              <a:ea typeface="Cambria Math"/>
                            </a:rPr>
                            <m:t>𝒘</m:t>
                          </m:r>
                        </m:e>
                      </m:d>
                      <m:func>
                        <m:funcPr>
                          <m:ctrlPr>
                            <a:rPr lang="en-NZ" sz="1400" b="0" i="1" smtClean="0">
                              <a:latin typeface="Cambria Math" panose="02040503050406030204" pitchFamily="18" charset="0"/>
                              <a:ea typeface="Cambria Math"/>
                            </a:rPr>
                          </m:ctrlPr>
                        </m:funcPr>
                        <m:fName>
                          <m:r>
                            <m:rPr>
                              <m:sty m:val="p"/>
                            </m:rPr>
                            <a:rPr lang="en-NZ" sz="1400" b="0" i="0" smtClean="0">
                              <a:latin typeface="Cambria Math"/>
                              <a:ea typeface="Cambria Math"/>
                            </a:rPr>
                            <m:t>cos</m:t>
                          </m:r>
                        </m:fName>
                        <m:e>
                          <m:d>
                            <m:dPr>
                              <m:ctrlPr>
                                <a:rPr lang="en-NZ" sz="1400" b="0" i="1" smtClean="0">
                                  <a:latin typeface="Cambria Math" panose="02040503050406030204" pitchFamily="18" charset="0"/>
                                  <a:ea typeface="Cambria Math"/>
                                </a:rPr>
                              </m:ctrlPr>
                            </m:dPr>
                            <m:e>
                              <m:r>
                                <a:rPr lang="en-NZ" sz="1400" b="0" i="1" smtClean="0">
                                  <a:latin typeface="Cambria Math"/>
                                  <a:ea typeface="Cambria Math"/>
                                </a:rPr>
                                <m:t>𝛼</m:t>
                              </m:r>
                            </m:e>
                          </m:d>
                        </m:e>
                      </m:func>
                    </m:oMath>
                  </m:oMathPara>
                </a14:m>
                <a:endParaRPr lang="en-US" sz="1400" dirty="0" smtClean="0"/>
              </a:p>
              <a:p>
                <a:pPr/>
                <a14:m>
                  <m:oMathPara xmlns:m="http://schemas.openxmlformats.org/officeDocument/2006/math">
                    <m:oMathParaPr>
                      <m:jc m:val="left"/>
                    </m:oMathParaPr>
                    <m:oMath xmlns:m="http://schemas.openxmlformats.org/officeDocument/2006/math">
                      <m:r>
                        <a:rPr lang="en-US" sz="1400" b="1" i="1" smtClean="0">
                          <a:latin typeface="Cambria Math" panose="02040503050406030204" pitchFamily="18" charset="0"/>
                        </a:rPr>
                        <m:t> </m:t>
                      </m:r>
                      <m:r>
                        <a:rPr lang="en-NZ" sz="1400" b="1" i="1">
                          <a:latin typeface="Cambria Math"/>
                        </a:rPr>
                        <m:t>𝒗</m:t>
                      </m:r>
                      <m:r>
                        <a:rPr lang="en-NZ" sz="1400" i="1">
                          <a:latin typeface="Cambria Math"/>
                          <a:ea typeface="Cambria Math"/>
                        </a:rPr>
                        <m:t>∙</m:t>
                      </m:r>
                      <m:r>
                        <a:rPr lang="en-NZ" sz="1400" b="1" i="1">
                          <a:latin typeface="Cambria Math"/>
                          <a:ea typeface="Cambria Math"/>
                        </a:rPr>
                        <m:t>𝒘</m:t>
                      </m:r>
                      <m:r>
                        <a:rPr lang="en-NZ" sz="1400" i="1">
                          <a:latin typeface="Cambria Math"/>
                          <a:ea typeface="Cambria Math"/>
                        </a:rPr>
                        <m:t>=</m:t>
                      </m:r>
                      <m:d>
                        <m:dPr>
                          <m:ctrlPr>
                            <a:rPr lang="en-NZ" sz="1400" i="1">
                              <a:latin typeface="Cambria Math" panose="02040503050406030204" pitchFamily="18" charset="0"/>
                              <a:ea typeface="Cambria Math"/>
                            </a:rPr>
                          </m:ctrlPr>
                        </m:dPr>
                        <m:e>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2</m:t>
                          </m:r>
                        </m:e>
                      </m:d>
                      <m:r>
                        <a:rPr lang="en-NZ" sz="1400" i="1">
                          <a:latin typeface="Cambria Math"/>
                          <a:ea typeface="Cambria Math"/>
                        </a:rPr>
                        <m:t>∙</m:t>
                      </m:r>
                      <m:d>
                        <m:dPr>
                          <m:ctrlPr>
                            <a:rPr lang="en-NZ" sz="1400" i="1">
                              <a:latin typeface="Cambria Math" panose="02040503050406030204" pitchFamily="18" charset="0"/>
                              <a:ea typeface="Cambria Math"/>
                            </a:rPr>
                          </m:ctrlPr>
                        </m:dPr>
                        <m:e>
                          <m:r>
                            <a:rPr lang="en-NZ" sz="1400" i="1">
                              <a:latin typeface="Cambria Math"/>
                              <a:ea typeface="Cambria Math"/>
                            </a:rPr>
                            <m:t>𝑦</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𝑦</m:t>
                          </m:r>
                          <m:r>
                            <a:rPr lang="en-NZ" sz="1400" i="1" baseline="-25000">
                              <a:latin typeface="Cambria Math"/>
                              <a:ea typeface="Cambria Math"/>
                            </a:rPr>
                            <m:t>2</m:t>
                          </m:r>
                        </m:e>
                      </m:d>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𝑦</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2</m:t>
                      </m:r>
                      <m:r>
                        <a:rPr lang="en-NZ" sz="1400" i="1">
                          <a:latin typeface="Cambria Math"/>
                          <a:ea typeface="Cambria Math"/>
                        </a:rPr>
                        <m:t>𝑦</m:t>
                      </m:r>
                      <m:r>
                        <a:rPr lang="en-NZ" sz="1400" i="1" baseline="-25000">
                          <a:latin typeface="Cambria Math"/>
                          <a:ea typeface="Cambria Math"/>
                        </a:rPr>
                        <m:t>2</m:t>
                      </m:r>
                      <m:r>
                        <a:rPr lang="en-NZ" sz="1400" i="1">
                          <a:latin typeface="Cambria Math"/>
                          <a:ea typeface="Cambria Math"/>
                        </a:rPr>
                        <m:t>)</m:t>
                      </m:r>
                    </m:oMath>
                  </m:oMathPara>
                </a14:m>
                <a:endParaRPr lang="en-US" sz="1400" dirty="0"/>
              </a:p>
              <a:p>
                <a:endParaRPr lang="en-US" sz="1400" dirty="0" smtClean="0"/>
              </a:p>
              <a:p>
                <a:endParaRPr lang="en-US" sz="1400" dirty="0"/>
              </a:p>
            </p:txBody>
          </p:sp>
        </mc:Choice>
        <mc:Fallback xmlns="">
          <p:sp>
            <p:nvSpPr>
              <p:cNvPr id="24" name="TextBox 23"/>
              <p:cNvSpPr txBox="1">
                <a:spLocks noRot="1" noChangeAspect="1" noMove="1" noResize="1" noEditPoints="1" noAdjustHandles="1" noChangeArrowheads="1" noChangeShapeType="1" noTextEdit="1"/>
              </p:cNvSpPr>
              <p:nvPr/>
            </p:nvSpPr>
            <p:spPr>
              <a:xfrm>
                <a:off x="5532830" y="2857033"/>
                <a:ext cx="3631122" cy="95410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2400" y="3733800"/>
                <a:ext cx="3048000" cy="7386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400" b="1" i="1" smtClean="0">
                          <a:solidFill>
                            <a:srgbClr val="0070C0"/>
                          </a:solidFill>
                          <a:latin typeface="Cambria Math"/>
                        </a:rPr>
                        <m:t>𝒗</m:t>
                      </m:r>
                      <m:r>
                        <a:rPr lang="en-NZ" sz="1400" b="0" i="1" smtClean="0">
                          <a:solidFill>
                            <a:srgbClr val="0070C0"/>
                          </a:solidFill>
                          <a:latin typeface="Cambria Math"/>
                        </a:rPr>
                        <m:t>=</m:t>
                      </m:r>
                      <m:d>
                        <m:dPr>
                          <m:ctrlPr>
                            <a:rPr lang="en-NZ" sz="1400" b="0" i="1" smtClean="0">
                              <a:solidFill>
                                <a:srgbClr val="0070C0"/>
                              </a:solidFill>
                              <a:latin typeface="Cambria Math" panose="02040503050406030204" pitchFamily="18" charset="0"/>
                            </a:rPr>
                          </m:ctrlPr>
                        </m:dPr>
                        <m:e>
                          <m:r>
                            <a:rPr lang="en-NZ" sz="1400" b="0" i="1" smtClean="0">
                              <a:solidFill>
                                <a:srgbClr val="0070C0"/>
                              </a:solidFill>
                              <a:latin typeface="Cambria Math"/>
                            </a:rPr>
                            <m:t>3,0</m:t>
                          </m:r>
                        </m:e>
                      </m:d>
                    </m:oMath>
                  </m:oMathPara>
                </a14:m>
                <a:endParaRPr lang="en-NZ" sz="1400" b="0" dirty="0" smtClean="0">
                  <a:solidFill>
                    <a:srgbClr val="0070C0"/>
                  </a:solidFill>
                </a:endParaRPr>
              </a:p>
              <a:p>
                <a:pPr/>
                <a14:m>
                  <m:oMathPara xmlns:m="http://schemas.openxmlformats.org/officeDocument/2006/math">
                    <m:oMathParaPr>
                      <m:jc m:val="centerGroup"/>
                    </m:oMathParaPr>
                    <m:oMath xmlns:m="http://schemas.openxmlformats.org/officeDocument/2006/math">
                      <m:r>
                        <a:rPr lang="en-NZ" sz="1400" b="1" i="1" smtClean="0">
                          <a:solidFill>
                            <a:srgbClr val="FF0000"/>
                          </a:solidFill>
                          <a:latin typeface="Cambria Math"/>
                        </a:rPr>
                        <m:t>𝒘</m:t>
                      </m:r>
                      <m:r>
                        <a:rPr lang="en-NZ" sz="1400" b="0" i="1" smtClean="0">
                          <a:solidFill>
                            <a:srgbClr val="FF0000"/>
                          </a:solidFill>
                          <a:latin typeface="Cambria Math"/>
                        </a:rPr>
                        <m:t>=</m:t>
                      </m:r>
                      <m:d>
                        <m:dPr>
                          <m:ctrlPr>
                            <a:rPr lang="en-NZ" sz="1400" b="0" i="1" smtClean="0">
                              <a:solidFill>
                                <a:srgbClr val="FF0000"/>
                              </a:solidFill>
                              <a:latin typeface="Cambria Math" panose="02040503050406030204" pitchFamily="18" charset="0"/>
                            </a:rPr>
                          </m:ctrlPr>
                        </m:dPr>
                        <m:e>
                          <m:r>
                            <a:rPr lang="en-NZ" sz="1400" b="0" i="1" smtClean="0">
                              <a:solidFill>
                                <a:srgbClr val="FF0000"/>
                              </a:solidFill>
                              <a:latin typeface="Cambria Math"/>
                            </a:rPr>
                            <m:t>0,3</m:t>
                          </m:r>
                        </m:e>
                      </m:d>
                    </m:oMath>
                  </m:oMathPara>
                </a14:m>
                <a:endParaRPr lang="en-NZ" sz="1400" b="0" dirty="0" smtClean="0">
                  <a:solidFill>
                    <a:srgbClr val="FF0000"/>
                  </a:solidFill>
                </a:endParaRPr>
              </a:p>
              <a:p>
                <a:pPr/>
                <a14:m>
                  <m:oMathPara xmlns:m="http://schemas.openxmlformats.org/officeDocument/2006/math">
                    <m:oMathParaPr>
                      <m:jc m:val="centerGroup"/>
                    </m:oMathParaPr>
                    <m:oMath xmlns:m="http://schemas.openxmlformats.org/officeDocument/2006/math">
                      <m:r>
                        <a:rPr lang="en-NZ" sz="1400" b="1" i="1" smtClean="0">
                          <a:latin typeface="Cambria Math"/>
                        </a:rPr>
                        <m:t>𝒗</m:t>
                      </m:r>
                      <m:r>
                        <a:rPr lang="en-NZ" sz="1400" b="0" i="1" smtClean="0">
                          <a:latin typeface="Cambria Math"/>
                          <a:ea typeface="Cambria Math"/>
                        </a:rPr>
                        <m:t>∙</m:t>
                      </m:r>
                      <m:r>
                        <a:rPr lang="en-NZ" sz="1400" b="1" i="1" smtClean="0">
                          <a:latin typeface="Cambria Math"/>
                          <a:ea typeface="Cambria Math"/>
                        </a:rPr>
                        <m:t>𝒘</m:t>
                      </m:r>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3×0+0×3</m:t>
                          </m:r>
                        </m:e>
                      </m:d>
                      <m:r>
                        <a:rPr lang="en-NZ" sz="1400" b="0" i="1" smtClean="0">
                          <a:latin typeface="Cambria Math"/>
                          <a:ea typeface="Cambria Math"/>
                        </a:rPr>
                        <m:t>=0+0=0</m:t>
                      </m:r>
                    </m:oMath>
                  </m:oMathPara>
                </a14:m>
                <a:endParaRPr 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52400" y="3733800"/>
                <a:ext cx="3048000" cy="738664"/>
              </a:xfrm>
              <a:prstGeom prst="rect">
                <a:avLst/>
              </a:prstGeom>
              <a:blipFill rotWithShape="1">
                <a:blip r:embed="rId9"/>
                <a:stretch>
                  <a:fillRect/>
                </a:stretch>
              </a:blipFill>
            </p:spPr>
            <p:txBody>
              <a:bodyPr/>
              <a:lstStyle/>
              <a:p>
                <a:r>
                  <a:rPr lang="en-US">
                    <a:noFill/>
                  </a:rPr>
                  <a:t> </a:t>
                </a:r>
              </a:p>
            </p:txBody>
          </p:sp>
        </mc:Fallback>
      </mc:AlternateContent>
      <p:pic>
        <p:nvPicPr>
          <p:cNvPr id="26" name="Picture 25" descr="http://www.jamesbrennan.org/algebra/lines/rectangular_coordinates_files/image002.gif"/>
          <p:cNvPicPr/>
          <p:nvPr/>
        </p:nvPicPr>
        <p:blipFill>
          <a:blip r:embed="rId10">
            <a:extLst>
              <a:ext uri="{28A0092B-C50C-407E-A947-70E740481C1C}">
                <a14:useLocalDpi xmlns:a14="http://schemas.microsoft.com/office/drawing/2010/main" val="0"/>
              </a:ext>
            </a:extLst>
          </a:blip>
          <a:srcRect/>
          <a:stretch>
            <a:fillRect/>
          </a:stretch>
        </p:blipFill>
        <p:spPr bwMode="auto">
          <a:xfrm>
            <a:off x="0" y="4371022"/>
            <a:ext cx="2608580" cy="2383155"/>
          </a:xfrm>
          <a:prstGeom prst="rect">
            <a:avLst/>
          </a:prstGeom>
          <a:noFill/>
          <a:ln>
            <a:noFill/>
          </a:ln>
        </p:spPr>
      </p:pic>
      <p:cxnSp>
        <p:nvCxnSpPr>
          <p:cNvPr id="27" name="Straight Arrow Connector 26"/>
          <p:cNvCxnSpPr/>
          <p:nvPr/>
        </p:nvCxnSpPr>
        <p:spPr>
          <a:xfrm flipV="1">
            <a:off x="1219200" y="5193395"/>
            <a:ext cx="0" cy="49363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219200" y="5687027"/>
            <a:ext cx="457200" cy="0"/>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p:cNvSpPr txBox="1"/>
              <p:nvPr/>
            </p:nvSpPr>
            <p:spPr>
              <a:xfrm>
                <a:off x="2895600" y="3680936"/>
                <a:ext cx="3090077"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400" b="1" i="1" smtClean="0">
                          <a:solidFill>
                            <a:srgbClr val="0070C0"/>
                          </a:solidFill>
                          <a:latin typeface="Cambria Math"/>
                        </a:rPr>
                        <m:t>𝒗</m:t>
                      </m:r>
                      <m:r>
                        <a:rPr lang="en-NZ" sz="1400" b="0" i="1" smtClean="0">
                          <a:solidFill>
                            <a:srgbClr val="0070C0"/>
                          </a:solidFill>
                          <a:latin typeface="Cambria Math"/>
                        </a:rPr>
                        <m:t>=</m:t>
                      </m:r>
                      <m:d>
                        <m:dPr>
                          <m:ctrlPr>
                            <a:rPr lang="en-NZ" sz="1400" b="0" i="1" smtClean="0">
                              <a:solidFill>
                                <a:srgbClr val="0070C0"/>
                              </a:solidFill>
                              <a:latin typeface="Cambria Math" panose="02040503050406030204" pitchFamily="18" charset="0"/>
                            </a:rPr>
                          </m:ctrlPr>
                        </m:dPr>
                        <m:e>
                          <m:r>
                            <a:rPr lang="en-NZ" sz="1400" b="0" i="1" smtClean="0">
                              <a:solidFill>
                                <a:srgbClr val="0070C0"/>
                              </a:solidFill>
                              <a:latin typeface="Cambria Math"/>
                            </a:rPr>
                            <m:t>2,3</m:t>
                          </m:r>
                        </m:e>
                      </m:d>
                    </m:oMath>
                  </m:oMathPara>
                </a14:m>
                <a:endParaRPr lang="en-NZ" sz="1400" b="0" dirty="0" smtClean="0">
                  <a:solidFill>
                    <a:srgbClr val="0070C0"/>
                  </a:solidFill>
                </a:endParaRPr>
              </a:p>
              <a:p>
                <a:pPr/>
                <a14:m>
                  <m:oMathPara xmlns:m="http://schemas.openxmlformats.org/officeDocument/2006/math">
                    <m:oMathParaPr>
                      <m:jc m:val="centerGroup"/>
                    </m:oMathParaPr>
                    <m:oMath xmlns:m="http://schemas.openxmlformats.org/officeDocument/2006/math">
                      <m:r>
                        <a:rPr lang="en-NZ" sz="1400" b="1" i="1" smtClean="0">
                          <a:solidFill>
                            <a:srgbClr val="FF0000"/>
                          </a:solidFill>
                          <a:latin typeface="Cambria Math"/>
                        </a:rPr>
                        <m:t>𝒘</m:t>
                      </m:r>
                      <m:r>
                        <a:rPr lang="en-NZ" sz="1400" b="0" i="1" smtClean="0">
                          <a:solidFill>
                            <a:srgbClr val="FF0000"/>
                          </a:solidFill>
                          <a:latin typeface="Cambria Math"/>
                        </a:rPr>
                        <m:t>=</m:t>
                      </m:r>
                      <m:d>
                        <m:dPr>
                          <m:ctrlPr>
                            <a:rPr lang="en-NZ" sz="1400" b="0" i="1" smtClean="0">
                              <a:solidFill>
                                <a:srgbClr val="FF0000"/>
                              </a:solidFill>
                              <a:latin typeface="Cambria Math" panose="02040503050406030204" pitchFamily="18" charset="0"/>
                            </a:rPr>
                          </m:ctrlPr>
                        </m:dPr>
                        <m:e>
                          <m:r>
                            <a:rPr lang="en-NZ" sz="1400" b="0" i="1" smtClean="0">
                              <a:solidFill>
                                <a:srgbClr val="FF0000"/>
                              </a:solidFill>
                              <a:latin typeface="Cambria Math"/>
                            </a:rPr>
                            <m:t>1,3</m:t>
                          </m:r>
                        </m:e>
                      </m:d>
                    </m:oMath>
                  </m:oMathPara>
                </a14:m>
                <a:endParaRPr lang="en-NZ" b="0" dirty="0" smtClean="0">
                  <a:solidFill>
                    <a:srgbClr val="FF0000"/>
                  </a:solidFill>
                </a:endParaRPr>
              </a:p>
              <a:p>
                <a:pPr/>
                <a14:m>
                  <m:oMathPara xmlns:m="http://schemas.openxmlformats.org/officeDocument/2006/math">
                    <m:oMathParaPr>
                      <m:jc m:val="centerGroup"/>
                    </m:oMathParaPr>
                    <m:oMath xmlns:m="http://schemas.openxmlformats.org/officeDocument/2006/math">
                      <m:r>
                        <a:rPr lang="en-NZ" sz="1400" b="1" i="1" smtClean="0">
                          <a:latin typeface="Cambria Math"/>
                        </a:rPr>
                        <m:t>𝒗</m:t>
                      </m:r>
                      <m:r>
                        <a:rPr lang="en-NZ" sz="1400" b="0" i="1" smtClean="0">
                          <a:latin typeface="Cambria Math"/>
                          <a:ea typeface="Cambria Math"/>
                        </a:rPr>
                        <m:t>∙</m:t>
                      </m:r>
                      <m:r>
                        <a:rPr lang="en-NZ" sz="1400" b="1" i="1" smtClean="0">
                          <a:latin typeface="Cambria Math"/>
                          <a:ea typeface="Cambria Math"/>
                        </a:rPr>
                        <m:t>𝒘</m:t>
                      </m:r>
                      <m:r>
                        <a:rPr lang="en-NZ" sz="1400" b="0" i="1" smtClean="0">
                          <a:latin typeface="Cambria Math"/>
                          <a:ea typeface="Cambria Math"/>
                        </a:rPr>
                        <m:t>=</m:t>
                      </m:r>
                      <m:d>
                        <m:dPr>
                          <m:ctrlPr>
                            <a:rPr lang="en-NZ" sz="1400" b="0" i="1" smtClean="0">
                              <a:latin typeface="Cambria Math" panose="02040503050406030204" pitchFamily="18" charset="0"/>
                              <a:ea typeface="Cambria Math"/>
                            </a:rPr>
                          </m:ctrlPr>
                        </m:dPr>
                        <m:e>
                          <m:r>
                            <a:rPr lang="en-NZ" sz="1400" b="0" i="1" smtClean="0">
                              <a:latin typeface="Cambria Math"/>
                              <a:ea typeface="Cambria Math"/>
                            </a:rPr>
                            <m:t>2×1+3×3</m:t>
                          </m:r>
                        </m:e>
                      </m:d>
                      <m:r>
                        <a:rPr lang="en-NZ" sz="1400" b="0" i="1" smtClean="0">
                          <a:latin typeface="Cambria Math"/>
                          <a:ea typeface="Cambria Math"/>
                        </a:rPr>
                        <m:t>=2+9=11</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a:off x="2895600" y="3680936"/>
                <a:ext cx="3090077" cy="738664"/>
              </a:xfrm>
              <a:prstGeom prst="rect">
                <a:avLst/>
              </a:prstGeom>
              <a:blipFill rotWithShape="1">
                <a:blip r:embed="rId11"/>
                <a:stretch>
                  <a:fillRect/>
                </a:stretch>
              </a:blipFill>
            </p:spPr>
            <p:txBody>
              <a:bodyPr/>
              <a:lstStyle/>
              <a:p>
                <a:r>
                  <a:rPr lang="en-US">
                    <a:noFill/>
                  </a:rPr>
                  <a:t> </a:t>
                </a:r>
              </a:p>
            </p:txBody>
          </p:sp>
        </mc:Fallback>
      </mc:AlternateContent>
      <p:pic>
        <p:nvPicPr>
          <p:cNvPr id="30" name="Picture 29" descr="http://www.jamesbrennan.org/algebra/lines/rectangular_coordinates_files/image002.gif"/>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4398645"/>
            <a:ext cx="2608580" cy="2383155"/>
          </a:xfrm>
          <a:prstGeom prst="rect">
            <a:avLst/>
          </a:prstGeom>
          <a:noFill/>
          <a:ln>
            <a:noFill/>
          </a:ln>
        </p:spPr>
      </p:pic>
      <p:cxnSp>
        <p:nvCxnSpPr>
          <p:cNvPr id="31" name="Straight Arrow Connector 30"/>
          <p:cNvCxnSpPr/>
          <p:nvPr/>
        </p:nvCxnSpPr>
        <p:spPr>
          <a:xfrm flipV="1">
            <a:off x="4297411" y="5221018"/>
            <a:ext cx="163897" cy="493632"/>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297411" y="5221018"/>
            <a:ext cx="327794" cy="493633"/>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6096000" y="3711714"/>
                <a:ext cx="3048000"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400" b="1" i="1" smtClean="0">
                          <a:solidFill>
                            <a:srgbClr val="0070C0"/>
                          </a:solidFill>
                          <a:latin typeface="Cambria Math"/>
                        </a:rPr>
                        <m:t>𝒗</m:t>
                      </m:r>
                      <m:r>
                        <a:rPr lang="en-NZ" sz="1400" b="0" i="1" smtClean="0">
                          <a:solidFill>
                            <a:srgbClr val="0070C0"/>
                          </a:solidFill>
                          <a:latin typeface="Cambria Math"/>
                        </a:rPr>
                        <m:t>=</m:t>
                      </m:r>
                      <m:d>
                        <m:dPr>
                          <m:ctrlPr>
                            <a:rPr lang="en-NZ" sz="1400" b="0" i="1" smtClean="0">
                              <a:solidFill>
                                <a:srgbClr val="0070C0"/>
                              </a:solidFill>
                              <a:latin typeface="Cambria Math" panose="02040503050406030204" pitchFamily="18" charset="0"/>
                            </a:rPr>
                          </m:ctrlPr>
                        </m:dPr>
                        <m:e>
                          <m:r>
                            <a:rPr lang="en-NZ" sz="1400" b="0" i="1" smtClean="0">
                              <a:solidFill>
                                <a:srgbClr val="0070C0"/>
                              </a:solidFill>
                              <a:latin typeface="Cambria Math"/>
                            </a:rPr>
                            <m:t>2,1</m:t>
                          </m:r>
                        </m:e>
                      </m:d>
                    </m:oMath>
                  </m:oMathPara>
                </a14:m>
                <a:endParaRPr lang="en-NZ" sz="1400" b="0" dirty="0" smtClean="0">
                  <a:solidFill>
                    <a:srgbClr val="0070C0"/>
                  </a:solidFill>
                </a:endParaRPr>
              </a:p>
              <a:p>
                <a:pPr/>
                <a14:m>
                  <m:oMathPara xmlns:m="http://schemas.openxmlformats.org/officeDocument/2006/math">
                    <m:oMathParaPr>
                      <m:jc m:val="centerGroup"/>
                    </m:oMathParaPr>
                    <m:oMath xmlns:m="http://schemas.openxmlformats.org/officeDocument/2006/math">
                      <m:r>
                        <a:rPr lang="en-NZ" sz="1400" b="1" i="1" smtClean="0">
                          <a:solidFill>
                            <a:srgbClr val="FF0000"/>
                          </a:solidFill>
                          <a:latin typeface="Cambria Math"/>
                        </a:rPr>
                        <m:t>𝒘</m:t>
                      </m:r>
                      <m:r>
                        <a:rPr lang="en-NZ" sz="1400" b="0" i="1" smtClean="0">
                          <a:solidFill>
                            <a:srgbClr val="FF0000"/>
                          </a:solidFill>
                          <a:latin typeface="Cambria Math"/>
                        </a:rPr>
                        <m:t>=</m:t>
                      </m:r>
                      <m:d>
                        <m:dPr>
                          <m:ctrlPr>
                            <a:rPr lang="en-NZ" sz="1400" b="0" i="1" smtClean="0">
                              <a:solidFill>
                                <a:srgbClr val="FF0000"/>
                              </a:solidFill>
                              <a:latin typeface="Cambria Math" panose="02040503050406030204" pitchFamily="18" charset="0"/>
                            </a:rPr>
                          </m:ctrlPr>
                        </m:dPr>
                        <m:e>
                          <m:r>
                            <a:rPr lang="en-NZ" sz="1400" b="0" i="1" smtClean="0">
                              <a:solidFill>
                                <a:srgbClr val="FF0000"/>
                              </a:solidFill>
                              <a:latin typeface="Cambria Math"/>
                            </a:rPr>
                            <m:t>−2,−2</m:t>
                          </m:r>
                        </m:e>
                      </m:d>
                    </m:oMath>
                  </m:oMathPara>
                </a14:m>
                <a:endParaRPr lang="en-NZ" sz="1400" b="0" dirty="0" smtClean="0">
                  <a:solidFill>
                    <a:srgbClr val="FF0000"/>
                  </a:solidFill>
                </a:endParaRPr>
              </a:p>
              <a:p>
                <a:pPr/>
                <a14:m>
                  <m:oMathPara xmlns:m="http://schemas.openxmlformats.org/officeDocument/2006/math">
                    <m:oMathParaPr>
                      <m:jc m:val="centerGroup"/>
                    </m:oMathParaPr>
                    <m:oMath xmlns:m="http://schemas.openxmlformats.org/officeDocument/2006/math">
                      <m:r>
                        <a:rPr lang="en-NZ" sz="1200" b="1" i="1" smtClean="0">
                          <a:latin typeface="Cambria Math"/>
                        </a:rPr>
                        <m:t>𝒗</m:t>
                      </m:r>
                      <m:r>
                        <a:rPr lang="en-NZ" sz="1200" b="0" i="1" smtClean="0">
                          <a:latin typeface="Cambria Math"/>
                          <a:ea typeface="Cambria Math"/>
                        </a:rPr>
                        <m:t>∙</m:t>
                      </m:r>
                      <m:r>
                        <a:rPr lang="en-NZ" sz="1200" b="1" i="1" smtClean="0">
                          <a:latin typeface="Cambria Math"/>
                          <a:ea typeface="Cambria Math"/>
                        </a:rPr>
                        <m:t>𝒘</m:t>
                      </m:r>
                      <m:r>
                        <a:rPr lang="en-NZ" sz="1200" b="0" i="1" smtClean="0">
                          <a:latin typeface="Cambria Math"/>
                          <a:ea typeface="Cambria Math"/>
                        </a:rPr>
                        <m:t>=</m:t>
                      </m:r>
                      <m:d>
                        <m:dPr>
                          <m:ctrlPr>
                            <a:rPr lang="en-NZ" sz="1200" b="0" i="1" smtClean="0">
                              <a:latin typeface="Cambria Math" panose="02040503050406030204" pitchFamily="18" charset="0"/>
                              <a:ea typeface="Cambria Math"/>
                            </a:rPr>
                          </m:ctrlPr>
                        </m:dPr>
                        <m:e>
                          <m:r>
                            <a:rPr lang="en-NZ" sz="1200" b="0" i="1" smtClean="0">
                              <a:latin typeface="Cambria Math"/>
                              <a:ea typeface="Cambria Math"/>
                            </a:rPr>
                            <m:t>2×−2,1×−2</m:t>
                          </m:r>
                        </m:e>
                      </m:d>
                      <m:r>
                        <a:rPr lang="en-NZ" sz="1200" b="0" i="1" smtClean="0">
                          <a:latin typeface="Cambria Math"/>
                          <a:ea typeface="Cambria Math"/>
                        </a:rPr>
                        <m:t>=−4+−2=−6</m:t>
                      </m:r>
                    </m:oMath>
                  </m:oMathPara>
                </a14:m>
                <a:endParaRPr lang="en-US" sz="1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6096000" y="3711714"/>
                <a:ext cx="3048000" cy="707886"/>
              </a:xfrm>
              <a:prstGeom prst="rect">
                <a:avLst/>
              </a:prstGeom>
              <a:blipFill rotWithShape="1">
                <a:blip r:embed="rId12"/>
                <a:stretch>
                  <a:fillRect/>
                </a:stretch>
              </a:blipFill>
            </p:spPr>
            <p:txBody>
              <a:bodyPr/>
              <a:lstStyle/>
              <a:p>
                <a:r>
                  <a:rPr lang="en-US">
                    <a:noFill/>
                  </a:rPr>
                  <a:t> </a:t>
                </a:r>
              </a:p>
            </p:txBody>
          </p:sp>
        </mc:Fallback>
      </mc:AlternateContent>
      <p:pic>
        <p:nvPicPr>
          <p:cNvPr id="34" name="Picture 33" descr="http://www.jamesbrennan.org/algebra/lines/rectangular_coordinates_files/image002.gif"/>
          <p:cNvPicPr/>
          <p:nvPr/>
        </p:nvPicPr>
        <p:blipFill>
          <a:blip r:embed="rId10">
            <a:extLst>
              <a:ext uri="{28A0092B-C50C-407E-A947-70E740481C1C}">
                <a14:useLocalDpi xmlns:a14="http://schemas.microsoft.com/office/drawing/2010/main" val="0"/>
              </a:ext>
            </a:extLst>
          </a:blip>
          <a:srcRect/>
          <a:stretch>
            <a:fillRect/>
          </a:stretch>
        </p:blipFill>
        <p:spPr bwMode="auto">
          <a:xfrm>
            <a:off x="6096000" y="4398645"/>
            <a:ext cx="2608580" cy="2383155"/>
          </a:xfrm>
          <a:prstGeom prst="rect">
            <a:avLst/>
          </a:prstGeom>
          <a:noFill/>
          <a:ln>
            <a:noFill/>
          </a:ln>
        </p:spPr>
      </p:pic>
      <p:cxnSp>
        <p:nvCxnSpPr>
          <p:cNvPr id="35" name="Straight Arrow Connector 34"/>
          <p:cNvCxnSpPr/>
          <p:nvPr/>
        </p:nvCxnSpPr>
        <p:spPr>
          <a:xfrm flipH="1">
            <a:off x="6934200" y="5714650"/>
            <a:ext cx="381000" cy="381350"/>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315200" y="5562599"/>
            <a:ext cx="381000" cy="15205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43771" y="6623372"/>
                <a:ext cx="1348061"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100" b="1" i="1" smtClean="0">
                          <a:latin typeface="Cambria Math"/>
                        </a:rPr>
                        <m:t>𝒗</m:t>
                      </m:r>
                      <m:r>
                        <a:rPr lang="en-NZ" sz="1100" b="0" i="1" smtClean="0">
                          <a:latin typeface="Cambria Math"/>
                          <a:ea typeface="Cambria Math"/>
                        </a:rPr>
                        <m:t>∙</m:t>
                      </m:r>
                      <m:r>
                        <a:rPr lang="en-NZ" sz="1100" b="1" i="1" smtClean="0">
                          <a:latin typeface="Cambria Math"/>
                          <a:ea typeface="Cambria Math"/>
                        </a:rPr>
                        <m:t>𝒘</m:t>
                      </m:r>
                      <m:r>
                        <a:rPr lang="en-NZ" sz="1100" b="0" i="1" smtClean="0">
                          <a:latin typeface="Cambria Math"/>
                          <a:ea typeface="Cambria Math"/>
                        </a:rPr>
                        <m:t>=0↔</m:t>
                      </m:r>
                      <m:r>
                        <a:rPr lang="en-NZ" sz="1100" b="1" i="1" smtClean="0">
                          <a:latin typeface="Cambria Math"/>
                          <a:ea typeface="Cambria Math"/>
                        </a:rPr>
                        <m:t>𝒗</m:t>
                      </m:r>
                      <m:r>
                        <a:rPr lang="en-NZ" sz="1100" b="0" i="1" smtClean="0">
                          <a:latin typeface="Cambria Math"/>
                          <a:ea typeface="Cambria Math"/>
                        </a:rPr>
                        <m:t>⊥</m:t>
                      </m:r>
                      <m:r>
                        <a:rPr lang="en-NZ" sz="1100" b="1" i="1" smtClean="0">
                          <a:latin typeface="Cambria Math"/>
                          <a:ea typeface="Cambria Math"/>
                        </a:rPr>
                        <m:t>𝒘</m:t>
                      </m:r>
                    </m:oMath>
                  </m:oMathPara>
                </a14:m>
                <a:endParaRPr lang="en-US" sz="1100" b="1" dirty="0"/>
              </a:p>
            </p:txBody>
          </p:sp>
        </mc:Choice>
        <mc:Fallback xmlns="">
          <p:sp>
            <p:nvSpPr>
              <p:cNvPr id="41" name="TextBox 40"/>
              <p:cNvSpPr txBox="1">
                <a:spLocks noRot="1" noChangeAspect="1" noMove="1" noResize="1" noEditPoints="1" noAdjustHandles="1" noChangeArrowheads="1" noChangeShapeType="1" noTextEdit="1"/>
              </p:cNvSpPr>
              <p:nvPr/>
            </p:nvSpPr>
            <p:spPr>
              <a:xfrm>
                <a:off x="-43771" y="6623372"/>
                <a:ext cx="1348061" cy="261610"/>
              </a:xfrm>
              <a:prstGeom prst="rect">
                <a:avLst/>
              </a:prstGeom>
              <a:blipFill>
                <a:blip r:embed="rId13"/>
                <a:stretch>
                  <a:fillRect/>
                </a:stretch>
              </a:blipFill>
            </p:spPr>
            <p:txBody>
              <a:bodyPr/>
              <a:lstStyle/>
              <a:p>
                <a:r>
                  <a:rPr lang="en-US">
                    <a:noFill/>
                  </a:rPr>
                  <a:t> </a:t>
                </a:r>
              </a:p>
            </p:txBody>
          </p:sp>
        </mc:Fallback>
      </mc:AlternateContent>
      <p:pic>
        <p:nvPicPr>
          <p:cNvPr id="4" name="dot produc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969291" y="994774"/>
            <a:ext cx="4157417" cy="2336722"/>
          </a:xfrm>
          <a:prstGeom prst="rect">
            <a:avLst/>
          </a:prstGeom>
        </p:spPr>
      </p:pic>
    </p:spTree>
    <p:extLst>
      <p:ext uri="{BB962C8B-B14F-4D97-AF65-F5344CB8AC3E}">
        <p14:creationId xmlns:p14="http://schemas.microsoft.com/office/powerpoint/2010/main" val="29973494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981200"/>
            <a:ext cx="8229600" cy="1470025"/>
          </a:xfrm>
        </p:spPr>
        <p:txBody>
          <a:bodyPr>
            <a:normAutofit/>
          </a:bodyPr>
          <a:lstStyle/>
          <a:p>
            <a:r>
              <a:rPr lang="en-NZ" dirty="0" smtClean="0"/>
              <a:t>Natural Language Processing (NLP)</a:t>
            </a:r>
            <a:endParaRPr lang="en-US" dirty="0"/>
          </a:p>
        </p:txBody>
      </p:sp>
    </p:spTree>
    <p:extLst>
      <p:ext uri="{BB962C8B-B14F-4D97-AF65-F5344CB8AC3E}">
        <p14:creationId xmlns:p14="http://schemas.microsoft.com/office/powerpoint/2010/main" val="199348221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610600" cy="1249362"/>
          </a:xfrm>
        </p:spPr>
        <p:txBody>
          <a:bodyPr>
            <a:normAutofit fontScale="90000"/>
          </a:bodyPr>
          <a:lstStyle/>
          <a:p>
            <a:r>
              <a:rPr lang="en-US" dirty="0"/>
              <a:t>Natural language vs. artificial language</a:t>
            </a:r>
          </a:p>
        </p:txBody>
      </p:sp>
      <p:sp>
        <p:nvSpPr>
          <p:cNvPr id="3" name="Content Placeholder 2"/>
          <p:cNvSpPr>
            <a:spLocks noGrp="1"/>
          </p:cNvSpPr>
          <p:nvPr>
            <p:ph idx="1"/>
          </p:nvPr>
        </p:nvSpPr>
        <p:spPr>
          <a:xfrm>
            <a:off x="457200" y="1600201"/>
            <a:ext cx="8229600" cy="1600200"/>
          </a:xfrm>
        </p:spPr>
        <p:txBody>
          <a:bodyPr>
            <a:normAutofit fontScale="70000" lnSpcReduction="20000"/>
          </a:bodyPr>
          <a:lstStyle/>
          <a:p>
            <a:r>
              <a:rPr lang="en-US" dirty="0"/>
              <a:t>Natural language is defined as “a language that has developed naturally in use </a:t>
            </a:r>
            <a:r>
              <a:rPr lang="en-US" dirty="0" smtClean="0"/>
              <a:t>(as contrasted </a:t>
            </a:r>
            <a:r>
              <a:rPr lang="en-US" dirty="0"/>
              <a:t>with an artificial language or computer code</a:t>
            </a:r>
            <a:r>
              <a:rPr lang="en-US" dirty="0" smtClean="0"/>
              <a:t>.)”</a:t>
            </a:r>
          </a:p>
          <a:p>
            <a:r>
              <a:rPr lang="en-US" dirty="0" smtClean="0"/>
              <a:t>Natural language processing refers to the computational processing of unstructured language data</a:t>
            </a:r>
            <a:endParaRPr lang="en-US" dirty="0"/>
          </a:p>
        </p:txBody>
      </p:sp>
      <p:pic>
        <p:nvPicPr>
          <p:cNvPr id="7" name="Picture 6"/>
          <p:cNvPicPr>
            <a:picLocks noChangeAspect="1"/>
          </p:cNvPicPr>
          <p:nvPr/>
        </p:nvPicPr>
        <p:blipFill>
          <a:blip r:embed="rId2"/>
          <a:stretch>
            <a:fillRect/>
          </a:stretch>
        </p:blipFill>
        <p:spPr>
          <a:xfrm>
            <a:off x="304800" y="3276602"/>
            <a:ext cx="3200400" cy="3434754"/>
          </a:xfrm>
          <a:prstGeom prst="rect">
            <a:avLst/>
          </a:prstGeom>
        </p:spPr>
      </p:pic>
      <p:pic>
        <p:nvPicPr>
          <p:cNvPr id="8" name="Picture 7"/>
          <p:cNvPicPr>
            <a:picLocks noChangeAspect="1"/>
          </p:cNvPicPr>
          <p:nvPr/>
        </p:nvPicPr>
        <p:blipFill>
          <a:blip r:embed="rId3"/>
          <a:stretch>
            <a:fillRect/>
          </a:stretch>
        </p:blipFill>
        <p:spPr>
          <a:xfrm>
            <a:off x="4267200" y="3810000"/>
            <a:ext cx="4592614" cy="2585757"/>
          </a:xfrm>
          <a:prstGeom prst="rect">
            <a:avLst/>
          </a:prstGeom>
        </p:spPr>
      </p:pic>
    </p:spTree>
    <p:extLst>
      <p:ext uri="{BB962C8B-B14F-4D97-AF65-F5344CB8AC3E}">
        <p14:creationId xmlns:p14="http://schemas.microsoft.com/office/powerpoint/2010/main" val="221494050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6781800" cy="1020762"/>
          </a:xfrm>
        </p:spPr>
        <p:txBody>
          <a:bodyPr>
            <a:normAutofit fontScale="90000"/>
          </a:bodyPr>
          <a:lstStyle/>
          <a:p>
            <a:r>
              <a:rPr lang="en-US" dirty="0" smtClean="0"/>
              <a:t>Recall that data can be partitioned into 2 big chunks</a:t>
            </a:r>
            <a:endParaRPr lang="en-US" dirty="0"/>
          </a:p>
        </p:txBody>
      </p:sp>
      <p:sp>
        <p:nvSpPr>
          <p:cNvPr id="3" name="Content Placeholder 2"/>
          <p:cNvSpPr>
            <a:spLocks noGrp="1"/>
          </p:cNvSpPr>
          <p:nvPr>
            <p:ph idx="1"/>
          </p:nvPr>
        </p:nvSpPr>
        <p:spPr>
          <a:xfrm>
            <a:off x="457200" y="1600200"/>
            <a:ext cx="6781800" cy="5257800"/>
          </a:xfrm>
        </p:spPr>
        <p:txBody>
          <a:bodyPr>
            <a:normAutofit/>
          </a:bodyPr>
          <a:lstStyle/>
          <a:p>
            <a:r>
              <a:rPr lang="en-US" sz="2000" dirty="0" smtClean="0"/>
              <a:t>Data can be divided into 2 big types:</a:t>
            </a:r>
          </a:p>
          <a:p>
            <a:pPr marL="514350" indent="-514350">
              <a:buFont typeface="+mj-lt"/>
              <a:buAutoNum type="arabicPeriod"/>
            </a:pPr>
            <a:r>
              <a:rPr lang="en-US" sz="2000" b="1" dirty="0" smtClean="0"/>
              <a:t>Structured </a:t>
            </a:r>
            <a:r>
              <a:rPr lang="en-US" sz="2000" b="1" dirty="0"/>
              <a:t>data </a:t>
            </a:r>
            <a:r>
              <a:rPr lang="en-US" sz="2000" dirty="0"/>
              <a:t>refers to information with a high degree of </a:t>
            </a:r>
            <a:r>
              <a:rPr lang="en-US" sz="2000" dirty="0" smtClean="0"/>
              <a:t>organization such as for instance a table in a relational database. </a:t>
            </a:r>
          </a:p>
          <a:p>
            <a:pPr lvl="1"/>
            <a:r>
              <a:rPr lang="en-US" sz="1800" b="1" dirty="0" smtClean="0"/>
              <a:t>Structured data </a:t>
            </a:r>
            <a:r>
              <a:rPr lang="en-US" sz="1800" dirty="0" smtClean="0"/>
              <a:t>is easy to search</a:t>
            </a:r>
          </a:p>
          <a:p>
            <a:pPr lvl="1"/>
            <a:r>
              <a:rPr lang="en-US" sz="1800" dirty="0" smtClean="0"/>
              <a:t>Easy to interpret for computers and humans</a:t>
            </a:r>
          </a:p>
          <a:p>
            <a:pPr marL="457200" lvl="1" indent="0">
              <a:buNone/>
            </a:pPr>
            <a:endParaRPr lang="en-US" sz="1800" dirty="0" smtClean="0"/>
          </a:p>
          <a:p>
            <a:pPr marL="514350" indent="-514350">
              <a:buFont typeface="+mj-lt"/>
              <a:buAutoNum type="arabicPeriod"/>
            </a:pPr>
            <a:r>
              <a:rPr lang="en-US" sz="2000" b="1" dirty="0" smtClean="0"/>
              <a:t>Unstructured </a:t>
            </a:r>
            <a:r>
              <a:rPr lang="en-US" sz="2000" b="1" dirty="0"/>
              <a:t>data</a:t>
            </a:r>
            <a:r>
              <a:rPr lang="en-US" sz="2000" dirty="0"/>
              <a:t> </a:t>
            </a:r>
            <a:r>
              <a:rPr lang="en-US" sz="2000" dirty="0" smtClean="0"/>
              <a:t>has none or loose internal structure. It is definitely not </a:t>
            </a:r>
            <a:r>
              <a:rPr lang="en-US" sz="2000" dirty="0"/>
              <a:t>structured via </a:t>
            </a:r>
            <a:r>
              <a:rPr lang="en-US" sz="2000" dirty="0" smtClean="0"/>
              <a:t>pre-defined </a:t>
            </a:r>
            <a:r>
              <a:rPr lang="en-US" sz="2000" dirty="0"/>
              <a:t>data models or </a:t>
            </a:r>
            <a:r>
              <a:rPr lang="en-US" sz="2000" dirty="0" smtClean="0"/>
              <a:t>schema.</a:t>
            </a:r>
          </a:p>
          <a:p>
            <a:pPr lvl="1"/>
            <a:r>
              <a:rPr lang="en-US" sz="1800" dirty="0" smtClean="0"/>
              <a:t>Typical types of </a:t>
            </a:r>
            <a:r>
              <a:rPr lang="en-US" sz="1800" b="1" dirty="0" smtClean="0"/>
              <a:t>Unstructured </a:t>
            </a:r>
            <a:r>
              <a:rPr lang="en-US" sz="1800" b="1" dirty="0"/>
              <a:t>data</a:t>
            </a:r>
            <a:r>
              <a:rPr lang="en-US" sz="1800" dirty="0"/>
              <a:t> </a:t>
            </a:r>
            <a:r>
              <a:rPr lang="en-US" sz="1800" dirty="0" smtClean="0"/>
              <a:t>are text data, audio</a:t>
            </a:r>
            <a:r>
              <a:rPr lang="en-US" sz="1800" dirty="0"/>
              <a:t>, </a:t>
            </a:r>
            <a:r>
              <a:rPr lang="en-US" sz="1800" dirty="0" smtClean="0"/>
              <a:t>images and video files</a:t>
            </a:r>
          </a:p>
          <a:p>
            <a:pPr lvl="1"/>
            <a:r>
              <a:rPr lang="en-US" sz="1800" b="1" dirty="0"/>
              <a:t>Unstructured data</a:t>
            </a:r>
            <a:r>
              <a:rPr lang="en-US" sz="1800" dirty="0"/>
              <a:t> is usually not easily </a:t>
            </a:r>
            <a:r>
              <a:rPr lang="en-US" sz="1800" dirty="0" smtClean="0"/>
              <a:t>searchable</a:t>
            </a:r>
          </a:p>
          <a:p>
            <a:pPr lvl="1"/>
            <a:r>
              <a:rPr lang="en-US" sz="1800" dirty="0" smtClean="0"/>
              <a:t>Easy to interpret for humans but hard for computers</a:t>
            </a:r>
            <a:endParaRPr lang="en-US" sz="1800" dirty="0"/>
          </a:p>
          <a:p>
            <a:pPr lvl="1"/>
            <a:endParaRPr lang="en-US" sz="1800" dirty="0" smtClean="0"/>
          </a:p>
          <a:p>
            <a:endParaRPr lang="en-US" sz="2000" dirty="0" smtClean="0">
              <a:latin typeface="News706 BT"/>
              <a:cs typeface="News706 BT"/>
            </a:endParaRPr>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54429"/>
          <a:stretch/>
        </p:blipFill>
        <p:spPr bwMode="auto">
          <a:xfrm>
            <a:off x="7449021" y="279718"/>
            <a:ext cx="1619838"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5388"/>
          <a:stretch/>
        </p:blipFill>
        <p:spPr bwMode="auto">
          <a:xfrm>
            <a:off x="7391400" y="3810000"/>
            <a:ext cx="1713019" cy="2756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TextBox 5"/>
              <p:cNvSpPr txBox="1"/>
              <p:nvPr/>
            </p:nvSpPr>
            <p:spPr>
              <a:xfrm>
                <a:off x="8087224" y="2819400"/>
                <a:ext cx="3213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8087224" y="2819400"/>
                <a:ext cx="321370" cy="43088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08917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NLP Pipeline and terminology</a:t>
            </a:r>
            <a:endParaRPr lang="en-US" dirty="0"/>
          </a:p>
        </p:txBody>
      </p:sp>
      <p:sp>
        <p:nvSpPr>
          <p:cNvPr id="4" name="Chevron 3"/>
          <p:cNvSpPr/>
          <p:nvPr/>
        </p:nvSpPr>
        <p:spPr>
          <a:xfrm>
            <a:off x="3505200" y="22098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Represent text as data</a:t>
            </a:r>
            <a:endParaRPr lang="en-US" dirty="0">
              <a:solidFill>
                <a:schemeClr val="bg1"/>
              </a:solidFill>
            </a:endParaRPr>
          </a:p>
        </p:txBody>
      </p:sp>
      <p:sp>
        <p:nvSpPr>
          <p:cNvPr id="5" name="Chevron 4"/>
          <p:cNvSpPr/>
          <p:nvPr/>
        </p:nvSpPr>
        <p:spPr>
          <a:xfrm>
            <a:off x="1828800" y="22098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 cleaning</a:t>
            </a:r>
            <a:endParaRPr lang="en-US" dirty="0">
              <a:solidFill>
                <a:schemeClr val="bg1"/>
              </a:solidFill>
            </a:endParaRPr>
          </a:p>
        </p:txBody>
      </p:sp>
      <p:sp>
        <p:nvSpPr>
          <p:cNvPr id="6" name="Chevron 5"/>
          <p:cNvSpPr/>
          <p:nvPr/>
        </p:nvSpPr>
        <p:spPr>
          <a:xfrm>
            <a:off x="5173980" y="22098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Modeling Phase</a:t>
            </a:r>
            <a:endParaRPr lang="en-US" dirty="0">
              <a:solidFill>
                <a:schemeClr val="bg1"/>
              </a:solidFill>
            </a:endParaRPr>
          </a:p>
        </p:txBody>
      </p:sp>
      <p:sp>
        <p:nvSpPr>
          <p:cNvPr id="7" name="Chevron 6"/>
          <p:cNvSpPr/>
          <p:nvPr/>
        </p:nvSpPr>
        <p:spPr>
          <a:xfrm>
            <a:off x="6842760" y="22098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Validation Phase</a:t>
            </a:r>
            <a:endParaRPr lang="en-US" dirty="0">
              <a:solidFill>
                <a:schemeClr val="bg1"/>
              </a:solidFill>
            </a:endParaRPr>
          </a:p>
        </p:txBody>
      </p:sp>
      <p:sp>
        <p:nvSpPr>
          <p:cNvPr id="8" name="Chevron 7"/>
          <p:cNvSpPr/>
          <p:nvPr/>
        </p:nvSpPr>
        <p:spPr>
          <a:xfrm>
            <a:off x="152400" y="22098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Gather text</a:t>
            </a:r>
            <a:endParaRPr lang="en-US" dirty="0">
              <a:solidFill>
                <a:schemeClr val="bg1"/>
              </a:solidFill>
            </a:endParaRPr>
          </a:p>
        </p:txBody>
      </p:sp>
    </p:spTree>
    <p:extLst>
      <p:ext uri="{BB962C8B-B14F-4D97-AF65-F5344CB8AC3E}">
        <p14:creationId xmlns:p14="http://schemas.microsoft.com/office/powerpoint/2010/main" val="351908977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The goal of data cleaning is to standardize the text as much as possible, so that words with the same intent are grouped together</a:t>
            </a:r>
          </a:p>
          <a:p>
            <a:r>
              <a:rPr lang="en-US" dirty="0" smtClean="0"/>
              <a:t>Forms of data cleaning are:</a:t>
            </a:r>
          </a:p>
          <a:p>
            <a:pPr lvl="1"/>
            <a:r>
              <a:rPr lang="en-US" dirty="0" smtClean="0"/>
              <a:t>Stemming</a:t>
            </a:r>
          </a:p>
          <a:p>
            <a:pPr lvl="1"/>
            <a:r>
              <a:rPr lang="en-US" dirty="0" smtClean="0"/>
              <a:t>Lemmatization</a:t>
            </a:r>
          </a:p>
          <a:p>
            <a:pPr lvl="1"/>
            <a:r>
              <a:rPr lang="en-US" dirty="0" err="1" smtClean="0"/>
              <a:t>Stopwords</a:t>
            </a:r>
            <a:r>
              <a:rPr lang="en-US" dirty="0" smtClean="0"/>
              <a:t> filtering</a:t>
            </a:r>
          </a:p>
          <a:p>
            <a:pPr lvl="1"/>
            <a:r>
              <a:rPr lang="en-US" dirty="0" smtClean="0"/>
              <a:t>Remove special characters, remove repetitive spaces, lowercase,…</a:t>
            </a:r>
            <a:endParaRPr lang="en-US" dirty="0"/>
          </a:p>
        </p:txBody>
      </p:sp>
      <p:sp>
        <p:nvSpPr>
          <p:cNvPr id="4" name="Chevron 3"/>
          <p:cNvSpPr/>
          <p:nvPr/>
        </p:nvSpPr>
        <p:spPr>
          <a:xfrm>
            <a:off x="3581400" y="2286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Represent text as data</a:t>
            </a:r>
            <a:endParaRPr lang="en-US" dirty="0">
              <a:solidFill>
                <a:schemeClr val="bg1"/>
              </a:solidFill>
            </a:endParaRPr>
          </a:p>
        </p:txBody>
      </p:sp>
      <p:sp>
        <p:nvSpPr>
          <p:cNvPr id="5" name="Chevron 4"/>
          <p:cNvSpPr/>
          <p:nvPr/>
        </p:nvSpPr>
        <p:spPr>
          <a:xfrm>
            <a:off x="1905000" y="228600"/>
            <a:ext cx="2057400" cy="914400"/>
          </a:xfrm>
          <a:prstGeom prst="chevr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 cleaning</a:t>
            </a:r>
            <a:endParaRPr lang="en-US" dirty="0">
              <a:solidFill>
                <a:schemeClr val="bg1"/>
              </a:solidFill>
            </a:endParaRPr>
          </a:p>
        </p:txBody>
      </p:sp>
      <p:sp>
        <p:nvSpPr>
          <p:cNvPr id="6" name="Chevron 5"/>
          <p:cNvSpPr/>
          <p:nvPr/>
        </p:nvSpPr>
        <p:spPr>
          <a:xfrm>
            <a:off x="5250180" y="2286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Modeling Phase</a:t>
            </a:r>
            <a:endParaRPr lang="en-US" dirty="0">
              <a:solidFill>
                <a:schemeClr val="bg1"/>
              </a:solidFill>
            </a:endParaRPr>
          </a:p>
        </p:txBody>
      </p:sp>
      <p:sp>
        <p:nvSpPr>
          <p:cNvPr id="7" name="Chevron 6"/>
          <p:cNvSpPr/>
          <p:nvPr/>
        </p:nvSpPr>
        <p:spPr>
          <a:xfrm>
            <a:off x="6918960" y="2286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Validation Phase</a:t>
            </a:r>
            <a:endParaRPr lang="en-US" dirty="0">
              <a:solidFill>
                <a:schemeClr val="bg1"/>
              </a:solidFill>
            </a:endParaRPr>
          </a:p>
        </p:txBody>
      </p:sp>
      <p:sp>
        <p:nvSpPr>
          <p:cNvPr id="8" name="Chevron 7"/>
          <p:cNvSpPr/>
          <p:nvPr/>
        </p:nvSpPr>
        <p:spPr>
          <a:xfrm>
            <a:off x="228600" y="2286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Gather text</a:t>
            </a:r>
            <a:endParaRPr lang="en-US" dirty="0">
              <a:solidFill>
                <a:schemeClr val="bg1"/>
              </a:solidFill>
            </a:endParaRPr>
          </a:p>
        </p:txBody>
      </p:sp>
    </p:spTree>
    <p:extLst>
      <p:ext uri="{BB962C8B-B14F-4D97-AF65-F5344CB8AC3E}">
        <p14:creationId xmlns:p14="http://schemas.microsoft.com/office/powerpoint/2010/main" val="287021354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evron 4"/>
          <p:cNvSpPr/>
          <p:nvPr/>
        </p:nvSpPr>
        <p:spPr>
          <a:xfrm>
            <a:off x="3581400" y="152400"/>
            <a:ext cx="2057400" cy="914400"/>
          </a:xfrm>
          <a:prstGeom prst="chevr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Represent text as data</a:t>
            </a:r>
            <a:endParaRPr lang="en-US" dirty="0">
              <a:solidFill>
                <a:schemeClr val="bg1"/>
              </a:solidFill>
            </a:endParaRPr>
          </a:p>
        </p:txBody>
      </p:sp>
      <p:sp>
        <p:nvSpPr>
          <p:cNvPr id="6" name="Chevron 5"/>
          <p:cNvSpPr/>
          <p:nvPr/>
        </p:nvSpPr>
        <p:spPr>
          <a:xfrm>
            <a:off x="1905000" y="1524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 cleaning</a:t>
            </a:r>
            <a:endParaRPr lang="en-US" dirty="0">
              <a:solidFill>
                <a:schemeClr val="bg1"/>
              </a:solidFill>
            </a:endParaRPr>
          </a:p>
        </p:txBody>
      </p:sp>
      <p:sp>
        <p:nvSpPr>
          <p:cNvPr id="7" name="Chevron 6"/>
          <p:cNvSpPr/>
          <p:nvPr/>
        </p:nvSpPr>
        <p:spPr>
          <a:xfrm>
            <a:off x="5250180" y="1524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Modeling Phase</a:t>
            </a:r>
            <a:endParaRPr lang="en-US" dirty="0">
              <a:solidFill>
                <a:schemeClr val="bg1"/>
              </a:solidFill>
            </a:endParaRPr>
          </a:p>
        </p:txBody>
      </p:sp>
      <p:sp>
        <p:nvSpPr>
          <p:cNvPr id="8" name="Chevron 7"/>
          <p:cNvSpPr/>
          <p:nvPr/>
        </p:nvSpPr>
        <p:spPr>
          <a:xfrm>
            <a:off x="6918960" y="1524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Validation Phase</a:t>
            </a:r>
            <a:endParaRPr lang="en-US" dirty="0">
              <a:solidFill>
                <a:schemeClr val="bg1"/>
              </a:solidFill>
            </a:endParaRPr>
          </a:p>
        </p:txBody>
      </p:sp>
      <p:sp>
        <p:nvSpPr>
          <p:cNvPr id="9" name="Chevron 8"/>
          <p:cNvSpPr/>
          <p:nvPr/>
        </p:nvSpPr>
        <p:spPr>
          <a:xfrm>
            <a:off x="228600" y="1524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Gather text</a:t>
            </a:r>
            <a:endParaRPr lang="en-US" dirty="0">
              <a:solidFill>
                <a:schemeClr val="bg1"/>
              </a:solidFill>
            </a:endParaRPr>
          </a:p>
        </p:txBody>
      </p:sp>
      <p:sp>
        <p:nvSpPr>
          <p:cNvPr id="10" name="Content Placeholder 9"/>
          <p:cNvSpPr>
            <a:spLocks noGrp="1"/>
          </p:cNvSpPr>
          <p:nvPr>
            <p:ph idx="1"/>
          </p:nvPr>
        </p:nvSpPr>
        <p:spPr>
          <a:xfrm>
            <a:off x="457200" y="1600201"/>
            <a:ext cx="8229600" cy="2362200"/>
          </a:xfrm>
        </p:spPr>
        <p:txBody>
          <a:bodyPr>
            <a:normAutofit fontScale="92500" lnSpcReduction="10000"/>
          </a:bodyPr>
          <a:lstStyle/>
          <a:p>
            <a:r>
              <a:rPr lang="en-US" dirty="0" smtClean="0"/>
              <a:t>Once we have cleaned the text, we can represent text as data using a process called tokenization</a:t>
            </a:r>
          </a:p>
          <a:p>
            <a:r>
              <a:rPr lang="en-US" dirty="0" smtClean="0"/>
              <a:t>Tokenizing means breaking up the text into words, phrases, or arbitrary elements (aka tokens)</a:t>
            </a:r>
            <a:endParaRPr lang="en-US" dirty="0"/>
          </a:p>
        </p:txBody>
      </p:sp>
      <p:pic>
        <p:nvPicPr>
          <p:cNvPr id="11" name="Picture 10"/>
          <p:cNvPicPr>
            <a:picLocks noChangeAspect="1"/>
          </p:cNvPicPr>
          <p:nvPr/>
        </p:nvPicPr>
        <p:blipFill>
          <a:blip r:embed="rId2"/>
          <a:stretch>
            <a:fillRect/>
          </a:stretch>
        </p:blipFill>
        <p:spPr>
          <a:xfrm>
            <a:off x="202990" y="3810000"/>
            <a:ext cx="8738020" cy="2933701"/>
          </a:xfrm>
          <a:prstGeom prst="rect">
            <a:avLst/>
          </a:prstGeom>
        </p:spPr>
      </p:pic>
    </p:spTree>
    <p:extLst>
      <p:ext uri="{BB962C8B-B14F-4D97-AF65-F5344CB8AC3E}">
        <p14:creationId xmlns:p14="http://schemas.microsoft.com/office/powerpoint/2010/main" val="6120014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hevron 4"/>
          <p:cNvSpPr/>
          <p:nvPr/>
        </p:nvSpPr>
        <p:spPr>
          <a:xfrm>
            <a:off x="3581400" y="152400"/>
            <a:ext cx="2057400" cy="914400"/>
          </a:xfrm>
          <a:prstGeom prst="chevron">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Represent text as data</a:t>
            </a:r>
            <a:endParaRPr lang="en-US" dirty="0">
              <a:solidFill>
                <a:schemeClr val="bg1"/>
              </a:solidFill>
            </a:endParaRPr>
          </a:p>
        </p:txBody>
      </p:sp>
      <p:sp>
        <p:nvSpPr>
          <p:cNvPr id="6" name="Chevron 5"/>
          <p:cNvSpPr/>
          <p:nvPr/>
        </p:nvSpPr>
        <p:spPr>
          <a:xfrm>
            <a:off x="1905000" y="1524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Data cleaning</a:t>
            </a:r>
            <a:endParaRPr lang="en-US" dirty="0">
              <a:solidFill>
                <a:schemeClr val="bg1"/>
              </a:solidFill>
            </a:endParaRPr>
          </a:p>
        </p:txBody>
      </p:sp>
      <p:sp>
        <p:nvSpPr>
          <p:cNvPr id="7" name="Chevron 6"/>
          <p:cNvSpPr/>
          <p:nvPr/>
        </p:nvSpPr>
        <p:spPr>
          <a:xfrm>
            <a:off x="5250180" y="1524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Modeling Phase</a:t>
            </a:r>
            <a:endParaRPr lang="en-US" dirty="0">
              <a:solidFill>
                <a:schemeClr val="bg1"/>
              </a:solidFill>
            </a:endParaRPr>
          </a:p>
        </p:txBody>
      </p:sp>
      <p:sp>
        <p:nvSpPr>
          <p:cNvPr id="8" name="Chevron 7"/>
          <p:cNvSpPr/>
          <p:nvPr/>
        </p:nvSpPr>
        <p:spPr>
          <a:xfrm>
            <a:off x="6918960" y="1524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Validation Phase</a:t>
            </a:r>
            <a:endParaRPr lang="en-US" dirty="0">
              <a:solidFill>
                <a:schemeClr val="bg1"/>
              </a:solidFill>
            </a:endParaRPr>
          </a:p>
        </p:txBody>
      </p:sp>
      <p:sp>
        <p:nvSpPr>
          <p:cNvPr id="9" name="Chevron 8"/>
          <p:cNvSpPr/>
          <p:nvPr/>
        </p:nvSpPr>
        <p:spPr>
          <a:xfrm>
            <a:off x="228600" y="152400"/>
            <a:ext cx="2057400" cy="91440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Gather text</a:t>
            </a:r>
            <a:endParaRPr lang="en-US" dirty="0">
              <a:solidFill>
                <a:schemeClr val="bg1"/>
              </a:solidFill>
            </a:endParaRPr>
          </a:p>
        </p:txBody>
      </p:sp>
      <p:sp>
        <p:nvSpPr>
          <p:cNvPr id="10" name="Content Placeholder 9"/>
          <p:cNvSpPr>
            <a:spLocks noGrp="1"/>
          </p:cNvSpPr>
          <p:nvPr>
            <p:ph idx="1"/>
          </p:nvPr>
        </p:nvSpPr>
        <p:spPr>
          <a:xfrm>
            <a:off x="457200" y="1600201"/>
            <a:ext cx="8229600" cy="2362200"/>
          </a:xfrm>
        </p:spPr>
        <p:txBody>
          <a:bodyPr>
            <a:normAutofit fontScale="92500" lnSpcReduction="10000"/>
          </a:bodyPr>
          <a:lstStyle/>
          <a:p>
            <a:r>
              <a:rPr lang="en-US" dirty="0" smtClean="0"/>
              <a:t>In a bag of words representation, the words can be represented in a few different ways</a:t>
            </a:r>
          </a:p>
          <a:p>
            <a:pPr lvl="1"/>
            <a:r>
              <a:rPr lang="en-US" dirty="0" smtClean="0"/>
              <a:t>Binary counts</a:t>
            </a:r>
          </a:p>
          <a:p>
            <a:pPr lvl="1"/>
            <a:r>
              <a:rPr lang="en-US" dirty="0" smtClean="0"/>
              <a:t>Frequency table</a:t>
            </a:r>
          </a:p>
          <a:p>
            <a:pPr lvl="1"/>
            <a:r>
              <a:rPr lang="en-US" dirty="0" smtClean="0"/>
              <a:t>TF-IDF</a:t>
            </a:r>
            <a:endParaRPr lang="en-US" dirty="0"/>
          </a:p>
        </p:txBody>
      </p:sp>
    </p:spTree>
    <p:extLst>
      <p:ext uri="{BB962C8B-B14F-4D97-AF65-F5344CB8AC3E}">
        <p14:creationId xmlns:p14="http://schemas.microsoft.com/office/powerpoint/2010/main" val="187600434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Binary counts</a:t>
            </a:r>
            <a:endParaRPr lang="en-US" dirty="0"/>
          </a:p>
        </p:txBody>
      </p:sp>
      <p:sp>
        <p:nvSpPr>
          <p:cNvPr id="3" name="Content Placeholder 2"/>
          <p:cNvSpPr>
            <a:spLocks noGrp="1"/>
          </p:cNvSpPr>
          <p:nvPr>
            <p:ph idx="1"/>
          </p:nvPr>
        </p:nvSpPr>
        <p:spPr>
          <a:xfrm>
            <a:off x="457200" y="1600201"/>
            <a:ext cx="8229600" cy="1143000"/>
          </a:xfrm>
        </p:spPr>
        <p:txBody>
          <a:bodyPr/>
          <a:lstStyle/>
          <a:p>
            <a:r>
              <a:rPr lang="en-US" dirty="0" smtClean="0"/>
              <a:t>Binary indicators are 1 or 0 depending on whether the word is present in the document</a:t>
            </a:r>
            <a:endParaRPr lang="en-US" dirty="0"/>
          </a:p>
        </p:txBody>
      </p:sp>
      <p:pic>
        <p:nvPicPr>
          <p:cNvPr id="4" name="Picture 3"/>
          <p:cNvPicPr>
            <a:picLocks noChangeAspect="1"/>
          </p:cNvPicPr>
          <p:nvPr/>
        </p:nvPicPr>
        <p:blipFill>
          <a:blip r:embed="rId2"/>
          <a:stretch>
            <a:fillRect/>
          </a:stretch>
        </p:blipFill>
        <p:spPr>
          <a:xfrm>
            <a:off x="228600" y="3505200"/>
            <a:ext cx="8766379" cy="2359398"/>
          </a:xfrm>
          <a:prstGeom prst="rect">
            <a:avLst/>
          </a:prstGeom>
        </p:spPr>
      </p:pic>
    </p:spTree>
    <p:extLst>
      <p:ext uri="{BB962C8B-B14F-4D97-AF65-F5344CB8AC3E}">
        <p14:creationId xmlns:p14="http://schemas.microsoft.com/office/powerpoint/2010/main" val="5911574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Frequency counts</a:t>
            </a:r>
            <a:endParaRPr lang="en-US" dirty="0"/>
          </a:p>
        </p:txBody>
      </p:sp>
      <p:sp>
        <p:nvSpPr>
          <p:cNvPr id="3" name="Content Placeholder 2"/>
          <p:cNvSpPr>
            <a:spLocks noGrp="1"/>
          </p:cNvSpPr>
          <p:nvPr>
            <p:ph idx="1"/>
          </p:nvPr>
        </p:nvSpPr>
        <p:spPr>
          <a:xfrm>
            <a:off x="457200" y="1600201"/>
            <a:ext cx="8229600" cy="1143000"/>
          </a:xfrm>
        </p:spPr>
        <p:txBody>
          <a:bodyPr>
            <a:normAutofit fontScale="55000" lnSpcReduction="20000"/>
          </a:bodyPr>
          <a:lstStyle/>
          <a:p>
            <a:r>
              <a:rPr lang="en-US" dirty="0" smtClean="0"/>
              <a:t>Frequency counts are the number of times each word appears in the document</a:t>
            </a:r>
          </a:p>
          <a:p>
            <a:r>
              <a:rPr lang="en-US" dirty="0" smtClean="0"/>
              <a:t>Frequency tells us how important a word is to a document</a:t>
            </a:r>
          </a:p>
          <a:p>
            <a:r>
              <a:rPr lang="en-US" dirty="0" smtClean="0"/>
              <a:t>But how can we judge how important is that word in the entire corpus ( all documents)?</a:t>
            </a:r>
            <a:endParaRPr lang="en-US" dirty="0"/>
          </a:p>
        </p:txBody>
      </p:sp>
      <p:pic>
        <p:nvPicPr>
          <p:cNvPr id="5" name="Picture 4"/>
          <p:cNvPicPr>
            <a:picLocks noChangeAspect="1"/>
          </p:cNvPicPr>
          <p:nvPr/>
        </p:nvPicPr>
        <p:blipFill>
          <a:blip r:embed="rId2"/>
          <a:stretch>
            <a:fillRect/>
          </a:stretch>
        </p:blipFill>
        <p:spPr>
          <a:xfrm>
            <a:off x="76200" y="3276600"/>
            <a:ext cx="8850449" cy="2663683"/>
          </a:xfrm>
          <a:prstGeom prst="rect">
            <a:avLst/>
          </a:prstGeom>
        </p:spPr>
      </p:pic>
    </p:spTree>
    <p:extLst>
      <p:ext uri="{BB962C8B-B14F-4D97-AF65-F5344CB8AC3E}">
        <p14:creationId xmlns:p14="http://schemas.microsoft.com/office/powerpoint/2010/main" val="31688780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TF-IDF: term frequency, inverse document frequency</a:t>
            </a:r>
            <a:endParaRPr lang="en-US" sz="2800" dirty="0"/>
          </a:p>
        </p:txBody>
      </p:sp>
      <p:sp>
        <p:nvSpPr>
          <p:cNvPr id="3" name="Content Placeholder 2"/>
          <p:cNvSpPr>
            <a:spLocks noGrp="1"/>
          </p:cNvSpPr>
          <p:nvPr>
            <p:ph idx="1"/>
          </p:nvPr>
        </p:nvSpPr>
        <p:spPr>
          <a:xfrm>
            <a:off x="449580" y="1352551"/>
            <a:ext cx="8229600" cy="1143000"/>
          </a:xfrm>
        </p:spPr>
        <p:txBody>
          <a:bodyPr>
            <a:noAutofit/>
          </a:bodyPr>
          <a:lstStyle/>
          <a:p>
            <a:r>
              <a:rPr lang="en-US" sz="1800" dirty="0" smtClean="0"/>
              <a:t>TF-IDF is a number assigned to each word, intended to reflect how important that word is to a document</a:t>
            </a:r>
          </a:p>
          <a:p>
            <a:r>
              <a:rPr lang="en-US" sz="1800" dirty="0" smtClean="0"/>
              <a:t>TF-IDF increases proportionally to the number of times the word appears in the document, but is offset by the frequency of the </a:t>
            </a:r>
            <a:r>
              <a:rPr lang="en-US" sz="1800" dirty="0" err="1" smtClean="0"/>
              <a:t>wod</a:t>
            </a:r>
            <a:r>
              <a:rPr lang="en-US" sz="1800" dirty="0" smtClean="0"/>
              <a:t> in the corpus</a:t>
            </a:r>
          </a:p>
          <a:p>
            <a:r>
              <a:rPr lang="en-US" sz="1800" dirty="0" smtClean="0"/>
              <a:t>TF-IDF can tell us which words provide the most information about a given document</a:t>
            </a:r>
            <a:endParaRPr lang="en-US" sz="1800" dirty="0"/>
          </a:p>
        </p:txBody>
      </p:sp>
      <p:pic>
        <p:nvPicPr>
          <p:cNvPr id="4" name="Picture 3"/>
          <p:cNvPicPr>
            <a:picLocks noChangeAspect="1"/>
          </p:cNvPicPr>
          <p:nvPr/>
        </p:nvPicPr>
        <p:blipFill>
          <a:blip r:embed="rId2"/>
          <a:stretch>
            <a:fillRect/>
          </a:stretch>
        </p:blipFill>
        <p:spPr>
          <a:xfrm>
            <a:off x="495300" y="3200400"/>
            <a:ext cx="8377879" cy="2095501"/>
          </a:xfrm>
          <a:prstGeom prst="rect">
            <a:avLst/>
          </a:prstGeom>
        </p:spPr>
      </p:pic>
      <p:sp>
        <p:nvSpPr>
          <p:cNvPr id="6" name="Content Placeholder 2"/>
          <p:cNvSpPr txBox="1">
            <a:spLocks/>
          </p:cNvSpPr>
          <p:nvPr/>
        </p:nvSpPr>
        <p:spPr>
          <a:xfrm>
            <a:off x="449580" y="5562600"/>
            <a:ext cx="8229600" cy="1143000"/>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Relying on the frequency table alone, we might have missed the relative importance of the word “running”</a:t>
            </a:r>
            <a:endParaRPr lang="en-US" dirty="0"/>
          </a:p>
        </p:txBody>
      </p:sp>
    </p:spTree>
    <p:extLst>
      <p:ext uri="{BB962C8B-B14F-4D97-AF65-F5344CB8AC3E}">
        <p14:creationId xmlns:p14="http://schemas.microsoft.com/office/powerpoint/2010/main" val="1867121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a:t>What is a Matrix?</a:t>
            </a:r>
          </a:p>
        </p:txBody>
      </p:sp>
      <p:sp>
        <p:nvSpPr>
          <p:cNvPr id="13315" name="Rectangle 3"/>
          <p:cNvSpPr>
            <a:spLocks noGrp="1" noChangeArrowheads="1"/>
          </p:cNvSpPr>
          <p:nvPr>
            <p:ph type="body" idx="1"/>
          </p:nvPr>
        </p:nvSpPr>
        <p:spPr>
          <a:xfrm>
            <a:off x="457200" y="1600201"/>
            <a:ext cx="8229600" cy="2160290"/>
          </a:xfrm>
        </p:spPr>
        <p:txBody>
          <a:bodyPr>
            <a:normAutofit fontScale="77500" lnSpcReduction="20000"/>
          </a:bodyPr>
          <a:lstStyle/>
          <a:p>
            <a:r>
              <a:rPr lang="en-US" altLang="en-US" dirty="0"/>
              <a:t>A matrix is a set of elements, organized into rows and </a:t>
            </a:r>
            <a:r>
              <a:rPr lang="en-US" altLang="en-US" dirty="0" smtClean="0"/>
              <a:t>columns (a 2D array for programmers)</a:t>
            </a:r>
          </a:p>
          <a:p>
            <a:pPr lvl="1"/>
            <a:r>
              <a:rPr lang="en-US" dirty="0" smtClean="0"/>
              <a:t>A rectangular </a:t>
            </a:r>
            <a:r>
              <a:rPr lang="en-US" dirty="0"/>
              <a:t>array of </a:t>
            </a:r>
            <a:r>
              <a:rPr lang="en-US" dirty="0" smtClean="0"/>
              <a:t>numbers</a:t>
            </a:r>
            <a:endParaRPr lang="en-US" dirty="0"/>
          </a:p>
          <a:p>
            <a:r>
              <a:rPr lang="en-US" altLang="en-US" dirty="0" smtClean="0"/>
              <a:t>You </a:t>
            </a:r>
            <a:r>
              <a:rPr lang="en-US" altLang="en-US" dirty="0"/>
              <a:t>can think of it as a sequence of </a:t>
            </a:r>
            <a:r>
              <a:rPr lang="en-US" altLang="en-US" dirty="0" smtClean="0"/>
              <a:t>row </a:t>
            </a:r>
            <a:r>
              <a:rPr lang="en-US" altLang="en-US" dirty="0"/>
              <a:t>or column </a:t>
            </a:r>
            <a:r>
              <a:rPr lang="en-US" altLang="en-US" dirty="0" smtClean="0"/>
              <a:t>vectors</a:t>
            </a:r>
          </a:p>
          <a:p>
            <a:r>
              <a:rPr lang="en-US" dirty="0"/>
              <a:t>Dimension of matrix: number of rows x number of columns</a:t>
            </a:r>
          </a:p>
          <a:p>
            <a:endParaRPr lang="en-US" altLang="en-US" dirty="0" smtClean="0"/>
          </a:p>
          <a:p>
            <a:endParaRPr lang="en-US" altLang="en-US" dirty="0"/>
          </a:p>
        </p:txBody>
      </p:sp>
      <p:graphicFrame>
        <p:nvGraphicFramePr>
          <p:cNvPr id="13317" name="Object 5"/>
          <p:cNvGraphicFramePr>
            <a:graphicFrameLocks noGrp="1" noChangeAspect="1"/>
          </p:cNvGraphicFramePr>
          <p:nvPr>
            <p:ph sz="half" idx="4294967295"/>
            <p:extLst/>
          </p:nvPr>
        </p:nvGraphicFramePr>
        <p:xfrm>
          <a:off x="1440656" y="4368376"/>
          <a:ext cx="1531938" cy="1489328"/>
        </p:xfrm>
        <a:graphic>
          <a:graphicData uri="http://schemas.openxmlformats.org/presentationml/2006/ole">
            <mc:AlternateContent xmlns:mc="http://schemas.openxmlformats.org/markup-compatibility/2006">
              <mc:Choice xmlns:v="urn:schemas-microsoft-com:vml" Requires="v">
                <p:oleObj spid="_x0000_s33810" name="Equation" r:id="rId4" imgW="495000" imgH="457200" progId="Equation.3">
                  <p:embed/>
                </p:oleObj>
              </mc:Choice>
              <mc:Fallback>
                <p:oleObj name="Equation" r:id="rId4" imgW="495000" imgH="457200" progId="Equation.3">
                  <p:embed/>
                  <p:pic>
                    <p:nvPicPr>
                      <p:cNvPr id="1331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656" y="4368376"/>
                        <a:ext cx="1531938" cy="1489328"/>
                      </a:xfrm>
                      <a:prstGeom prst="rect">
                        <a:avLst/>
                      </a:prstGeom>
                      <a:noFill/>
                      <a:ln>
                        <a:noFill/>
                      </a:ln>
                      <a:effectLst/>
                      <a:extLst/>
                    </p:spPr>
                  </p:pic>
                </p:oleObj>
              </mc:Fallback>
            </mc:AlternateContent>
          </a:graphicData>
        </a:graphic>
      </p:graphicFrame>
      <p:sp>
        <p:nvSpPr>
          <p:cNvPr id="13318" name="Line 6"/>
          <p:cNvSpPr>
            <a:spLocks noChangeShapeType="1"/>
          </p:cNvSpPr>
          <p:nvPr/>
        </p:nvSpPr>
        <p:spPr bwMode="auto">
          <a:xfrm>
            <a:off x="1339850" y="4267200"/>
            <a:ext cx="1905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9" name="Line 7"/>
          <p:cNvSpPr>
            <a:spLocks noChangeShapeType="1"/>
          </p:cNvSpPr>
          <p:nvPr/>
        </p:nvSpPr>
        <p:spPr bwMode="auto">
          <a:xfrm>
            <a:off x="1295400" y="4343400"/>
            <a:ext cx="0" cy="1752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Text Box 8"/>
          <p:cNvSpPr txBox="1">
            <a:spLocks noChangeArrowheads="1"/>
          </p:cNvSpPr>
          <p:nvPr/>
        </p:nvSpPr>
        <p:spPr bwMode="auto">
          <a:xfrm>
            <a:off x="1905000" y="3741440"/>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800" dirty="0">
                <a:latin typeface="Arial" pitchFamily="34" charset="0"/>
              </a:rPr>
              <a:t>rows</a:t>
            </a:r>
          </a:p>
        </p:txBody>
      </p:sp>
      <p:sp>
        <p:nvSpPr>
          <p:cNvPr id="13321" name="Text Box 9"/>
          <p:cNvSpPr txBox="1">
            <a:spLocks noChangeArrowheads="1"/>
          </p:cNvSpPr>
          <p:nvPr/>
        </p:nvSpPr>
        <p:spPr bwMode="auto">
          <a:xfrm>
            <a:off x="152400" y="4953000"/>
            <a:ext cx="1035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sz="1800" dirty="0">
                <a:latin typeface="Arial" pitchFamily="34" charset="0"/>
              </a:rPr>
              <a:t>columns</a:t>
            </a:r>
          </a:p>
        </p:txBody>
      </p:sp>
      <mc:AlternateContent xmlns:mc="http://schemas.openxmlformats.org/markup-compatibility/2006" xmlns:a14="http://schemas.microsoft.com/office/drawing/2010/main">
        <mc:Choice Requires="a14">
          <p:sp>
            <p:nvSpPr>
              <p:cNvPr id="9" name="TextBox 8"/>
              <p:cNvSpPr txBox="1"/>
              <p:nvPr/>
            </p:nvSpPr>
            <p:spPr>
              <a:xfrm>
                <a:off x="3124200" y="4800600"/>
                <a:ext cx="4068706" cy="21721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a:rPr>
                        <m:t>𝐴</m:t>
                      </m:r>
                      <m:r>
                        <a:rPr lang="en-NZ" sz="2800" b="0" i="1" smtClean="0">
                          <a:latin typeface="Cambria Math"/>
                        </a:rPr>
                        <m:t>=</m:t>
                      </m:r>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latin typeface="Cambria Math" panose="02040503050406030204" pitchFamily="18" charset="0"/>
                                </a:rPr>
                              </m:ctrlPr>
                            </m:mPr>
                            <m:mr>
                              <m:e>
                                <m:r>
                                  <m:rPr>
                                    <m:brk m:alnAt="7"/>
                                  </m:rPr>
                                  <a:rPr lang="en-NZ" sz="2800" b="0" i="1" smtClean="0">
                                    <a:latin typeface="Cambria Math"/>
                                  </a:rPr>
                                  <m:t>1</m:t>
                                </m:r>
                              </m:e>
                              <m:e>
                                <m:r>
                                  <a:rPr lang="en-NZ" sz="2800" b="0" i="1" smtClean="0">
                                    <a:latin typeface="Cambria Math"/>
                                  </a:rPr>
                                  <m:t>3</m:t>
                                </m:r>
                              </m:e>
                            </m:mr>
                            <m:mr>
                              <m:e>
                                <m:r>
                                  <a:rPr lang="en-NZ" sz="2800" b="0" i="1" smtClean="0">
                                    <a:latin typeface="Cambria Math"/>
                                  </a:rPr>
                                  <m:t>8</m:t>
                                </m:r>
                              </m:e>
                              <m:e>
                                <m:r>
                                  <a:rPr lang="en-NZ" sz="2800" b="0" i="1" smtClean="0">
                                    <a:latin typeface="Cambria Math"/>
                                  </a:rPr>
                                  <m:t>5</m:t>
                                </m:r>
                              </m:e>
                            </m:mr>
                            <m:mr>
                              <m:e>
                                <m:r>
                                  <a:rPr lang="en-NZ" sz="2800" b="0" i="1" smtClean="0">
                                    <a:latin typeface="Cambria Math"/>
                                  </a:rPr>
                                  <m:t>0</m:t>
                                </m:r>
                              </m:e>
                              <m:e>
                                <m:r>
                                  <a:rPr lang="en-NZ" sz="2800" b="0" i="1" smtClean="0">
                                    <a:latin typeface="Cambria Math"/>
                                  </a:rPr>
                                  <m:t>6</m:t>
                                </m:r>
                              </m:e>
                            </m:mr>
                            <m:mr>
                              <m:e>
                                <m:r>
                                  <a:rPr lang="en-NZ" sz="2800" b="0" i="1" smtClean="0">
                                    <a:latin typeface="Cambria Math"/>
                                  </a:rPr>
                                  <m:t>7</m:t>
                                </m:r>
                              </m:e>
                              <m:e>
                                <m:r>
                                  <a:rPr lang="en-NZ" sz="2800" b="0" i="1" smtClean="0">
                                    <a:latin typeface="Cambria Math"/>
                                  </a:rPr>
                                  <m:t>4</m:t>
                                </m:r>
                              </m:e>
                            </m:mr>
                          </m:m>
                        </m:e>
                      </m:d>
                      <m:r>
                        <a:rPr lang="en-NZ" sz="2800" b="0" i="1" smtClean="0">
                          <a:latin typeface="Cambria Math"/>
                          <a:ea typeface="Cambria Math"/>
                        </a:rPr>
                        <m:t>∈</m:t>
                      </m:r>
                      <m:r>
                        <a:rPr lang="en-US" sz="3200" i="1">
                          <a:latin typeface="Cambria Math"/>
                          <a:ea typeface="Cambria Math"/>
                        </a:rPr>
                        <m:t>ℝ</m:t>
                      </m:r>
                      <m:r>
                        <m:rPr>
                          <m:nor/>
                        </m:rPr>
                        <a:rPr lang="en-US" sz="3200" baseline="30000" dirty="0"/>
                        <m:t>4</m:t>
                      </m:r>
                      <m:r>
                        <m:rPr>
                          <m:nor/>
                        </m:rPr>
                        <a:rPr lang="en-US" sz="3200" baseline="30000" dirty="0"/>
                        <m:t>x</m:t>
                      </m:r>
                      <m:r>
                        <m:rPr>
                          <m:nor/>
                        </m:rPr>
                        <a:rPr lang="en-US" sz="3200" baseline="30000" dirty="0"/>
                        <m:t>2</m:t>
                      </m:r>
                    </m:oMath>
                  </m:oMathPara>
                </a14:m>
                <a:endParaRPr lang="en-US" sz="3200" baseline="30000" dirty="0"/>
              </a:p>
              <a:p>
                <a:endParaRPr lang="en-US" sz="3200" dirty="0"/>
              </a:p>
            </p:txBody>
          </p:sp>
        </mc:Choice>
        <mc:Fallback xmlns="">
          <p:sp>
            <p:nvSpPr>
              <p:cNvPr id="9" name="TextBox 8"/>
              <p:cNvSpPr txBox="1">
                <a:spLocks noRot="1" noChangeAspect="1" noMove="1" noResize="1" noEditPoints="1" noAdjustHandles="1" noChangeArrowheads="1" noChangeShapeType="1" noTextEdit="1"/>
              </p:cNvSpPr>
              <p:nvPr/>
            </p:nvSpPr>
            <p:spPr>
              <a:xfrm>
                <a:off x="3124200" y="4800600"/>
                <a:ext cx="4068706" cy="2172198"/>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895600" y="3733800"/>
                <a:ext cx="4648200" cy="13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m>
                            <m:mPr>
                              <m:mcs>
                                <m:mc>
                                  <m:mcPr>
                                    <m:count m:val="3"/>
                                    <m:mcJc m:val="center"/>
                                  </m:mcPr>
                                </m:mc>
                              </m:mcs>
                              <m:ctrlPr>
                                <a:rPr lang="en-US" sz="2800" b="0" i="1" smtClean="0">
                                  <a:latin typeface="Cambria Math" panose="02040503050406030204" pitchFamily="18" charset="0"/>
                                </a:rPr>
                              </m:ctrlPr>
                            </m:mPr>
                            <m:mr>
                              <m:e>
                                <m:r>
                                  <m:rPr>
                                    <m:brk m:alnAt="7"/>
                                  </m:rPr>
                                  <a:rPr lang="en-NZ" sz="2800" b="0" i="1" smtClean="0">
                                    <a:latin typeface="Cambria Math"/>
                                  </a:rPr>
                                  <m:t>3</m:t>
                                </m:r>
                              </m:e>
                              <m:e>
                                <m:r>
                                  <a:rPr lang="en-NZ" sz="2800" b="0" i="1" smtClean="0">
                                    <a:latin typeface="Cambria Math"/>
                                  </a:rPr>
                                  <m:t>7</m:t>
                                </m:r>
                              </m:e>
                              <m:e>
                                <m:r>
                                  <a:rPr lang="en-NZ" sz="2800" b="0" i="1" smtClean="0">
                                    <a:latin typeface="Cambria Math"/>
                                  </a:rPr>
                                  <m:t>2</m:t>
                                </m:r>
                              </m:e>
                            </m:mr>
                            <m:mr>
                              <m:e>
                                <m:r>
                                  <a:rPr lang="en-NZ" sz="2800" b="0" i="1" smtClean="0">
                                    <a:latin typeface="Cambria Math"/>
                                  </a:rPr>
                                  <m:t>5</m:t>
                                </m:r>
                              </m:e>
                              <m:e>
                                <m:r>
                                  <a:rPr lang="en-NZ" sz="2800" b="0" i="1" smtClean="0">
                                    <a:latin typeface="Cambria Math"/>
                                  </a:rPr>
                                  <m:t>1</m:t>
                                </m:r>
                              </m:e>
                              <m:e>
                                <m:r>
                                  <a:rPr lang="en-NZ" sz="2800" b="0" i="1" smtClean="0">
                                    <a:latin typeface="Cambria Math"/>
                                  </a:rPr>
                                  <m:t>9</m:t>
                                </m:r>
                              </m:e>
                            </m:mr>
                          </m:m>
                        </m:e>
                      </m:d>
                      <m:r>
                        <a:rPr lang="en-NZ" sz="2800" b="0" i="1" smtClean="0">
                          <a:latin typeface="Cambria Math"/>
                          <a:ea typeface="Cambria Math"/>
                        </a:rPr>
                        <m:t>∈</m:t>
                      </m:r>
                      <m:r>
                        <a:rPr lang="en-US" sz="3200" i="1">
                          <a:latin typeface="Cambria Math"/>
                          <a:ea typeface="Cambria Math"/>
                        </a:rPr>
                        <m:t>ℝ</m:t>
                      </m:r>
                      <m:r>
                        <a:rPr lang="en-NZ" sz="3200" baseline="30000">
                          <a:latin typeface="Cambria Math"/>
                          <a:ea typeface="Cambria Math"/>
                        </a:rPr>
                        <m:t>2</m:t>
                      </m:r>
                      <m:r>
                        <m:rPr>
                          <m:nor/>
                        </m:rPr>
                        <a:rPr lang="en-US" sz="3200" baseline="30000" dirty="0"/>
                        <m:t>x</m:t>
                      </m:r>
                      <m:r>
                        <m:rPr>
                          <m:nor/>
                        </m:rPr>
                        <a:rPr lang="en-US" sz="3200" baseline="30000" dirty="0"/>
                        <m:t>3</m:t>
                      </m:r>
                    </m:oMath>
                  </m:oMathPara>
                </a14:m>
                <a:endParaRPr lang="en-US" sz="3200" baseline="30000" dirty="0"/>
              </a:p>
              <a:p>
                <a:endParaRPr lang="en-US" sz="3200" dirty="0"/>
              </a:p>
            </p:txBody>
          </p:sp>
        </mc:Choice>
        <mc:Fallback xmlns="">
          <p:sp>
            <p:nvSpPr>
              <p:cNvPr id="10" name="TextBox 9"/>
              <p:cNvSpPr txBox="1">
                <a:spLocks noRot="1" noChangeAspect="1" noMove="1" noResize="1" noEditPoints="1" noAdjustHandles="1" noChangeArrowheads="1" noChangeShapeType="1" noTextEdit="1"/>
              </p:cNvSpPr>
              <p:nvPr/>
            </p:nvSpPr>
            <p:spPr>
              <a:xfrm>
                <a:off x="2895600" y="3733800"/>
                <a:ext cx="4648200" cy="130324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7192907" y="4356011"/>
                <a:ext cx="160370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3200" b="0" i="1" smtClean="0">
                          <a:latin typeface="Cambria Math"/>
                        </a:rPr>
                        <m:t>𝐴</m:t>
                      </m:r>
                      <m:r>
                        <a:rPr lang="en-NZ" sz="3200" b="0" i="1" baseline="-25000" smtClean="0">
                          <a:latin typeface="Cambria Math"/>
                        </a:rPr>
                        <m:t>11</m:t>
                      </m:r>
                      <m:r>
                        <a:rPr lang="en-NZ" sz="3200" b="0" i="1" smtClean="0">
                          <a:latin typeface="Cambria Math"/>
                        </a:rPr>
                        <m:t>=1</m:t>
                      </m:r>
                    </m:oMath>
                  </m:oMathPara>
                </a14:m>
                <a:endParaRPr lang="en-NZ" sz="3200" b="0" dirty="0" smtClean="0"/>
              </a:p>
            </p:txBody>
          </p:sp>
        </mc:Choice>
        <mc:Fallback xmlns="">
          <p:sp>
            <p:nvSpPr>
              <p:cNvPr id="14" name="TextBox 13"/>
              <p:cNvSpPr txBox="1">
                <a:spLocks noRot="1" noChangeAspect="1" noMove="1" noResize="1" noEditPoints="1" noAdjustHandles="1" noChangeArrowheads="1" noChangeShapeType="1" noTextEdit="1"/>
              </p:cNvSpPr>
              <p:nvPr/>
            </p:nvSpPr>
            <p:spPr>
              <a:xfrm>
                <a:off x="7192907" y="4356011"/>
                <a:ext cx="1603709" cy="584775"/>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306013" y="5175143"/>
                <a:ext cx="1377493" cy="584775"/>
              </a:xfrm>
              <a:prstGeom prst="rect">
                <a:avLst/>
              </a:prstGeom>
              <a:noFill/>
            </p:spPr>
            <p:txBody>
              <a:bodyPr wrap="none" rtlCol="0">
                <a:spAutoFit/>
              </a:bodyPr>
              <a:lstStyle/>
              <a:p>
                <a14:m>
                  <m:oMath xmlns:m="http://schemas.openxmlformats.org/officeDocument/2006/math">
                    <m:r>
                      <a:rPr lang="en-NZ" sz="3200" b="0" i="1" smtClean="0">
                        <a:latin typeface="Cambria Math"/>
                      </a:rPr>
                      <m:t>𝐴</m:t>
                    </m:r>
                    <m:r>
                      <a:rPr lang="en-NZ" sz="3200" b="0" i="1" baseline="-25000" smtClean="0">
                        <a:latin typeface="Cambria Math"/>
                      </a:rPr>
                      <m:t>32</m:t>
                    </m:r>
                    <m:r>
                      <a:rPr lang="en-NZ" sz="3200" b="0" i="1" smtClean="0">
                        <a:latin typeface="Cambria Math"/>
                      </a:rPr>
                      <m:t>=</m:t>
                    </m:r>
                  </m:oMath>
                </a14:m>
                <a:r>
                  <a:rPr lang="en-NZ" sz="3200" b="0" dirty="0" smtClean="0"/>
                  <a:t>6</a:t>
                </a:r>
              </a:p>
            </p:txBody>
          </p:sp>
        </mc:Choice>
        <mc:Fallback xmlns="">
          <p:sp>
            <p:nvSpPr>
              <p:cNvPr id="15" name="TextBox 14"/>
              <p:cNvSpPr txBox="1">
                <a:spLocks noRot="1" noChangeAspect="1" noMove="1" noResize="1" noEditPoints="1" noAdjustHandles="1" noChangeArrowheads="1" noChangeShapeType="1" noTextEdit="1"/>
              </p:cNvSpPr>
              <p:nvPr/>
            </p:nvSpPr>
            <p:spPr>
              <a:xfrm>
                <a:off x="7306013" y="5175143"/>
                <a:ext cx="1377493" cy="584775"/>
              </a:xfrm>
              <a:prstGeom prst="rect">
                <a:avLst/>
              </a:prstGeom>
              <a:blipFill rotWithShape="1">
                <a:blip r:embed="rId9"/>
                <a:stretch>
                  <a:fillRect t="-12500" r="-10619"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7192906" y="5933236"/>
                <a:ext cx="1603709"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3200" b="0" i="1" smtClean="0">
                          <a:latin typeface="Cambria Math"/>
                        </a:rPr>
                        <m:t>𝐴</m:t>
                      </m:r>
                      <m:r>
                        <a:rPr lang="en-NZ" sz="3200" b="0" i="1" baseline="-25000" smtClean="0">
                          <a:latin typeface="Cambria Math"/>
                        </a:rPr>
                        <m:t>42</m:t>
                      </m:r>
                      <m:r>
                        <a:rPr lang="en-NZ" sz="3200" b="0" i="1" smtClean="0">
                          <a:latin typeface="Cambria Math"/>
                        </a:rPr>
                        <m:t>=4</m:t>
                      </m:r>
                    </m:oMath>
                  </m:oMathPara>
                </a14:m>
                <a:endParaRPr lang="en-NZ" sz="3200" b="0" dirty="0" smtClean="0"/>
              </a:p>
            </p:txBody>
          </p:sp>
        </mc:Choice>
        <mc:Fallback xmlns="">
          <p:sp>
            <p:nvSpPr>
              <p:cNvPr id="16" name="TextBox 15"/>
              <p:cNvSpPr txBox="1">
                <a:spLocks noRot="1" noChangeAspect="1" noMove="1" noResize="1" noEditPoints="1" noAdjustHandles="1" noChangeArrowheads="1" noChangeShapeType="1" noTextEdit="1"/>
              </p:cNvSpPr>
              <p:nvPr/>
            </p:nvSpPr>
            <p:spPr>
              <a:xfrm>
                <a:off x="7192906" y="5933236"/>
                <a:ext cx="1603709" cy="584775"/>
              </a:xfrm>
              <a:prstGeom prst="rect">
                <a:avLst/>
              </a:prstGeom>
              <a:blipFill rotWithShape="1">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028875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t>Basic Matrix Operations</a:t>
            </a:r>
          </a:p>
        </p:txBody>
      </p:sp>
      <p:sp>
        <p:nvSpPr>
          <p:cNvPr id="25603" name="Rectangle 3"/>
          <p:cNvSpPr>
            <a:spLocks noGrp="1" noChangeArrowheads="1"/>
          </p:cNvSpPr>
          <p:nvPr>
            <p:ph type="body" sz="half" idx="1"/>
          </p:nvPr>
        </p:nvSpPr>
        <p:spPr>
          <a:xfrm>
            <a:off x="381000" y="1219200"/>
            <a:ext cx="8383587" cy="1066800"/>
          </a:xfrm>
        </p:spPr>
        <p:txBody>
          <a:bodyPr>
            <a:normAutofit fontScale="92500" lnSpcReduction="10000"/>
          </a:bodyPr>
          <a:lstStyle/>
          <a:p>
            <a:r>
              <a:rPr lang="en-US" altLang="en-US" sz="2400" dirty="0"/>
              <a:t>Addition, </a:t>
            </a:r>
            <a:r>
              <a:rPr lang="en-US" altLang="en-US" sz="2400" dirty="0" smtClean="0"/>
              <a:t>Subtraction</a:t>
            </a:r>
          </a:p>
          <a:p>
            <a:r>
              <a:rPr lang="en-NZ" sz="2400" dirty="0"/>
              <a:t>Matrices need to have the same dimensions in order to carry out matrix </a:t>
            </a:r>
            <a:r>
              <a:rPr lang="en-NZ" sz="2400" dirty="0" smtClean="0"/>
              <a:t>addition/subtraction!</a:t>
            </a:r>
            <a:endParaRPr lang="en-US" sz="2400" dirty="0"/>
          </a:p>
        </p:txBody>
      </p:sp>
      <p:graphicFrame>
        <p:nvGraphicFramePr>
          <p:cNvPr id="25604" name="Object 4"/>
          <p:cNvGraphicFramePr>
            <a:graphicFrameLocks noGrp="1" noChangeAspect="1"/>
          </p:cNvGraphicFramePr>
          <p:nvPr>
            <p:ph sz="quarter" idx="2"/>
            <p:extLst/>
          </p:nvPr>
        </p:nvGraphicFramePr>
        <p:xfrm>
          <a:off x="461963" y="2619375"/>
          <a:ext cx="4543425" cy="1019175"/>
        </p:xfrm>
        <a:graphic>
          <a:graphicData uri="http://schemas.openxmlformats.org/presentationml/2006/ole">
            <mc:AlternateContent xmlns:mc="http://schemas.openxmlformats.org/markup-compatibility/2006">
              <mc:Choice xmlns:v="urn:schemas-microsoft-com:vml" Requires="v">
                <p:oleObj spid="_x0000_s34886" name="Equation" r:id="rId5" imgW="2145960" imgH="457200" progId="Equation.3">
                  <p:embed/>
                </p:oleObj>
              </mc:Choice>
              <mc:Fallback>
                <p:oleObj name="Equation" r:id="rId5" imgW="2145960" imgH="457200" progId="Equation.3">
                  <p:embed/>
                  <p:pic>
                    <p:nvPicPr>
                      <p:cNvPr id="25604"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963" y="2619375"/>
                        <a:ext cx="4543425"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05" name="Object 5"/>
          <p:cNvGraphicFramePr>
            <a:graphicFrameLocks noGrp="1" noChangeAspect="1"/>
          </p:cNvGraphicFramePr>
          <p:nvPr>
            <p:ph sz="quarter" idx="3"/>
            <p:extLst/>
          </p:nvPr>
        </p:nvGraphicFramePr>
        <p:xfrm>
          <a:off x="461963" y="4038600"/>
          <a:ext cx="4543425" cy="1019175"/>
        </p:xfrm>
        <a:graphic>
          <a:graphicData uri="http://schemas.openxmlformats.org/presentationml/2006/ole">
            <mc:AlternateContent xmlns:mc="http://schemas.openxmlformats.org/markup-compatibility/2006">
              <mc:Choice xmlns:v="urn:schemas-microsoft-com:vml" Requires="v">
                <p:oleObj spid="_x0000_s34887" name="Equation" r:id="rId7" imgW="2145960" imgH="457200" progId="Equation.3">
                  <p:embed/>
                </p:oleObj>
              </mc:Choice>
              <mc:Fallback>
                <p:oleObj name="Equation" r:id="rId7" imgW="2145960" imgH="457200" progId="Equation.3">
                  <p:embed/>
                  <p:pic>
                    <p:nvPicPr>
                      <p:cNvPr id="25605"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963" y="4038600"/>
                        <a:ext cx="4543425" cy="1019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07" name="Text Box 7"/>
          <p:cNvSpPr txBox="1">
            <a:spLocks noChangeArrowheads="1"/>
          </p:cNvSpPr>
          <p:nvPr/>
        </p:nvSpPr>
        <p:spPr bwMode="auto">
          <a:xfrm>
            <a:off x="6099175" y="2286000"/>
            <a:ext cx="2178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1800" b="1" dirty="0">
                <a:latin typeface="Arial" pitchFamily="34" charset="0"/>
              </a:rPr>
              <a:t>Just add elements</a:t>
            </a:r>
          </a:p>
        </p:txBody>
      </p:sp>
      <p:sp>
        <p:nvSpPr>
          <p:cNvPr id="25608" name="Text Box 8"/>
          <p:cNvSpPr txBox="1">
            <a:spLocks noChangeArrowheads="1"/>
          </p:cNvSpPr>
          <p:nvPr/>
        </p:nvSpPr>
        <p:spPr bwMode="auto">
          <a:xfrm>
            <a:off x="5851525" y="3810000"/>
            <a:ext cx="26733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lang="en-US" altLang="en-US" sz="1800" b="1" dirty="0">
                <a:latin typeface="Arial" pitchFamily="34" charset="0"/>
              </a:rPr>
              <a:t>Just subtract elements</a:t>
            </a:r>
          </a:p>
        </p:txBody>
      </p:sp>
      <p:pic>
        <p:nvPicPr>
          <p:cNvPr id="8" name="Picture 7"/>
          <p:cNvPicPr>
            <a:picLocks noChangeAspect="1"/>
          </p:cNvPicPr>
          <p:nvPr>
            <p:custDataLst>
              <p:tags r:id="rId2"/>
            </p:custDataLst>
          </p:nvPr>
        </p:nvPicPr>
        <p:blipFill rotWithShape="1">
          <a:blip r:embed="rId9" cstate="print">
            <a:extLst>
              <a:ext uri="{28A0092B-C50C-407E-A947-70E740481C1C}">
                <a14:useLocalDpi xmlns:a14="http://schemas.microsoft.com/office/drawing/2010/main" val="0"/>
              </a:ext>
            </a:extLst>
          </a:blip>
          <a:srcRect r="11698"/>
          <a:stretch/>
        </p:blipFill>
        <p:spPr>
          <a:xfrm>
            <a:off x="1447800" y="5334000"/>
            <a:ext cx="2220433" cy="1332773"/>
          </a:xfrm>
          <a:prstGeom prst="rect">
            <a:avLst/>
          </a:prstGeom>
        </p:spPr>
      </p:pic>
      <p:sp>
        <p:nvSpPr>
          <p:cNvPr id="2" name="Multiply 1"/>
          <p:cNvSpPr/>
          <p:nvPr/>
        </p:nvSpPr>
        <p:spPr>
          <a:xfrm>
            <a:off x="0" y="4743086"/>
            <a:ext cx="4953000" cy="251460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Object 2"/>
          <p:cNvGraphicFramePr>
            <a:graphicFrameLocks noGrp="1" noChangeAspect="1"/>
          </p:cNvGraphicFramePr>
          <p:nvPr>
            <p:extLst/>
          </p:nvPr>
        </p:nvGraphicFramePr>
        <p:xfrm>
          <a:off x="6076950" y="2819400"/>
          <a:ext cx="2200275" cy="662249"/>
        </p:xfrm>
        <a:graphic>
          <a:graphicData uri="http://schemas.openxmlformats.org/presentationml/2006/ole">
            <mc:AlternateContent xmlns:mc="http://schemas.openxmlformats.org/markup-compatibility/2006">
              <mc:Choice xmlns:v="urn:schemas-microsoft-com:vml" Requires="v">
                <p:oleObj spid="_x0000_s34888" name="Equation" r:id="rId10" imgW="1600200" imgH="457200" progId="Equation.3">
                  <p:embed/>
                </p:oleObj>
              </mc:Choice>
              <mc:Fallback>
                <p:oleObj name="Equation" r:id="rId10" imgW="1600200" imgH="457200" progId="Equation.3">
                  <p:embed/>
                  <p:pic>
                    <p:nvPicPr>
                      <p:cNvPr id="3" name="Object 2"/>
                      <p:cNvPicPr>
                        <a:picLocks noGrp="1" noChangeAspect="1" noChangeArrowheads="1"/>
                      </p:cNvPicPr>
                      <p:nvPr/>
                    </p:nvPicPr>
                    <p:blipFill>
                      <a:blip r:embed="rId11"/>
                      <a:srcRect/>
                      <a:stretch>
                        <a:fillRect/>
                      </a:stretch>
                    </p:blipFill>
                    <p:spPr bwMode="auto">
                      <a:xfrm>
                        <a:off x="6076950" y="2819400"/>
                        <a:ext cx="2200275" cy="662249"/>
                      </a:xfrm>
                      <a:prstGeom prst="rect">
                        <a:avLst/>
                      </a:prstGeom>
                      <a:noFill/>
                      <a:ln>
                        <a:noFill/>
                      </a:ln>
                      <a:effectLst/>
                    </p:spPr>
                  </p:pic>
                </p:oleObj>
              </mc:Fallback>
            </mc:AlternateContent>
          </a:graphicData>
        </a:graphic>
      </p:graphicFrame>
      <p:graphicFrame>
        <p:nvGraphicFramePr>
          <p:cNvPr id="4" name="Object 3"/>
          <p:cNvGraphicFramePr>
            <a:graphicFrameLocks noGrp="1" noChangeAspect="1"/>
          </p:cNvGraphicFramePr>
          <p:nvPr>
            <p:extLst/>
          </p:nvPr>
        </p:nvGraphicFramePr>
        <p:xfrm>
          <a:off x="5937250" y="4267200"/>
          <a:ext cx="2479675" cy="661988"/>
        </p:xfrm>
        <a:graphic>
          <a:graphicData uri="http://schemas.openxmlformats.org/presentationml/2006/ole">
            <mc:AlternateContent xmlns:mc="http://schemas.openxmlformats.org/markup-compatibility/2006">
              <mc:Choice xmlns:v="urn:schemas-microsoft-com:vml" Requires="v">
                <p:oleObj spid="_x0000_s34889" name="Equation" r:id="rId12" imgW="1803240" imgH="457200" progId="Equation.3">
                  <p:embed/>
                </p:oleObj>
              </mc:Choice>
              <mc:Fallback>
                <p:oleObj name="Equation" r:id="rId12" imgW="1803240" imgH="457200" progId="Equation.3">
                  <p:embed/>
                  <p:pic>
                    <p:nvPicPr>
                      <p:cNvPr id="4" name="Object 3"/>
                      <p:cNvPicPr>
                        <a:picLocks noGrp="1" noChangeAspect="1" noChangeArrowheads="1"/>
                      </p:cNvPicPr>
                      <p:nvPr/>
                    </p:nvPicPr>
                    <p:blipFill>
                      <a:blip r:embed="rId13"/>
                      <a:srcRect/>
                      <a:stretch>
                        <a:fillRect/>
                      </a:stretch>
                    </p:blipFill>
                    <p:spPr bwMode="auto">
                      <a:xfrm>
                        <a:off x="5937250" y="4267200"/>
                        <a:ext cx="2479675"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Text Box 8"/>
          <p:cNvSpPr txBox="1">
            <a:spLocks noChangeArrowheads="1"/>
          </p:cNvSpPr>
          <p:nvPr/>
        </p:nvSpPr>
        <p:spPr bwMode="auto">
          <a:xfrm>
            <a:off x="4800600" y="5677220"/>
            <a:ext cx="422126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r>
              <a:rPr lang="en-US" altLang="en-US" sz="1800" b="1" dirty="0" smtClean="0">
                <a:latin typeface="Arial" pitchFamily="34" charset="0"/>
              </a:rPr>
              <a:t>Cannot be done since matrices dimensions are not equal</a:t>
            </a:r>
            <a:endParaRPr lang="en-US" altLang="en-US" sz="1800" b="1" dirty="0">
              <a:latin typeface="Arial" pitchFamily="34" charset="0"/>
            </a:endParaRPr>
          </a:p>
        </p:txBody>
      </p:sp>
    </p:spTree>
    <p:extLst>
      <p:ext uri="{BB962C8B-B14F-4D97-AF65-F5344CB8AC3E}">
        <p14:creationId xmlns:p14="http://schemas.microsoft.com/office/powerpoint/2010/main" val="2140769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4"/>
          <p:cNvSpPr>
            <a:spLocks noChangeArrowheads="1"/>
          </p:cNvSpPr>
          <p:nvPr/>
        </p:nvSpPr>
        <p:spPr bwMode="auto">
          <a:xfrm>
            <a:off x="457200" y="304800"/>
            <a:ext cx="82296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altLang="en-US" sz="3200" dirty="0">
                <a:latin typeface="Times New Roman" pitchFamily="18" charset="0"/>
              </a:rPr>
              <a:t>Scalar Multiplication</a:t>
            </a:r>
          </a:p>
          <a:p>
            <a:pPr eaLnBrk="1" hangingPunct="1">
              <a:spcBef>
                <a:spcPct val="20000"/>
              </a:spcBef>
            </a:pPr>
            <a:endParaRPr lang="en-US" altLang="en-US" sz="3200" dirty="0" smtClean="0">
              <a:latin typeface="Times New Roman" pitchFamily="18" charset="0"/>
            </a:endParaRPr>
          </a:p>
          <a:p>
            <a:pPr eaLnBrk="1" hangingPunct="1">
              <a:spcBef>
                <a:spcPct val="20000"/>
              </a:spcBef>
            </a:pPr>
            <a:r>
              <a:rPr lang="en-US" altLang="en-US" sz="3200" dirty="0" smtClean="0">
                <a:latin typeface="Times New Roman" pitchFamily="18" charset="0"/>
              </a:rPr>
              <a:t>Let </a:t>
            </a:r>
            <a:r>
              <a:rPr lang="en-US" altLang="en-US" sz="3200" i="1" dirty="0">
                <a:latin typeface="Times New Roman" pitchFamily="18" charset="0"/>
              </a:rPr>
              <a:t>A =</a:t>
            </a:r>
            <a:r>
              <a:rPr lang="en-US" altLang="en-US" sz="3200" dirty="0">
                <a:latin typeface="Times New Roman" pitchFamily="18" charset="0"/>
              </a:rPr>
              <a:t> (</a:t>
            </a:r>
            <a:r>
              <a:rPr lang="en-US" altLang="en-US" sz="3200" i="1" dirty="0" err="1">
                <a:latin typeface="Times New Roman" pitchFamily="18" charset="0"/>
              </a:rPr>
              <a:t>a</a:t>
            </a:r>
            <a:r>
              <a:rPr lang="en-US" altLang="en-US" sz="3200" i="1" baseline="-25000" dirty="0" err="1">
                <a:latin typeface="Times New Roman" pitchFamily="18" charset="0"/>
              </a:rPr>
              <a:t>ij</a:t>
            </a:r>
            <a:r>
              <a:rPr lang="en-US" altLang="en-US" sz="3200" dirty="0">
                <a:latin typeface="Times New Roman" pitchFamily="18" charset="0"/>
              </a:rPr>
              <a:t>) denote an </a:t>
            </a:r>
            <a:r>
              <a:rPr lang="en-US" altLang="en-US" sz="3200" i="1" dirty="0">
                <a:latin typeface="Times New Roman" pitchFamily="18" charset="0"/>
              </a:rPr>
              <a:t>n </a:t>
            </a:r>
            <a:r>
              <a:rPr lang="en-US" altLang="en-US" sz="3200" dirty="0">
                <a:latin typeface="Times New Roman" pitchFamily="18" charset="0"/>
                <a:cs typeface="Times New Roman" pitchFamily="18" charset="0"/>
              </a:rPr>
              <a:t>× </a:t>
            </a:r>
            <a:r>
              <a:rPr lang="en-US" altLang="en-US" sz="3200" i="1" dirty="0">
                <a:latin typeface="Times New Roman" pitchFamily="18" charset="0"/>
                <a:cs typeface="Times New Roman" pitchFamily="18" charset="0"/>
              </a:rPr>
              <a:t>m </a:t>
            </a:r>
            <a:r>
              <a:rPr lang="en-US" altLang="en-US" sz="3200" dirty="0">
                <a:latin typeface="Times New Roman" pitchFamily="18" charset="0"/>
                <a:cs typeface="Times New Roman" pitchFamily="18" charset="0"/>
              </a:rPr>
              <a:t>matrix </a:t>
            </a:r>
            <a:r>
              <a:rPr lang="en-US" altLang="en-US" sz="3200" dirty="0">
                <a:latin typeface="Times New Roman" pitchFamily="18" charset="0"/>
              </a:rPr>
              <a:t>and let </a:t>
            </a:r>
            <a:r>
              <a:rPr lang="en-US" altLang="en-US" sz="3200" i="1" dirty="0">
                <a:latin typeface="Times New Roman" pitchFamily="18" charset="0"/>
              </a:rPr>
              <a:t>c </a:t>
            </a:r>
            <a:r>
              <a:rPr lang="en-US" altLang="en-US" sz="3200" dirty="0">
                <a:latin typeface="Times New Roman" pitchFamily="18" charset="0"/>
              </a:rPr>
              <a:t>be any scalar. </a:t>
            </a:r>
            <a:r>
              <a:rPr lang="en-US" altLang="en-US" sz="3200" dirty="0">
                <a:latin typeface="Times New Roman" pitchFamily="18" charset="0"/>
                <a:cs typeface="Times New Roman" pitchFamily="18" charset="0"/>
              </a:rPr>
              <a:t>Then </a:t>
            </a:r>
            <a:r>
              <a:rPr lang="en-US" altLang="en-US" sz="3200" i="1" dirty="0" err="1">
                <a:latin typeface="Times New Roman" pitchFamily="18" charset="0"/>
                <a:cs typeface="Times New Roman" pitchFamily="18" charset="0"/>
              </a:rPr>
              <a:t>cA</a:t>
            </a:r>
            <a:r>
              <a:rPr lang="en-US" altLang="en-US" sz="3200" dirty="0">
                <a:latin typeface="Times New Roman" pitchFamily="18" charset="0"/>
                <a:cs typeface="Times New Roman" pitchFamily="18" charset="0"/>
              </a:rPr>
              <a:t> is the matrix</a:t>
            </a:r>
          </a:p>
        </p:txBody>
      </p:sp>
      <mc:AlternateContent xmlns:mc="http://schemas.openxmlformats.org/markup-compatibility/2006" xmlns:a14="http://schemas.microsoft.com/office/drawing/2010/main">
        <mc:Choice Requires="a14">
          <p:sp>
            <p:nvSpPr>
              <p:cNvPr id="4" name="TextBox 3"/>
              <p:cNvSpPr txBox="1"/>
              <p:nvPr/>
            </p:nvSpPr>
            <p:spPr>
              <a:xfrm>
                <a:off x="217570" y="5255653"/>
                <a:ext cx="2906630" cy="106894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400" b="0" i="1" smtClean="0">
                          <a:latin typeface="Cambria Math"/>
                        </a:rPr>
                        <m:t>3</m:t>
                      </m:r>
                      <m:r>
                        <m:rPr>
                          <m:nor/>
                        </m:rPr>
                        <a:rPr lang="en-NZ" sz="2400" b="0" smtClean="0">
                          <a:latin typeface="Cambria Math"/>
                          <a:ea typeface="Cambria Math"/>
                        </a:rPr>
                        <m:t>∙</m:t>
                      </m:r>
                      <m:d>
                        <m:dPr>
                          <m:begChr m:val="["/>
                          <m:endChr m:val="]"/>
                          <m:ctrlPr>
                            <a:rPr lang="en-NZ" sz="2400" b="0" i="1" smtClean="0">
                              <a:latin typeface="Cambria Math" panose="02040503050406030204" pitchFamily="18" charset="0"/>
                              <a:ea typeface="Cambria Math"/>
                            </a:rPr>
                          </m:ctrlPr>
                        </m:dPr>
                        <m:e>
                          <m:m>
                            <m:mPr>
                              <m:mcs>
                                <m:mc>
                                  <m:mcPr>
                                    <m:count m:val="2"/>
                                    <m:mcJc m:val="center"/>
                                  </m:mcPr>
                                </m:mc>
                              </m:mcs>
                              <m:ctrlPr>
                                <a:rPr lang="en-NZ" sz="2400" b="0" i="1" smtClean="0">
                                  <a:latin typeface="Cambria Math" panose="02040503050406030204" pitchFamily="18" charset="0"/>
                                  <a:ea typeface="Cambria Math"/>
                                </a:rPr>
                              </m:ctrlPr>
                            </m:mPr>
                            <m:mr>
                              <m:e>
                                <m:r>
                                  <m:rPr>
                                    <m:brk m:alnAt="7"/>
                                  </m:rPr>
                                  <a:rPr lang="en-NZ" sz="2400" b="0" i="1" smtClean="0">
                                    <a:latin typeface="Cambria Math"/>
                                    <a:ea typeface="Cambria Math"/>
                                  </a:rPr>
                                  <m:t>1</m:t>
                                </m:r>
                              </m:e>
                              <m:e>
                                <m:r>
                                  <a:rPr lang="en-NZ" sz="2400" b="0" i="1" smtClean="0">
                                    <a:latin typeface="Cambria Math"/>
                                    <a:ea typeface="Cambria Math"/>
                                  </a:rPr>
                                  <m:t>0</m:t>
                                </m:r>
                              </m:e>
                            </m:mr>
                            <m:mr>
                              <m:e>
                                <m:r>
                                  <a:rPr lang="en-NZ" sz="2400" b="0" i="1" smtClean="0">
                                    <a:latin typeface="Cambria Math"/>
                                    <a:ea typeface="Cambria Math"/>
                                  </a:rPr>
                                  <m:t>2</m:t>
                                </m:r>
                              </m:e>
                              <m:e>
                                <m:r>
                                  <a:rPr lang="en-NZ" sz="2400" b="0" i="1" smtClean="0">
                                    <a:latin typeface="Cambria Math"/>
                                    <a:ea typeface="Cambria Math"/>
                                  </a:rPr>
                                  <m:t>5</m:t>
                                </m:r>
                              </m:e>
                            </m:mr>
                            <m:mr>
                              <m:e>
                                <m:r>
                                  <a:rPr lang="en-NZ" sz="2400" b="0" i="1" smtClean="0">
                                    <a:latin typeface="Cambria Math"/>
                                    <a:ea typeface="Cambria Math"/>
                                  </a:rPr>
                                  <m:t>3</m:t>
                                </m:r>
                              </m:e>
                              <m:e>
                                <m:r>
                                  <a:rPr lang="en-NZ" sz="2400" b="0" i="1" smtClean="0">
                                    <a:latin typeface="Cambria Math"/>
                                    <a:ea typeface="Cambria Math"/>
                                  </a:rPr>
                                  <m:t>1</m:t>
                                </m:r>
                              </m:e>
                            </m:mr>
                          </m:m>
                        </m:e>
                      </m:d>
                      <m:r>
                        <a:rPr lang="en-NZ" sz="2400" b="0" i="1" smtClean="0">
                          <a:latin typeface="Cambria Math"/>
                          <a:ea typeface="Cambria Math"/>
                        </a:rPr>
                        <m:t>=</m:t>
                      </m:r>
                      <m:d>
                        <m:dPr>
                          <m:begChr m:val="["/>
                          <m:endChr m:val="]"/>
                          <m:ctrlPr>
                            <a:rPr lang="en-NZ" sz="2400" b="0" i="1" smtClean="0">
                              <a:latin typeface="Cambria Math" panose="02040503050406030204" pitchFamily="18" charset="0"/>
                              <a:ea typeface="Cambria Math"/>
                            </a:rPr>
                          </m:ctrlPr>
                        </m:dPr>
                        <m:e>
                          <m:m>
                            <m:mPr>
                              <m:mcs>
                                <m:mc>
                                  <m:mcPr>
                                    <m:count m:val="2"/>
                                    <m:mcJc m:val="center"/>
                                  </m:mcPr>
                                </m:mc>
                              </m:mcs>
                              <m:ctrlPr>
                                <a:rPr lang="en-NZ" sz="2400" b="0" i="1" smtClean="0">
                                  <a:latin typeface="Cambria Math" panose="02040503050406030204" pitchFamily="18" charset="0"/>
                                  <a:ea typeface="Cambria Math"/>
                                </a:rPr>
                              </m:ctrlPr>
                            </m:mPr>
                            <m:mr>
                              <m:e>
                                <m:r>
                                  <m:rPr>
                                    <m:brk m:alnAt="7"/>
                                  </m:rPr>
                                  <a:rPr lang="en-NZ" sz="2400" b="0" i="1" smtClean="0">
                                    <a:latin typeface="Cambria Math"/>
                                    <a:ea typeface="Cambria Math"/>
                                  </a:rPr>
                                  <m:t>3</m:t>
                                </m:r>
                              </m:e>
                              <m:e>
                                <m:r>
                                  <a:rPr lang="en-NZ" sz="2400" b="0" i="1" smtClean="0">
                                    <a:latin typeface="Cambria Math"/>
                                    <a:ea typeface="Cambria Math"/>
                                  </a:rPr>
                                  <m:t>0</m:t>
                                </m:r>
                              </m:e>
                            </m:mr>
                            <m:mr>
                              <m:e>
                                <m:r>
                                  <a:rPr lang="en-NZ" sz="2400" b="0" i="1" smtClean="0">
                                    <a:latin typeface="Cambria Math"/>
                                    <a:ea typeface="Cambria Math"/>
                                  </a:rPr>
                                  <m:t>6</m:t>
                                </m:r>
                              </m:e>
                              <m:e>
                                <m:r>
                                  <a:rPr lang="en-NZ" sz="2400" b="0" i="1" smtClean="0">
                                    <a:latin typeface="Cambria Math"/>
                                    <a:ea typeface="Cambria Math"/>
                                  </a:rPr>
                                  <m:t>15</m:t>
                                </m:r>
                              </m:e>
                            </m:mr>
                            <m:mr>
                              <m:e>
                                <m:r>
                                  <a:rPr lang="en-NZ" sz="2400" b="0" i="1" smtClean="0">
                                    <a:latin typeface="Cambria Math"/>
                                    <a:ea typeface="Cambria Math"/>
                                  </a:rPr>
                                  <m:t>9</m:t>
                                </m:r>
                              </m:e>
                              <m:e>
                                <m:r>
                                  <a:rPr lang="en-NZ" sz="2400" b="0" i="1" smtClean="0">
                                    <a:latin typeface="Cambria Math"/>
                                    <a:ea typeface="Cambria Math"/>
                                  </a:rPr>
                                  <m:t>3</m:t>
                                </m:r>
                              </m:e>
                            </m:mr>
                          </m:m>
                        </m:e>
                      </m:d>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217570" y="5255653"/>
                <a:ext cx="2906630" cy="1068947"/>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00400" y="5121207"/>
                <a:ext cx="7357304" cy="10509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m:rPr>
                                    <m:brk m:alnAt="7"/>
                                  </m:rPr>
                                  <a:rPr lang="en-NZ" sz="2400" b="0" i="1" smtClean="0">
                                    <a:latin typeface="Cambria Math"/>
                                  </a:rPr>
                                  <m:t>4</m:t>
                                </m:r>
                              </m:e>
                              <m:e>
                                <m:r>
                                  <a:rPr lang="en-NZ" sz="2400" b="0" i="1" smtClean="0">
                                    <a:latin typeface="Cambria Math"/>
                                  </a:rPr>
                                  <m:t>0</m:t>
                                </m:r>
                              </m:e>
                            </m:mr>
                            <m:mr>
                              <m:e>
                                <m:r>
                                  <a:rPr lang="en-NZ" sz="2400" b="0" i="1" smtClean="0">
                                    <a:latin typeface="Cambria Math"/>
                                  </a:rPr>
                                  <m:t>6</m:t>
                                </m:r>
                              </m:e>
                              <m:e>
                                <m:r>
                                  <a:rPr lang="en-NZ" sz="2400" b="0" i="1" smtClean="0">
                                    <a:latin typeface="Cambria Math"/>
                                  </a:rPr>
                                  <m:t>3</m:t>
                                </m:r>
                              </m:e>
                            </m:mr>
                          </m:m>
                        </m:e>
                      </m:d>
                      <m:r>
                        <a:rPr lang="en-US" sz="2400" i="1" smtClean="0">
                          <a:latin typeface="Cambria Math"/>
                          <a:ea typeface="Cambria Math"/>
                        </a:rPr>
                        <m:t>∙</m:t>
                      </m:r>
                      <m:f>
                        <m:fPr>
                          <m:ctrlPr>
                            <a:rPr lang="en-US" sz="2400" i="1" smtClean="0">
                              <a:latin typeface="Cambria Math" panose="02040503050406030204" pitchFamily="18" charset="0"/>
                              <a:ea typeface="Cambria Math"/>
                            </a:rPr>
                          </m:ctrlPr>
                        </m:fPr>
                        <m:num>
                          <m:r>
                            <a:rPr lang="en-NZ" sz="2400" b="0" i="1" smtClean="0">
                              <a:latin typeface="Cambria Math"/>
                              <a:ea typeface="Cambria Math"/>
                            </a:rPr>
                            <m:t>1</m:t>
                          </m:r>
                        </m:num>
                        <m:den>
                          <m:r>
                            <a:rPr lang="en-NZ" sz="2400" b="0" i="1" smtClean="0">
                              <a:latin typeface="Cambria Math"/>
                              <a:ea typeface="Cambria Math"/>
                            </a:rPr>
                            <m:t>4</m:t>
                          </m:r>
                        </m:den>
                      </m:f>
                      <m:r>
                        <a:rPr lang="en-NZ" sz="2400" b="0" i="1" smtClean="0">
                          <a:latin typeface="Cambria Math"/>
                        </a:rPr>
                        <m:t>=</m:t>
                      </m:r>
                      <m:f>
                        <m:fPr>
                          <m:ctrlPr>
                            <a:rPr lang="en-NZ" sz="2400" b="0" i="1" smtClean="0">
                              <a:latin typeface="Cambria Math" panose="02040503050406030204" pitchFamily="18" charset="0"/>
                            </a:rPr>
                          </m:ctrlPr>
                        </m:fPr>
                        <m:num>
                          <m:d>
                            <m:dPr>
                              <m:begChr m:val="["/>
                              <m:endChr m:val="]"/>
                              <m:ctrlPr>
                                <a:rPr lang="en-US" sz="2400" i="1" smtClean="0">
                                  <a:latin typeface="Cambria Math" panose="02040503050406030204" pitchFamily="18" charset="0"/>
                                </a:rPr>
                              </m:ctrlPr>
                            </m:dPr>
                            <m:e>
                              <m:m>
                                <m:mPr>
                                  <m:mcs>
                                    <m:mc>
                                      <m:mcPr>
                                        <m:count m:val="2"/>
                                        <m:mcJc m:val="center"/>
                                      </m:mcPr>
                                    </m:mc>
                                  </m:mcs>
                                  <m:ctrlPr>
                                    <a:rPr lang="en-US" sz="2400" i="1" smtClean="0">
                                      <a:latin typeface="Cambria Math" panose="02040503050406030204" pitchFamily="18" charset="0"/>
                                    </a:rPr>
                                  </m:ctrlPr>
                                </m:mPr>
                                <m:mr>
                                  <m:e>
                                    <m:r>
                                      <m:rPr>
                                        <m:brk m:alnAt="7"/>
                                      </m:rPr>
                                      <a:rPr lang="en-NZ" sz="2400" b="0" i="1" smtClean="0">
                                        <a:latin typeface="Cambria Math"/>
                                      </a:rPr>
                                      <m:t>4</m:t>
                                    </m:r>
                                  </m:e>
                                  <m:e>
                                    <m:r>
                                      <a:rPr lang="en-NZ" sz="2400" b="0" i="1" smtClean="0">
                                        <a:latin typeface="Cambria Math"/>
                                      </a:rPr>
                                      <m:t>0</m:t>
                                    </m:r>
                                  </m:e>
                                </m:mr>
                                <m:mr>
                                  <m:e>
                                    <m:r>
                                      <a:rPr lang="en-NZ" sz="2400" b="0" i="1" smtClean="0">
                                        <a:latin typeface="Cambria Math"/>
                                      </a:rPr>
                                      <m:t>6</m:t>
                                    </m:r>
                                  </m:e>
                                  <m:e>
                                    <m:r>
                                      <a:rPr lang="en-NZ" sz="2400" b="0" i="1" smtClean="0">
                                        <a:latin typeface="Cambria Math"/>
                                      </a:rPr>
                                      <m:t>3</m:t>
                                    </m:r>
                                  </m:e>
                                </m:mr>
                              </m:m>
                            </m:e>
                          </m:d>
                        </m:num>
                        <m:den>
                          <m:r>
                            <a:rPr lang="en-NZ" sz="2400" b="0" i="1" smtClean="0">
                              <a:latin typeface="Cambria Math"/>
                            </a:rPr>
                            <m:t>4</m:t>
                          </m:r>
                        </m:den>
                      </m:f>
                      <m:r>
                        <a:rPr lang="en-NZ" sz="2400" b="0" i="1" smtClean="0">
                          <a:latin typeface="Cambria Math"/>
                        </a:rPr>
                        <m:t>=</m:t>
                      </m:r>
                      <m:d>
                        <m:dPr>
                          <m:begChr m:val="["/>
                          <m:endChr m:val="]"/>
                          <m:ctrlPr>
                            <a:rPr lang="en-NZ" sz="2400" b="0" i="1" smtClean="0">
                              <a:latin typeface="Cambria Math" panose="02040503050406030204" pitchFamily="18" charset="0"/>
                            </a:rPr>
                          </m:ctrlPr>
                        </m:dPr>
                        <m:e>
                          <m:m>
                            <m:mPr>
                              <m:mcs>
                                <m:mc>
                                  <m:mcPr>
                                    <m:count m:val="2"/>
                                    <m:mcJc m:val="center"/>
                                  </m:mcPr>
                                </m:mc>
                              </m:mcs>
                              <m:ctrlPr>
                                <a:rPr lang="en-NZ" sz="2400" b="0" i="1" smtClean="0">
                                  <a:latin typeface="Cambria Math" panose="02040503050406030204" pitchFamily="18" charset="0"/>
                                </a:rPr>
                              </m:ctrlPr>
                            </m:mPr>
                            <m:mr>
                              <m:e>
                                <m:r>
                                  <m:rPr>
                                    <m:brk m:alnAt="7"/>
                                  </m:rPr>
                                  <a:rPr lang="en-NZ" sz="2400" b="0" i="1" smtClean="0">
                                    <a:latin typeface="Cambria Math"/>
                                  </a:rPr>
                                  <m:t>1</m:t>
                                </m:r>
                              </m:e>
                              <m:e>
                                <m:r>
                                  <a:rPr lang="en-NZ" sz="2400" b="0" i="1" smtClean="0">
                                    <a:latin typeface="Cambria Math"/>
                                  </a:rPr>
                                  <m:t>0</m:t>
                                </m:r>
                              </m:e>
                            </m:mr>
                            <m:mr>
                              <m:e>
                                <m:r>
                                  <a:rPr lang="en-NZ" sz="2400" b="0" i="1" smtClean="0">
                                    <a:latin typeface="Cambria Math"/>
                                  </a:rPr>
                                  <m:t>1.5</m:t>
                                </m:r>
                              </m:e>
                              <m:e>
                                <m:r>
                                  <a:rPr lang="en-NZ" sz="2400" b="0" i="1" smtClean="0">
                                    <a:latin typeface="Cambria Math"/>
                                  </a:rPr>
                                  <m:t>0.75</m:t>
                                </m:r>
                              </m:e>
                            </m:mr>
                          </m:m>
                        </m:e>
                      </m:d>
                    </m:oMath>
                  </m:oMathPara>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00400" y="5121207"/>
                <a:ext cx="7357304" cy="1050993"/>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1447800" y="3352800"/>
                <a:ext cx="5181600" cy="11406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𝑐𝐴</m:t>
                      </m:r>
                      <m:r>
                        <a:rPr lang="en-NZ" sz="2800" b="0" i="1" smtClean="0">
                          <a:latin typeface="Cambria Math" panose="02040503050406030204" pitchFamily="18" charset="0"/>
                        </a:rPr>
                        <m:t>=</m:t>
                      </m:r>
                      <m:d>
                        <m:dPr>
                          <m:ctrlPr>
                            <a:rPr lang="en-NZ" sz="2800" b="0" i="1" smtClean="0">
                              <a:latin typeface="Cambria Math" panose="02040503050406030204" pitchFamily="18" charset="0"/>
                            </a:rPr>
                          </m:ctrlPr>
                        </m:dPr>
                        <m:e>
                          <m:r>
                            <a:rPr lang="en-NZ" sz="2800" b="0" i="1" smtClean="0">
                              <a:latin typeface="Cambria Math" panose="02040503050406030204" pitchFamily="18" charset="0"/>
                            </a:rPr>
                            <m:t>𝑐</m:t>
                          </m:r>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𝑖𝑗</m:t>
                              </m:r>
                            </m:sub>
                          </m:sSub>
                        </m:e>
                      </m:d>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𝑐</m:t>
                                </m:r>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11</m:t>
                                    </m:r>
                                  </m:sub>
                                </m:sSub>
                              </m:e>
                              <m:e>
                                <m:r>
                                  <a:rPr lang="en-NZ" sz="2800" b="0" i="1" smtClean="0">
                                    <a:latin typeface="Cambria Math" panose="02040503050406030204" pitchFamily="18" charset="0"/>
                                  </a:rPr>
                                  <m:t>⋯</m:t>
                                </m:r>
                              </m:e>
                              <m:e>
                                <m:r>
                                  <m:rPr>
                                    <m:brk m:alnAt="7"/>
                                  </m:rPr>
                                  <a:rPr lang="en-NZ" sz="2800" i="1">
                                    <a:latin typeface="Cambria Math" panose="02040503050406030204" pitchFamily="18" charset="0"/>
                                  </a:rPr>
                                  <m:t>𝑐</m:t>
                                </m:r>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i="1">
                                        <a:latin typeface="Cambria Math" panose="02040503050406030204" pitchFamily="18" charset="0"/>
                                      </a:rPr>
                                      <m:t>1</m:t>
                                    </m:r>
                                    <m:r>
                                      <a:rPr lang="en-NZ" sz="2800" b="0" i="1" smtClean="0">
                                        <a:latin typeface="Cambria Math" panose="02040503050406030204" pitchFamily="18" charset="0"/>
                                      </a:rPr>
                                      <m:t>𝑛</m:t>
                                    </m:r>
                                  </m:sub>
                                </m:sSub>
                              </m:e>
                            </m:mr>
                            <m:mr>
                              <m:e>
                                <m:r>
                                  <a:rPr lang="en-NZ" sz="2800" b="0" i="1" smtClean="0">
                                    <a:latin typeface="Cambria Math" panose="02040503050406030204" pitchFamily="18" charset="0"/>
                                  </a:rPr>
                                  <m:t>⋮</m:t>
                                </m:r>
                              </m:e>
                              <m:e>
                                <m:r>
                                  <a:rPr lang="en-NZ" sz="2800" b="0" i="1" smtClean="0">
                                    <a:latin typeface="Cambria Math" panose="02040503050406030204" pitchFamily="18" charset="0"/>
                                  </a:rPr>
                                  <m:t>⋱</m:t>
                                </m:r>
                              </m:e>
                              <m:e>
                                <m:r>
                                  <a:rPr lang="en-NZ" sz="2800" b="0" i="1" smtClean="0">
                                    <a:latin typeface="Cambria Math" panose="02040503050406030204" pitchFamily="18" charset="0"/>
                                  </a:rPr>
                                  <m:t>⋮</m:t>
                                </m:r>
                              </m:e>
                            </m:mr>
                            <m:mr>
                              <m:e>
                                <m:r>
                                  <m:rPr>
                                    <m:brk m:alnAt="7"/>
                                  </m:rPr>
                                  <a:rPr lang="en-NZ" sz="2800" i="1">
                                    <a:latin typeface="Cambria Math" panose="02040503050406030204" pitchFamily="18" charset="0"/>
                                  </a:rPr>
                                  <m:t>𝑐</m:t>
                                </m:r>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m:t>
                                    </m:r>
                                    <m:r>
                                      <a:rPr lang="en-NZ" sz="2800" i="1">
                                        <a:latin typeface="Cambria Math" panose="02040503050406030204" pitchFamily="18" charset="0"/>
                                      </a:rPr>
                                      <m:t>1</m:t>
                                    </m:r>
                                  </m:sub>
                                </m:sSub>
                              </m:e>
                              <m:e>
                                <m:r>
                                  <a:rPr lang="en-NZ" sz="2800" b="0" i="1" smtClean="0">
                                    <a:latin typeface="Cambria Math" panose="02040503050406030204" pitchFamily="18" charset="0"/>
                                  </a:rPr>
                                  <m:t>⋯</m:t>
                                </m:r>
                              </m:e>
                              <m:e>
                                <m:r>
                                  <m:rPr>
                                    <m:brk m:alnAt="7"/>
                                  </m:rPr>
                                  <a:rPr lang="en-NZ" sz="2800" i="1">
                                    <a:latin typeface="Cambria Math" panose="02040503050406030204" pitchFamily="18" charset="0"/>
                                  </a:rPr>
                                  <m:t>𝑐</m:t>
                                </m:r>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𝑚𝑛</m:t>
                                    </m:r>
                                  </m:sub>
                                </m:sSub>
                              </m:e>
                            </m:mr>
                          </m:m>
                        </m:e>
                      </m:d>
                    </m:oMath>
                  </m:oMathPara>
                </a14:m>
                <a:endParaRPr lang="en-NZ"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1447800" y="3352800"/>
                <a:ext cx="5181600" cy="1140697"/>
              </a:xfrm>
              <a:prstGeom prst="rect">
                <a:avLst/>
              </a:prstGeom>
              <a:blipFill>
                <a:blip r:embed="rId8"/>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30679078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Box 14"/>
              <p:cNvSpPr txBox="1"/>
              <p:nvPr/>
            </p:nvSpPr>
            <p:spPr>
              <a:xfrm>
                <a:off x="691481" y="43577"/>
                <a:ext cx="7772400" cy="1077218"/>
              </a:xfrm>
              <a:prstGeom prst="rect">
                <a:avLst/>
              </a:prstGeom>
              <a:noFill/>
            </p:spPr>
            <p:txBody>
              <a:bodyPr wrap="square" rtlCol="0">
                <a:spAutoFit/>
              </a:bodyPr>
              <a:lstStyle/>
              <a:p>
                <a:r>
                  <a:rPr lang="en-US" sz="3200" dirty="0" smtClean="0">
                    <a:solidFill>
                      <a:schemeClr val="tx1">
                        <a:lumMod val="75000"/>
                        <a:lumOff val="25000"/>
                      </a:schemeClr>
                    </a:solidFill>
                  </a:rPr>
                  <a:t>Matrix-vector multiplication: Dot product every row in </a:t>
                </a:r>
                <a14:m>
                  <m:oMath xmlns:m="http://schemas.openxmlformats.org/officeDocument/2006/math">
                    <m:r>
                      <a:rPr lang="en-US" sz="3200" b="0" i="1" smtClean="0">
                        <a:solidFill>
                          <a:schemeClr val="tx1">
                            <a:lumMod val="75000"/>
                            <a:lumOff val="25000"/>
                          </a:schemeClr>
                        </a:solidFill>
                        <a:latin typeface="Cambria Math" panose="02040503050406030204" pitchFamily="18" charset="0"/>
                      </a:rPr>
                      <m:t>𝐴</m:t>
                    </m:r>
                  </m:oMath>
                </a14:m>
                <a:r>
                  <a:rPr lang="en-US" sz="3200" b="1" dirty="0" smtClean="0"/>
                  <a:t> </a:t>
                </a:r>
                <a:r>
                  <a:rPr lang="en-US" sz="3200" dirty="0" smtClean="0"/>
                  <a:t>with the column vector </a:t>
                </a:r>
                <a14:m>
                  <m:oMath xmlns:m="http://schemas.openxmlformats.org/officeDocument/2006/math">
                    <m:r>
                      <a:rPr lang="en-US" sz="3200" b="1" i="1" smtClean="0">
                        <a:latin typeface="Cambria Math" panose="02040503050406030204" pitchFamily="18" charset="0"/>
                      </a:rPr>
                      <m:t>𝒙</m:t>
                    </m:r>
                  </m:oMath>
                </a14:m>
                <a:endParaRPr lang="en-US" sz="32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691481" y="43577"/>
                <a:ext cx="7772400" cy="1077218"/>
              </a:xfrm>
              <a:prstGeom prst="rect">
                <a:avLst/>
              </a:prstGeom>
              <a:blipFill>
                <a:blip r:embed="rId8"/>
                <a:stretch>
                  <a:fillRect l="-1961" t="-7345" b="-180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2438400" y="1959664"/>
                <a:ext cx="4581832" cy="188045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4400" i="1" smtClean="0">
                              <a:latin typeface="Cambria Math" panose="02040503050406030204" pitchFamily="18" charset="0"/>
                            </a:rPr>
                          </m:ctrlPr>
                        </m:dPr>
                        <m:e>
                          <m:m>
                            <m:mPr>
                              <m:mcs>
                                <m:mc>
                                  <m:mcPr>
                                    <m:count m:val="2"/>
                                    <m:mcJc m:val="center"/>
                                  </m:mcPr>
                                </m:mc>
                              </m:mcs>
                              <m:ctrlPr>
                                <a:rPr lang="en-US" sz="4400" i="1" smtClean="0">
                                  <a:latin typeface="Cambria Math" panose="02040503050406030204" pitchFamily="18" charset="0"/>
                                </a:rPr>
                              </m:ctrlPr>
                            </m:mPr>
                            <m:mr>
                              <m:e>
                                <m:r>
                                  <m:rPr>
                                    <m:brk m:alnAt="7"/>
                                  </m:rPr>
                                  <a:rPr lang="en-NZ" sz="4400" b="0" i="1" smtClean="0">
                                    <a:latin typeface="Cambria Math"/>
                                  </a:rPr>
                                  <m:t>1</m:t>
                                </m:r>
                              </m:e>
                              <m:e>
                                <m:r>
                                  <a:rPr lang="en-NZ" sz="4400" b="0" i="1" smtClean="0">
                                    <a:latin typeface="Cambria Math"/>
                                  </a:rPr>
                                  <m:t>3</m:t>
                                </m:r>
                              </m:e>
                            </m:mr>
                            <m:mr>
                              <m:e>
                                <m:r>
                                  <a:rPr lang="en-NZ" sz="4400" b="0" i="1" smtClean="0">
                                    <a:latin typeface="Cambria Math"/>
                                  </a:rPr>
                                  <m:t>4</m:t>
                                </m:r>
                              </m:e>
                              <m:e>
                                <m:r>
                                  <a:rPr lang="en-NZ" sz="4400" b="0" i="1" smtClean="0">
                                    <a:latin typeface="Cambria Math"/>
                                  </a:rPr>
                                  <m:t>0</m:t>
                                </m:r>
                              </m:e>
                            </m:mr>
                            <m:mr>
                              <m:e>
                                <m:r>
                                  <a:rPr lang="en-NZ" sz="4400" b="0" i="1" smtClean="0">
                                    <a:latin typeface="Cambria Math"/>
                                  </a:rPr>
                                  <m:t>2</m:t>
                                </m:r>
                              </m:e>
                              <m:e>
                                <m:r>
                                  <a:rPr lang="en-NZ" sz="4400" b="0" i="1" smtClean="0">
                                    <a:latin typeface="Cambria Math"/>
                                  </a:rPr>
                                  <m:t>1</m:t>
                                </m:r>
                              </m:e>
                            </m:mr>
                          </m:m>
                        </m:e>
                      </m:d>
                      <m:d>
                        <m:dPr>
                          <m:begChr m:val="["/>
                          <m:endChr m:val="]"/>
                          <m:ctrlPr>
                            <a:rPr lang="en-US" sz="4400" i="1" smtClean="0">
                              <a:latin typeface="Cambria Math" panose="02040503050406030204" pitchFamily="18" charset="0"/>
                            </a:rPr>
                          </m:ctrlPr>
                        </m:dPr>
                        <m:e>
                          <m:m>
                            <m:mPr>
                              <m:mcs>
                                <m:mc>
                                  <m:mcPr>
                                    <m:count m:val="1"/>
                                    <m:mcJc m:val="center"/>
                                  </m:mcPr>
                                </m:mc>
                              </m:mcs>
                              <m:ctrlPr>
                                <a:rPr lang="en-US" sz="4400" i="1" smtClean="0">
                                  <a:latin typeface="Cambria Math" panose="02040503050406030204" pitchFamily="18" charset="0"/>
                                </a:rPr>
                              </m:ctrlPr>
                            </m:mPr>
                            <m:mr>
                              <m:e>
                                <m:r>
                                  <m:rPr>
                                    <m:brk m:alnAt="7"/>
                                  </m:rPr>
                                  <a:rPr lang="en-NZ" sz="4400" b="0" i="1" smtClean="0">
                                    <a:latin typeface="Cambria Math"/>
                                  </a:rPr>
                                  <m:t>1</m:t>
                                </m:r>
                              </m:e>
                            </m:mr>
                            <m:mr>
                              <m:e>
                                <m:r>
                                  <a:rPr lang="en-NZ" sz="4400" b="0" i="1" smtClean="0">
                                    <a:latin typeface="Cambria Math"/>
                                  </a:rPr>
                                  <m:t>5</m:t>
                                </m:r>
                              </m:e>
                            </m:mr>
                          </m:m>
                        </m:e>
                      </m:d>
                      <m:r>
                        <a:rPr lang="en-NZ" sz="4400" b="0" i="1" smtClean="0">
                          <a:latin typeface="Cambria Math"/>
                        </a:rPr>
                        <m:t>=</m:t>
                      </m:r>
                      <m:d>
                        <m:dPr>
                          <m:begChr m:val="["/>
                          <m:endChr m:val="]"/>
                          <m:ctrlPr>
                            <a:rPr lang="en-NZ" sz="4400" b="0" i="1" smtClean="0">
                              <a:latin typeface="Cambria Math" panose="02040503050406030204" pitchFamily="18" charset="0"/>
                            </a:rPr>
                          </m:ctrlPr>
                        </m:dPr>
                        <m:e>
                          <m:m>
                            <m:mPr>
                              <m:mcs>
                                <m:mc>
                                  <m:mcPr>
                                    <m:count m:val="1"/>
                                    <m:mcJc m:val="center"/>
                                  </m:mcPr>
                                </m:mc>
                              </m:mcs>
                              <m:ctrlPr>
                                <a:rPr lang="en-NZ" sz="4400" b="0" i="1" smtClean="0">
                                  <a:latin typeface="Cambria Math" panose="02040503050406030204" pitchFamily="18" charset="0"/>
                                </a:rPr>
                              </m:ctrlPr>
                            </m:mPr>
                            <m:mr>
                              <m:e>
                                <m:r>
                                  <m:rPr>
                                    <m:brk m:alnAt="7"/>
                                  </m:rPr>
                                  <a:rPr lang="en-NZ" sz="4400" b="0" i="1" smtClean="0">
                                    <a:solidFill>
                                      <a:srgbClr val="0070C0"/>
                                    </a:solidFill>
                                    <a:latin typeface="Cambria Math"/>
                                  </a:rPr>
                                  <m:t>1</m:t>
                                </m:r>
                                <m:r>
                                  <a:rPr lang="en-NZ" sz="4400" b="0" i="1" smtClean="0">
                                    <a:solidFill>
                                      <a:srgbClr val="0070C0"/>
                                    </a:solidFill>
                                    <a:latin typeface="Cambria Math"/>
                                  </a:rPr>
                                  <m:t>6</m:t>
                                </m:r>
                              </m:e>
                            </m:mr>
                            <m:mr>
                              <m:e>
                                <m:r>
                                  <a:rPr lang="en-NZ" sz="4400" b="0" i="1" smtClean="0">
                                    <a:solidFill>
                                      <a:srgbClr val="00B050"/>
                                    </a:solidFill>
                                    <a:latin typeface="Cambria Math"/>
                                  </a:rPr>
                                  <m:t>4</m:t>
                                </m:r>
                              </m:e>
                            </m:mr>
                            <m:mr>
                              <m:e>
                                <m:r>
                                  <a:rPr lang="en-NZ" sz="4400" b="0" i="1" smtClean="0">
                                    <a:solidFill>
                                      <a:srgbClr val="FF0000"/>
                                    </a:solidFill>
                                    <a:latin typeface="Cambria Math"/>
                                  </a:rPr>
                                  <m:t>7</m:t>
                                </m:r>
                              </m:e>
                            </m:mr>
                          </m:m>
                        </m:e>
                      </m:d>
                    </m:oMath>
                  </m:oMathPara>
                </a14:m>
                <a:endParaRPr lang="en-US" sz="4400" dirty="0"/>
              </a:p>
            </p:txBody>
          </p:sp>
        </mc:Choice>
        <mc:Fallback xmlns="">
          <p:sp>
            <p:nvSpPr>
              <p:cNvPr id="4" name="TextBox 3"/>
              <p:cNvSpPr txBox="1">
                <a:spLocks noRot="1" noChangeAspect="1" noMove="1" noResize="1" noEditPoints="1" noAdjustHandles="1" noChangeArrowheads="1" noChangeShapeType="1" noTextEdit="1"/>
              </p:cNvSpPr>
              <p:nvPr/>
            </p:nvSpPr>
            <p:spPr>
              <a:xfrm>
                <a:off x="2438400" y="1959664"/>
                <a:ext cx="4581832" cy="1880451"/>
              </a:xfrm>
              <a:prstGeom prst="rect">
                <a:avLst/>
              </a:prstGeom>
              <a:blipFill>
                <a:blip r:embed="rId9"/>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200400" y="4191000"/>
                <a:ext cx="31855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0" i="1" smtClean="0">
                          <a:solidFill>
                            <a:srgbClr val="0070C0"/>
                          </a:solidFill>
                          <a:latin typeface="Cambria Math"/>
                        </a:rPr>
                        <m:t>1</m:t>
                      </m:r>
                      <m:r>
                        <a:rPr lang="en-NZ" sz="2800" b="0" i="1" smtClean="0">
                          <a:solidFill>
                            <a:srgbClr val="0070C0"/>
                          </a:solidFill>
                          <a:latin typeface="Cambria Math"/>
                          <a:ea typeface="Cambria Math"/>
                        </a:rPr>
                        <m:t>×1+3×5=16</m:t>
                      </m:r>
                    </m:oMath>
                  </m:oMathPara>
                </a14:m>
                <a:endParaRPr lang="en-US" sz="2800" dirty="0">
                  <a:solidFill>
                    <a:srgbClr val="0070C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200400" y="4191000"/>
                <a:ext cx="3185552" cy="52322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200400" y="4812268"/>
                <a:ext cx="298678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0" i="1" smtClean="0">
                          <a:solidFill>
                            <a:srgbClr val="00B050"/>
                          </a:solidFill>
                          <a:latin typeface="Cambria Math"/>
                        </a:rPr>
                        <m:t>4</m:t>
                      </m:r>
                      <m:r>
                        <a:rPr lang="en-NZ" sz="2800" b="0" i="1" smtClean="0">
                          <a:solidFill>
                            <a:srgbClr val="00B050"/>
                          </a:solidFill>
                          <a:latin typeface="Cambria Math"/>
                          <a:ea typeface="Cambria Math"/>
                        </a:rPr>
                        <m:t>×1+0×5=4</m:t>
                      </m:r>
                    </m:oMath>
                  </m:oMathPara>
                </a14:m>
                <a:endParaRPr lang="en-US" sz="2800" dirty="0">
                  <a:solidFill>
                    <a:srgbClr val="00B05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3200400" y="4812268"/>
                <a:ext cx="2986780" cy="523220"/>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200400" y="5410200"/>
                <a:ext cx="298678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0" i="1" smtClean="0">
                          <a:solidFill>
                            <a:srgbClr val="FF0000"/>
                          </a:solidFill>
                          <a:latin typeface="Cambria Math"/>
                        </a:rPr>
                        <m:t>2</m:t>
                      </m:r>
                      <m:r>
                        <a:rPr lang="en-NZ" sz="2800" b="0" i="1" smtClean="0">
                          <a:solidFill>
                            <a:srgbClr val="FF0000"/>
                          </a:solidFill>
                          <a:latin typeface="Cambria Math"/>
                          <a:ea typeface="Cambria Math"/>
                        </a:rPr>
                        <m:t>×1+1×5=7</m:t>
                      </m:r>
                    </m:oMath>
                  </m:oMathPara>
                </a14:m>
                <a:endParaRPr lang="en-US" sz="2800"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200400" y="5410200"/>
                <a:ext cx="2986780" cy="523220"/>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2714383" y="1975580"/>
              <a:ext cx="1492920" cy="675000"/>
            </p14:xfrm>
          </p:contentPart>
        </mc:Choice>
        <mc:Fallback xmlns="">
          <p:pic>
            <p:nvPicPr>
              <p:cNvPr id="11" name="Ink 10"/>
              <p:cNvPicPr/>
              <p:nvPr/>
            </p:nvPicPr>
            <p:blipFill>
              <a:blip r:embed="rId14"/>
              <a:stretch>
                <a:fillRect/>
              </a:stretch>
            </p:blipFill>
            <p:spPr>
              <a:xfrm>
                <a:off x="2707183" y="1968740"/>
                <a:ext cx="150876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p14:cNvContentPartPr/>
              <p14:nvPr/>
            </p14:nvContentPartPr>
            <p14:xfrm>
              <a:off x="2648503" y="2626820"/>
              <a:ext cx="1427400" cy="597960"/>
            </p14:xfrm>
          </p:contentPart>
        </mc:Choice>
        <mc:Fallback xmlns="">
          <p:pic>
            <p:nvPicPr>
              <p:cNvPr id="29" name="Ink 28"/>
              <p:cNvPicPr/>
              <p:nvPr/>
            </p:nvPicPr>
            <p:blipFill>
              <a:blip r:embed="rId17"/>
              <a:stretch>
                <a:fillRect/>
              </a:stretch>
            </p:blipFill>
            <p:spPr>
              <a:xfrm>
                <a:off x="2640943" y="2619260"/>
                <a:ext cx="1443960" cy="61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p14:cNvContentPartPr/>
              <p14:nvPr/>
            </p14:nvContentPartPr>
            <p14:xfrm>
              <a:off x="2668663" y="3305060"/>
              <a:ext cx="1422000" cy="662760"/>
            </p14:xfrm>
          </p:contentPart>
        </mc:Choice>
        <mc:Fallback xmlns="">
          <p:pic>
            <p:nvPicPr>
              <p:cNvPr id="30" name="Ink 29"/>
              <p:cNvPicPr/>
              <p:nvPr/>
            </p:nvPicPr>
            <p:blipFill>
              <a:blip r:embed="rId19"/>
              <a:stretch>
                <a:fillRect/>
              </a:stretch>
            </p:blipFill>
            <p:spPr>
              <a:xfrm>
                <a:off x="2661463" y="3298220"/>
                <a:ext cx="1437480" cy="677520"/>
              </a:xfrm>
              <a:prstGeom prst="rect">
                <a:avLst/>
              </a:prstGeom>
            </p:spPr>
          </p:pic>
        </mc:Fallback>
      </mc:AlternateContent>
      <p:pic>
        <p:nvPicPr>
          <p:cNvPr id="34" name="Picture 33"/>
          <p:cNvPicPr>
            <a:picLocks noChangeAspect="1"/>
          </p:cNvPicPr>
          <p:nvPr>
            <p:custDataLst>
              <p:tags r:id="rId1"/>
            </p:custDataLst>
          </p:nvPr>
        </p:nvPicPr>
        <p:blipFill rotWithShape="1">
          <a:blip r:embed="rId20" cstate="print">
            <a:extLst>
              <a:ext uri="{28A0092B-C50C-407E-A947-70E740481C1C}">
                <a14:useLocalDpi xmlns:a14="http://schemas.microsoft.com/office/drawing/2010/main" val="0"/>
              </a:ext>
            </a:extLst>
          </a:blip>
          <a:srcRect l="74707" t="38291" r="12176" b="35643"/>
          <a:stretch/>
        </p:blipFill>
        <p:spPr>
          <a:xfrm>
            <a:off x="5160065" y="1229139"/>
            <a:ext cx="554935" cy="675861"/>
          </a:xfrm>
          <a:prstGeom prst="rect">
            <a:avLst/>
          </a:prstGeom>
        </p:spPr>
      </p:pic>
      <p:pic>
        <p:nvPicPr>
          <p:cNvPr id="35" name="Picture 34"/>
          <p:cNvPicPr>
            <a:picLocks noChangeAspect="1"/>
          </p:cNvPicPr>
          <p:nvPr>
            <p:custDataLst>
              <p:tags r:id="rId2"/>
            </p:custDataLst>
          </p:nvPr>
        </p:nvPicPr>
        <p:blipFill rotWithShape="1">
          <a:blip r:embed="rId21" cstate="print">
            <a:extLst>
              <a:ext uri="{28A0092B-C50C-407E-A947-70E740481C1C}">
                <a14:useLocalDpi xmlns:a14="http://schemas.microsoft.com/office/drawing/2010/main" val="0"/>
              </a:ext>
            </a:extLst>
          </a:blip>
          <a:srcRect l="46491" t="42163" r="43333" b="41776"/>
          <a:stretch/>
        </p:blipFill>
        <p:spPr>
          <a:xfrm>
            <a:off x="3986323" y="1289919"/>
            <a:ext cx="441960" cy="416428"/>
          </a:xfrm>
          <a:prstGeom prst="rect">
            <a:avLst/>
          </a:prstGeom>
        </p:spPr>
      </p:pic>
      <p:pic>
        <p:nvPicPr>
          <p:cNvPr id="36" name="Picture 35"/>
          <p:cNvPicPr>
            <a:picLocks noChangeAspect="1"/>
          </p:cNvPicPr>
          <p:nvPr>
            <p:custDataLst>
              <p:tags r:id="rId3"/>
            </p:custDataLst>
          </p:nvPr>
        </p:nvPicPr>
        <p:blipFill>
          <a:blip r:embed="rId22" cstate="print">
            <a:extLst>
              <a:ext uri="{28A0092B-C50C-407E-A947-70E740481C1C}">
                <a14:useLocalDpi xmlns:a14="http://schemas.microsoft.com/office/drawing/2010/main" val="0"/>
              </a:ext>
            </a:extLst>
          </a:blip>
          <a:stretch>
            <a:fillRect/>
          </a:stretch>
        </p:blipFill>
        <p:spPr>
          <a:xfrm>
            <a:off x="3200400" y="1238059"/>
            <a:ext cx="280416" cy="390144"/>
          </a:xfrm>
          <a:prstGeom prst="rect">
            <a:avLst/>
          </a:prstGeom>
        </p:spPr>
      </p:pic>
      <p:pic>
        <p:nvPicPr>
          <p:cNvPr id="37" name="Picture 36"/>
          <p:cNvPicPr>
            <a:picLocks noChangeAspect="1"/>
          </p:cNvPicPr>
          <p:nvPr>
            <p:custDataLst>
              <p:tags r:id="rId4"/>
            </p:custDataLst>
          </p:nvPr>
        </p:nvPicPr>
        <p:blipFill>
          <a:blip r:embed="rId23" cstate="print">
            <a:extLst>
              <a:ext uri="{28A0092B-C50C-407E-A947-70E740481C1C}">
                <a14:useLocalDpi xmlns:a14="http://schemas.microsoft.com/office/drawing/2010/main" val="0"/>
              </a:ext>
            </a:extLst>
          </a:blip>
          <a:stretch>
            <a:fillRect/>
          </a:stretch>
        </p:blipFill>
        <p:spPr>
          <a:xfrm>
            <a:off x="4577681" y="1376213"/>
            <a:ext cx="204216" cy="243840"/>
          </a:xfrm>
          <a:prstGeom prst="rect">
            <a:avLst/>
          </a:prstGeom>
        </p:spPr>
      </p:pic>
      <p:pic>
        <p:nvPicPr>
          <p:cNvPr id="38" name="Picture 37"/>
          <p:cNvPicPr>
            <a:picLocks noChangeAspect="1"/>
          </p:cNvPicPr>
          <p:nvPr>
            <p:custDataLst>
              <p:tags r:id="rId5"/>
            </p:custDataLst>
          </p:nvPr>
        </p:nvPicPr>
        <p:blipFill>
          <a:blip r:embed="rId24" cstate="print">
            <a:extLst>
              <a:ext uri="{28A0092B-C50C-407E-A947-70E740481C1C}">
                <a14:useLocalDpi xmlns:a14="http://schemas.microsoft.com/office/drawing/2010/main" val="0"/>
              </a:ext>
            </a:extLst>
          </a:blip>
          <a:stretch>
            <a:fillRect/>
          </a:stretch>
        </p:blipFill>
        <p:spPr>
          <a:xfrm>
            <a:off x="6172200" y="1447800"/>
            <a:ext cx="192024" cy="349504"/>
          </a:xfrm>
          <a:prstGeom prst="rect">
            <a:avLst/>
          </a:prstGeom>
        </p:spPr>
      </p:pic>
      <p:sp>
        <p:nvSpPr>
          <p:cNvPr id="39" name="TextBox 38"/>
          <p:cNvSpPr txBox="1"/>
          <p:nvPr/>
        </p:nvSpPr>
        <p:spPr>
          <a:xfrm>
            <a:off x="5681" y="6211668"/>
            <a:ext cx="9144000" cy="646331"/>
          </a:xfrm>
          <a:prstGeom prst="rect">
            <a:avLst/>
          </a:prstGeom>
          <a:noFill/>
        </p:spPr>
        <p:txBody>
          <a:bodyPr wrap="square" rtlCol="0">
            <a:spAutoFit/>
          </a:bodyPr>
          <a:lstStyle/>
          <a:p>
            <a:pPr algn="ctr"/>
            <a:r>
              <a:rPr lang="en-NZ" dirty="0" smtClean="0"/>
              <a:t>Notice: The number of columns in matrix A must coincide with the number of rows in vector x in order to carry out the product</a:t>
            </a:r>
            <a:endParaRPr lang="en-US" dirty="0"/>
          </a:p>
        </p:txBody>
      </p:sp>
      <p:sp>
        <p:nvSpPr>
          <p:cNvPr id="2" name="Freeform 1"/>
          <p:cNvSpPr/>
          <p:nvPr/>
        </p:nvSpPr>
        <p:spPr>
          <a:xfrm>
            <a:off x="4375150" y="2216150"/>
            <a:ext cx="577850" cy="1498600"/>
          </a:xfrm>
          <a:custGeom>
            <a:avLst/>
            <a:gdLst>
              <a:gd name="connsiteX0" fmla="*/ 184150 w 577850"/>
              <a:gd name="connsiteY0" fmla="*/ 76200 h 1498600"/>
              <a:gd name="connsiteX1" fmla="*/ 146050 w 577850"/>
              <a:gd name="connsiteY1" fmla="*/ 69850 h 1498600"/>
              <a:gd name="connsiteX2" fmla="*/ 107950 w 577850"/>
              <a:gd name="connsiteY2" fmla="*/ 101600 h 1498600"/>
              <a:gd name="connsiteX3" fmla="*/ 69850 w 577850"/>
              <a:gd name="connsiteY3" fmla="*/ 152400 h 1498600"/>
              <a:gd name="connsiteX4" fmla="*/ 57150 w 577850"/>
              <a:gd name="connsiteY4" fmla="*/ 203200 h 1498600"/>
              <a:gd name="connsiteX5" fmla="*/ 50800 w 577850"/>
              <a:gd name="connsiteY5" fmla="*/ 241300 h 1498600"/>
              <a:gd name="connsiteX6" fmla="*/ 44450 w 577850"/>
              <a:gd name="connsiteY6" fmla="*/ 260350 h 1498600"/>
              <a:gd name="connsiteX7" fmla="*/ 38100 w 577850"/>
              <a:gd name="connsiteY7" fmla="*/ 292100 h 1498600"/>
              <a:gd name="connsiteX8" fmla="*/ 31750 w 577850"/>
              <a:gd name="connsiteY8" fmla="*/ 577850 h 1498600"/>
              <a:gd name="connsiteX9" fmla="*/ 25400 w 577850"/>
              <a:gd name="connsiteY9" fmla="*/ 609600 h 1498600"/>
              <a:gd name="connsiteX10" fmla="*/ 19050 w 577850"/>
              <a:gd name="connsiteY10" fmla="*/ 685800 h 1498600"/>
              <a:gd name="connsiteX11" fmla="*/ 12700 w 577850"/>
              <a:gd name="connsiteY11" fmla="*/ 838200 h 1498600"/>
              <a:gd name="connsiteX12" fmla="*/ 0 w 577850"/>
              <a:gd name="connsiteY12" fmla="*/ 946150 h 1498600"/>
              <a:gd name="connsiteX13" fmla="*/ 6350 w 577850"/>
              <a:gd name="connsiteY13" fmla="*/ 1200150 h 1498600"/>
              <a:gd name="connsiteX14" fmla="*/ 25400 w 577850"/>
              <a:gd name="connsiteY14" fmla="*/ 1289050 h 1498600"/>
              <a:gd name="connsiteX15" fmla="*/ 31750 w 577850"/>
              <a:gd name="connsiteY15" fmla="*/ 1308100 h 1498600"/>
              <a:gd name="connsiteX16" fmla="*/ 38100 w 577850"/>
              <a:gd name="connsiteY16" fmla="*/ 1339850 h 1498600"/>
              <a:gd name="connsiteX17" fmla="*/ 63500 w 577850"/>
              <a:gd name="connsiteY17" fmla="*/ 1403350 h 1498600"/>
              <a:gd name="connsiteX18" fmla="*/ 82550 w 577850"/>
              <a:gd name="connsiteY18" fmla="*/ 1422400 h 1498600"/>
              <a:gd name="connsiteX19" fmla="*/ 101600 w 577850"/>
              <a:gd name="connsiteY19" fmla="*/ 1454150 h 1498600"/>
              <a:gd name="connsiteX20" fmla="*/ 127000 w 577850"/>
              <a:gd name="connsiteY20" fmla="*/ 1473200 h 1498600"/>
              <a:gd name="connsiteX21" fmla="*/ 171450 w 577850"/>
              <a:gd name="connsiteY21" fmla="*/ 1498600 h 1498600"/>
              <a:gd name="connsiteX22" fmla="*/ 266700 w 577850"/>
              <a:gd name="connsiteY22" fmla="*/ 1492250 h 1498600"/>
              <a:gd name="connsiteX23" fmla="*/ 342900 w 577850"/>
              <a:gd name="connsiteY23" fmla="*/ 1479550 h 1498600"/>
              <a:gd name="connsiteX24" fmla="*/ 412750 w 577850"/>
              <a:gd name="connsiteY24" fmla="*/ 1441450 h 1498600"/>
              <a:gd name="connsiteX25" fmla="*/ 457200 w 577850"/>
              <a:gd name="connsiteY25" fmla="*/ 1403350 h 1498600"/>
              <a:gd name="connsiteX26" fmla="*/ 482600 w 577850"/>
              <a:gd name="connsiteY26" fmla="*/ 1365250 h 1498600"/>
              <a:gd name="connsiteX27" fmla="*/ 495300 w 577850"/>
              <a:gd name="connsiteY27" fmla="*/ 1346200 h 1498600"/>
              <a:gd name="connsiteX28" fmla="*/ 501650 w 577850"/>
              <a:gd name="connsiteY28" fmla="*/ 1327150 h 1498600"/>
              <a:gd name="connsiteX29" fmla="*/ 514350 w 577850"/>
              <a:gd name="connsiteY29" fmla="*/ 1276350 h 1498600"/>
              <a:gd name="connsiteX30" fmla="*/ 527050 w 577850"/>
              <a:gd name="connsiteY30" fmla="*/ 1250950 h 1498600"/>
              <a:gd name="connsiteX31" fmla="*/ 533400 w 577850"/>
              <a:gd name="connsiteY31" fmla="*/ 1219200 h 1498600"/>
              <a:gd name="connsiteX32" fmla="*/ 546100 w 577850"/>
              <a:gd name="connsiteY32" fmla="*/ 1136650 h 1498600"/>
              <a:gd name="connsiteX33" fmla="*/ 552450 w 577850"/>
              <a:gd name="connsiteY33" fmla="*/ 1111250 h 1498600"/>
              <a:gd name="connsiteX34" fmla="*/ 558800 w 577850"/>
              <a:gd name="connsiteY34" fmla="*/ 660400 h 1498600"/>
              <a:gd name="connsiteX35" fmla="*/ 565150 w 577850"/>
              <a:gd name="connsiteY35" fmla="*/ 527050 h 1498600"/>
              <a:gd name="connsiteX36" fmla="*/ 577850 w 577850"/>
              <a:gd name="connsiteY36" fmla="*/ 463550 h 1498600"/>
              <a:gd name="connsiteX37" fmla="*/ 571500 w 577850"/>
              <a:gd name="connsiteY37" fmla="*/ 152400 h 1498600"/>
              <a:gd name="connsiteX38" fmla="*/ 539750 w 577850"/>
              <a:gd name="connsiteY38" fmla="*/ 95250 h 1498600"/>
              <a:gd name="connsiteX39" fmla="*/ 527050 w 577850"/>
              <a:gd name="connsiteY39" fmla="*/ 76200 h 1498600"/>
              <a:gd name="connsiteX40" fmla="*/ 501650 w 577850"/>
              <a:gd name="connsiteY40" fmla="*/ 57150 h 1498600"/>
              <a:gd name="connsiteX41" fmla="*/ 463550 w 577850"/>
              <a:gd name="connsiteY41" fmla="*/ 31750 h 1498600"/>
              <a:gd name="connsiteX42" fmla="*/ 400050 w 577850"/>
              <a:gd name="connsiteY42" fmla="*/ 12700 h 1498600"/>
              <a:gd name="connsiteX43" fmla="*/ 355600 w 577850"/>
              <a:gd name="connsiteY43" fmla="*/ 6350 h 1498600"/>
              <a:gd name="connsiteX44" fmla="*/ 323850 w 577850"/>
              <a:gd name="connsiteY44" fmla="*/ 0 h 1498600"/>
              <a:gd name="connsiteX45" fmla="*/ 266700 w 577850"/>
              <a:gd name="connsiteY45" fmla="*/ 6350 h 1498600"/>
              <a:gd name="connsiteX46" fmla="*/ 228600 w 577850"/>
              <a:gd name="connsiteY46" fmla="*/ 25400 h 1498600"/>
              <a:gd name="connsiteX47" fmla="*/ 209550 w 577850"/>
              <a:gd name="connsiteY47" fmla="*/ 31750 h 1498600"/>
              <a:gd name="connsiteX48" fmla="*/ 190500 w 577850"/>
              <a:gd name="connsiteY48" fmla="*/ 44450 h 1498600"/>
              <a:gd name="connsiteX49" fmla="*/ 171450 w 577850"/>
              <a:gd name="connsiteY49" fmla="*/ 63500 h 1498600"/>
              <a:gd name="connsiteX50" fmla="*/ 120650 w 577850"/>
              <a:gd name="connsiteY50" fmla="*/ 88900 h 149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7850" h="1498600">
                <a:moveTo>
                  <a:pt x="184150" y="76200"/>
                </a:moveTo>
                <a:cubicBezTo>
                  <a:pt x="171450" y="74083"/>
                  <a:pt x="158846" y="68428"/>
                  <a:pt x="146050" y="69850"/>
                </a:cubicBezTo>
                <a:cubicBezTo>
                  <a:pt x="136944" y="70862"/>
                  <a:pt x="111903" y="96769"/>
                  <a:pt x="107950" y="101600"/>
                </a:cubicBezTo>
                <a:cubicBezTo>
                  <a:pt x="94546" y="117982"/>
                  <a:pt x="69850" y="152400"/>
                  <a:pt x="69850" y="152400"/>
                </a:cubicBezTo>
                <a:cubicBezTo>
                  <a:pt x="65617" y="169333"/>
                  <a:pt x="60019" y="185983"/>
                  <a:pt x="57150" y="203200"/>
                </a:cubicBezTo>
                <a:cubicBezTo>
                  <a:pt x="55033" y="215900"/>
                  <a:pt x="53593" y="228731"/>
                  <a:pt x="50800" y="241300"/>
                </a:cubicBezTo>
                <a:cubicBezTo>
                  <a:pt x="49348" y="247834"/>
                  <a:pt x="46073" y="253856"/>
                  <a:pt x="44450" y="260350"/>
                </a:cubicBezTo>
                <a:cubicBezTo>
                  <a:pt x="41832" y="270821"/>
                  <a:pt x="40217" y="281517"/>
                  <a:pt x="38100" y="292100"/>
                </a:cubicBezTo>
                <a:cubicBezTo>
                  <a:pt x="35983" y="387350"/>
                  <a:pt x="35558" y="482653"/>
                  <a:pt x="31750" y="577850"/>
                </a:cubicBezTo>
                <a:cubicBezTo>
                  <a:pt x="31319" y="588634"/>
                  <a:pt x="26661" y="598881"/>
                  <a:pt x="25400" y="609600"/>
                </a:cubicBezTo>
                <a:cubicBezTo>
                  <a:pt x="22422" y="634913"/>
                  <a:pt x="20464" y="660351"/>
                  <a:pt x="19050" y="685800"/>
                </a:cubicBezTo>
                <a:cubicBezTo>
                  <a:pt x="16230" y="736566"/>
                  <a:pt x="15776" y="787449"/>
                  <a:pt x="12700" y="838200"/>
                </a:cubicBezTo>
                <a:cubicBezTo>
                  <a:pt x="11731" y="854185"/>
                  <a:pt x="2258" y="928082"/>
                  <a:pt x="0" y="946150"/>
                </a:cubicBezTo>
                <a:cubicBezTo>
                  <a:pt x="2117" y="1030817"/>
                  <a:pt x="1278" y="1115609"/>
                  <a:pt x="6350" y="1200150"/>
                </a:cubicBezTo>
                <a:cubicBezTo>
                  <a:pt x="6904" y="1209378"/>
                  <a:pt x="19417" y="1268111"/>
                  <a:pt x="25400" y="1289050"/>
                </a:cubicBezTo>
                <a:cubicBezTo>
                  <a:pt x="27239" y="1295486"/>
                  <a:pt x="30127" y="1301606"/>
                  <a:pt x="31750" y="1308100"/>
                </a:cubicBezTo>
                <a:cubicBezTo>
                  <a:pt x="34368" y="1318571"/>
                  <a:pt x="34687" y="1329611"/>
                  <a:pt x="38100" y="1339850"/>
                </a:cubicBezTo>
                <a:cubicBezTo>
                  <a:pt x="45309" y="1361477"/>
                  <a:pt x="47380" y="1387230"/>
                  <a:pt x="63500" y="1403350"/>
                </a:cubicBezTo>
                <a:cubicBezTo>
                  <a:pt x="69850" y="1409700"/>
                  <a:pt x="77162" y="1415216"/>
                  <a:pt x="82550" y="1422400"/>
                </a:cubicBezTo>
                <a:cubicBezTo>
                  <a:pt x="89955" y="1432274"/>
                  <a:pt x="93473" y="1444862"/>
                  <a:pt x="101600" y="1454150"/>
                </a:cubicBezTo>
                <a:cubicBezTo>
                  <a:pt x="108569" y="1462115"/>
                  <a:pt x="118388" y="1467049"/>
                  <a:pt x="127000" y="1473200"/>
                </a:cubicBezTo>
                <a:cubicBezTo>
                  <a:pt x="147943" y="1488159"/>
                  <a:pt x="146646" y="1486198"/>
                  <a:pt x="171450" y="1498600"/>
                </a:cubicBezTo>
                <a:cubicBezTo>
                  <a:pt x="203200" y="1496483"/>
                  <a:pt x="235010" y="1495131"/>
                  <a:pt x="266700" y="1492250"/>
                </a:cubicBezTo>
                <a:cubicBezTo>
                  <a:pt x="295580" y="1489625"/>
                  <a:pt x="315406" y="1485049"/>
                  <a:pt x="342900" y="1479550"/>
                </a:cubicBezTo>
                <a:cubicBezTo>
                  <a:pt x="381341" y="1460330"/>
                  <a:pt x="385681" y="1460785"/>
                  <a:pt x="412750" y="1441450"/>
                </a:cubicBezTo>
                <a:cubicBezTo>
                  <a:pt x="427663" y="1430798"/>
                  <a:pt x="445661" y="1418186"/>
                  <a:pt x="457200" y="1403350"/>
                </a:cubicBezTo>
                <a:cubicBezTo>
                  <a:pt x="466571" y="1391302"/>
                  <a:pt x="474133" y="1377950"/>
                  <a:pt x="482600" y="1365250"/>
                </a:cubicBezTo>
                <a:cubicBezTo>
                  <a:pt x="486833" y="1358900"/>
                  <a:pt x="492887" y="1353440"/>
                  <a:pt x="495300" y="1346200"/>
                </a:cubicBezTo>
                <a:cubicBezTo>
                  <a:pt x="497417" y="1339850"/>
                  <a:pt x="499889" y="1333608"/>
                  <a:pt x="501650" y="1327150"/>
                </a:cubicBezTo>
                <a:cubicBezTo>
                  <a:pt x="506243" y="1310311"/>
                  <a:pt x="506544" y="1291962"/>
                  <a:pt x="514350" y="1276350"/>
                </a:cubicBezTo>
                <a:lnTo>
                  <a:pt x="527050" y="1250950"/>
                </a:lnTo>
                <a:cubicBezTo>
                  <a:pt x="529167" y="1240367"/>
                  <a:pt x="531626" y="1229846"/>
                  <a:pt x="533400" y="1219200"/>
                </a:cubicBezTo>
                <a:cubicBezTo>
                  <a:pt x="539500" y="1182603"/>
                  <a:pt x="539071" y="1171794"/>
                  <a:pt x="546100" y="1136650"/>
                </a:cubicBezTo>
                <a:cubicBezTo>
                  <a:pt x="547812" y="1128092"/>
                  <a:pt x="550333" y="1119717"/>
                  <a:pt x="552450" y="1111250"/>
                </a:cubicBezTo>
                <a:cubicBezTo>
                  <a:pt x="554567" y="960967"/>
                  <a:pt x="555533" y="810663"/>
                  <a:pt x="558800" y="660400"/>
                </a:cubicBezTo>
                <a:cubicBezTo>
                  <a:pt x="559767" y="615910"/>
                  <a:pt x="560864" y="571343"/>
                  <a:pt x="565150" y="527050"/>
                </a:cubicBezTo>
                <a:cubicBezTo>
                  <a:pt x="567229" y="505565"/>
                  <a:pt x="577850" y="463550"/>
                  <a:pt x="577850" y="463550"/>
                </a:cubicBezTo>
                <a:cubicBezTo>
                  <a:pt x="575733" y="359833"/>
                  <a:pt x="577150" y="255984"/>
                  <a:pt x="571500" y="152400"/>
                </a:cubicBezTo>
                <a:cubicBezTo>
                  <a:pt x="569371" y="113372"/>
                  <a:pt x="559270" y="118674"/>
                  <a:pt x="539750" y="95250"/>
                </a:cubicBezTo>
                <a:cubicBezTo>
                  <a:pt x="534864" y="89387"/>
                  <a:pt x="532446" y="81596"/>
                  <a:pt x="527050" y="76200"/>
                </a:cubicBezTo>
                <a:cubicBezTo>
                  <a:pt x="519566" y="68716"/>
                  <a:pt x="510320" y="63219"/>
                  <a:pt x="501650" y="57150"/>
                </a:cubicBezTo>
                <a:cubicBezTo>
                  <a:pt x="489146" y="48397"/>
                  <a:pt x="478030" y="36577"/>
                  <a:pt x="463550" y="31750"/>
                </a:cubicBezTo>
                <a:cubicBezTo>
                  <a:pt x="443668" y="25123"/>
                  <a:pt x="421163" y="16539"/>
                  <a:pt x="400050" y="12700"/>
                </a:cubicBezTo>
                <a:cubicBezTo>
                  <a:pt x="385324" y="10023"/>
                  <a:pt x="370363" y="8811"/>
                  <a:pt x="355600" y="6350"/>
                </a:cubicBezTo>
                <a:cubicBezTo>
                  <a:pt x="344954" y="4576"/>
                  <a:pt x="334433" y="2117"/>
                  <a:pt x="323850" y="0"/>
                </a:cubicBezTo>
                <a:cubicBezTo>
                  <a:pt x="304800" y="2117"/>
                  <a:pt x="285606" y="3199"/>
                  <a:pt x="266700" y="6350"/>
                </a:cubicBezTo>
                <a:cubicBezTo>
                  <a:pt x="242759" y="10340"/>
                  <a:pt x="250541" y="14429"/>
                  <a:pt x="228600" y="25400"/>
                </a:cubicBezTo>
                <a:cubicBezTo>
                  <a:pt x="222613" y="28393"/>
                  <a:pt x="215537" y="28757"/>
                  <a:pt x="209550" y="31750"/>
                </a:cubicBezTo>
                <a:cubicBezTo>
                  <a:pt x="202724" y="35163"/>
                  <a:pt x="196363" y="39564"/>
                  <a:pt x="190500" y="44450"/>
                </a:cubicBezTo>
                <a:cubicBezTo>
                  <a:pt x="183601" y="50199"/>
                  <a:pt x="179300" y="59139"/>
                  <a:pt x="171450" y="63500"/>
                </a:cubicBezTo>
                <a:cubicBezTo>
                  <a:pt x="105781" y="99983"/>
                  <a:pt x="152605" y="56945"/>
                  <a:pt x="120650" y="88900"/>
                </a:cubicBezTo>
              </a:path>
            </a:pathLst>
          </a:cu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2"/>
          <p:cNvSpPr/>
          <p:nvPr/>
        </p:nvSpPr>
        <p:spPr>
          <a:xfrm>
            <a:off x="4413250" y="2133600"/>
            <a:ext cx="553804" cy="1625600"/>
          </a:xfrm>
          <a:custGeom>
            <a:avLst/>
            <a:gdLst>
              <a:gd name="connsiteX0" fmla="*/ 120650 w 553804"/>
              <a:gd name="connsiteY0" fmla="*/ 95250 h 1625600"/>
              <a:gd name="connsiteX1" fmla="*/ 82550 w 553804"/>
              <a:gd name="connsiteY1" fmla="*/ 127000 h 1625600"/>
              <a:gd name="connsiteX2" fmla="*/ 69850 w 553804"/>
              <a:gd name="connsiteY2" fmla="*/ 158750 h 1625600"/>
              <a:gd name="connsiteX3" fmla="*/ 57150 w 553804"/>
              <a:gd name="connsiteY3" fmla="*/ 184150 h 1625600"/>
              <a:gd name="connsiteX4" fmla="*/ 44450 w 553804"/>
              <a:gd name="connsiteY4" fmla="*/ 222250 h 1625600"/>
              <a:gd name="connsiteX5" fmla="*/ 31750 w 553804"/>
              <a:gd name="connsiteY5" fmla="*/ 260350 h 1625600"/>
              <a:gd name="connsiteX6" fmla="*/ 25400 w 553804"/>
              <a:gd name="connsiteY6" fmla="*/ 279400 h 1625600"/>
              <a:gd name="connsiteX7" fmla="*/ 19050 w 553804"/>
              <a:gd name="connsiteY7" fmla="*/ 298450 h 1625600"/>
              <a:gd name="connsiteX8" fmla="*/ 12700 w 553804"/>
              <a:gd name="connsiteY8" fmla="*/ 323850 h 1625600"/>
              <a:gd name="connsiteX9" fmla="*/ 0 w 553804"/>
              <a:gd name="connsiteY9" fmla="*/ 361950 h 1625600"/>
              <a:gd name="connsiteX10" fmla="*/ 6350 w 553804"/>
              <a:gd name="connsiteY10" fmla="*/ 438150 h 1625600"/>
              <a:gd name="connsiteX11" fmla="*/ 12700 w 553804"/>
              <a:gd name="connsiteY11" fmla="*/ 457200 h 1625600"/>
              <a:gd name="connsiteX12" fmla="*/ 19050 w 553804"/>
              <a:gd name="connsiteY12" fmla="*/ 482600 h 1625600"/>
              <a:gd name="connsiteX13" fmla="*/ 31750 w 553804"/>
              <a:gd name="connsiteY13" fmla="*/ 577850 h 1625600"/>
              <a:gd name="connsiteX14" fmla="*/ 25400 w 553804"/>
              <a:gd name="connsiteY14" fmla="*/ 1009650 h 1625600"/>
              <a:gd name="connsiteX15" fmla="*/ 12700 w 553804"/>
              <a:gd name="connsiteY15" fmla="*/ 1047750 h 1625600"/>
              <a:gd name="connsiteX16" fmla="*/ 6350 w 553804"/>
              <a:gd name="connsiteY16" fmla="*/ 1085850 h 1625600"/>
              <a:gd name="connsiteX17" fmla="*/ 12700 w 553804"/>
              <a:gd name="connsiteY17" fmla="*/ 1244600 h 1625600"/>
              <a:gd name="connsiteX18" fmla="*/ 19050 w 553804"/>
              <a:gd name="connsiteY18" fmla="*/ 1263650 h 1625600"/>
              <a:gd name="connsiteX19" fmla="*/ 25400 w 553804"/>
              <a:gd name="connsiteY19" fmla="*/ 1295400 h 1625600"/>
              <a:gd name="connsiteX20" fmla="*/ 38100 w 553804"/>
              <a:gd name="connsiteY20" fmla="*/ 1485900 h 1625600"/>
              <a:gd name="connsiteX21" fmla="*/ 50800 w 553804"/>
              <a:gd name="connsiteY21" fmla="*/ 1511300 h 1625600"/>
              <a:gd name="connsiteX22" fmla="*/ 63500 w 553804"/>
              <a:gd name="connsiteY22" fmla="*/ 1530350 h 1625600"/>
              <a:gd name="connsiteX23" fmla="*/ 95250 w 553804"/>
              <a:gd name="connsiteY23" fmla="*/ 1581150 h 1625600"/>
              <a:gd name="connsiteX24" fmla="*/ 127000 w 553804"/>
              <a:gd name="connsiteY24" fmla="*/ 1619250 h 1625600"/>
              <a:gd name="connsiteX25" fmla="*/ 146050 w 553804"/>
              <a:gd name="connsiteY25" fmla="*/ 1625600 h 1625600"/>
              <a:gd name="connsiteX26" fmla="*/ 203200 w 553804"/>
              <a:gd name="connsiteY26" fmla="*/ 1619250 h 1625600"/>
              <a:gd name="connsiteX27" fmla="*/ 222250 w 553804"/>
              <a:gd name="connsiteY27" fmla="*/ 1606550 h 1625600"/>
              <a:gd name="connsiteX28" fmla="*/ 241300 w 553804"/>
              <a:gd name="connsiteY28" fmla="*/ 1600200 h 1625600"/>
              <a:gd name="connsiteX29" fmla="*/ 266700 w 553804"/>
              <a:gd name="connsiteY29" fmla="*/ 1562100 h 1625600"/>
              <a:gd name="connsiteX30" fmla="*/ 273050 w 553804"/>
              <a:gd name="connsiteY30" fmla="*/ 1543050 h 1625600"/>
              <a:gd name="connsiteX31" fmla="*/ 298450 w 553804"/>
              <a:gd name="connsiteY31" fmla="*/ 1517650 h 1625600"/>
              <a:gd name="connsiteX32" fmla="*/ 317500 w 553804"/>
              <a:gd name="connsiteY32" fmla="*/ 1479550 h 1625600"/>
              <a:gd name="connsiteX33" fmla="*/ 323850 w 553804"/>
              <a:gd name="connsiteY33" fmla="*/ 1460500 h 1625600"/>
              <a:gd name="connsiteX34" fmla="*/ 355600 w 553804"/>
              <a:gd name="connsiteY34" fmla="*/ 1422400 h 1625600"/>
              <a:gd name="connsiteX35" fmla="*/ 374650 w 553804"/>
              <a:gd name="connsiteY35" fmla="*/ 1409700 h 1625600"/>
              <a:gd name="connsiteX36" fmla="*/ 381000 w 553804"/>
              <a:gd name="connsiteY36" fmla="*/ 1390650 h 1625600"/>
              <a:gd name="connsiteX37" fmla="*/ 400050 w 553804"/>
              <a:gd name="connsiteY37" fmla="*/ 1371600 h 1625600"/>
              <a:gd name="connsiteX38" fmla="*/ 419100 w 553804"/>
              <a:gd name="connsiteY38" fmla="*/ 1346200 h 1625600"/>
              <a:gd name="connsiteX39" fmla="*/ 438150 w 553804"/>
              <a:gd name="connsiteY39" fmla="*/ 1327150 h 1625600"/>
              <a:gd name="connsiteX40" fmla="*/ 463550 w 553804"/>
              <a:gd name="connsiteY40" fmla="*/ 1289050 h 1625600"/>
              <a:gd name="connsiteX41" fmla="*/ 482600 w 553804"/>
              <a:gd name="connsiteY41" fmla="*/ 1225550 h 1625600"/>
              <a:gd name="connsiteX42" fmla="*/ 488950 w 553804"/>
              <a:gd name="connsiteY42" fmla="*/ 1206500 h 1625600"/>
              <a:gd name="connsiteX43" fmla="*/ 495300 w 553804"/>
              <a:gd name="connsiteY43" fmla="*/ 1174750 h 1625600"/>
              <a:gd name="connsiteX44" fmla="*/ 501650 w 553804"/>
              <a:gd name="connsiteY44" fmla="*/ 1117600 h 1625600"/>
              <a:gd name="connsiteX45" fmla="*/ 508000 w 553804"/>
              <a:gd name="connsiteY45" fmla="*/ 1066800 h 1625600"/>
              <a:gd name="connsiteX46" fmla="*/ 520700 w 553804"/>
              <a:gd name="connsiteY46" fmla="*/ 1003300 h 1625600"/>
              <a:gd name="connsiteX47" fmla="*/ 533400 w 553804"/>
              <a:gd name="connsiteY47" fmla="*/ 927100 h 1625600"/>
              <a:gd name="connsiteX48" fmla="*/ 539750 w 553804"/>
              <a:gd name="connsiteY48" fmla="*/ 901700 h 1625600"/>
              <a:gd name="connsiteX49" fmla="*/ 552450 w 553804"/>
              <a:gd name="connsiteY49" fmla="*/ 800100 h 1625600"/>
              <a:gd name="connsiteX50" fmla="*/ 539750 w 553804"/>
              <a:gd name="connsiteY50" fmla="*/ 450850 h 1625600"/>
              <a:gd name="connsiteX51" fmla="*/ 533400 w 553804"/>
              <a:gd name="connsiteY51" fmla="*/ 425450 h 1625600"/>
              <a:gd name="connsiteX52" fmla="*/ 527050 w 553804"/>
              <a:gd name="connsiteY52" fmla="*/ 222250 h 1625600"/>
              <a:gd name="connsiteX53" fmla="*/ 520700 w 553804"/>
              <a:gd name="connsiteY53" fmla="*/ 203200 h 1625600"/>
              <a:gd name="connsiteX54" fmla="*/ 469900 w 553804"/>
              <a:gd name="connsiteY54" fmla="*/ 158750 h 1625600"/>
              <a:gd name="connsiteX55" fmla="*/ 450850 w 553804"/>
              <a:gd name="connsiteY55" fmla="*/ 146050 h 1625600"/>
              <a:gd name="connsiteX56" fmla="*/ 431800 w 553804"/>
              <a:gd name="connsiteY56" fmla="*/ 133350 h 1625600"/>
              <a:gd name="connsiteX57" fmla="*/ 406400 w 553804"/>
              <a:gd name="connsiteY57" fmla="*/ 114300 h 1625600"/>
              <a:gd name="connsiteX58" fmla="*/ 374650 w 553804"/>
              <a:gd name="connsiteY58" fmla="*/ 76200 h 1625600"/>
              <a:gd name="connsiteX59" fmla="*/ 311150 w 553804"/>
              <a:gd name="connsiteY59" fmla="*/ 31750 h 1625600"/>
              <a:gd name="connsiteX60" fmla="*/ 292100 w 553804"/>
              <a:gd name="connsiteY60" fmla="*/ 19050 h 1625600"/>
              <a:gd name="connsiteX61" fmla="*/ 254000 w 553804"/>
              <a:gd name="connsiteY61" fmla="*/ 0 h 1625600"/>
              <a:gd name="connsiteX62" fmla="*/ 171450 w 553804"/>
              <a:gd name="connsiteY62" fmla="*/ 12700 h 1625600"/>
              <a:gd name="connsiteX63" fmla="*/ 152400 w 553804"/>
              <a:gd name="connsiteY63" fmla="*/ 25400 h 1625600"/>
              <a:gd name="connsiteX64" fmla="*/ 127000 w 553804"/>
              <a:gd name="connsiteY64" fmla="*/ 63500 h 1625600"/>
              <a:gd name="connsiteX65" fmla="*/ 114300 w 553804"/>
              <a:gd name="connsiteY65" fmla="*/ 82550 h 1625600"/>
              <a:gd name="connsiteX66" fmla="*/ 95250 w 553804"/>
              <a:gd name="connsiteY66" fmla="*/ 101600 h 1625600"/>
              <a:gd name="connsiteX67" fmla="*/ 82550 w 553804"/>
              <a:gd name="connsiteY67" fmla="*/ 120650 h 1625600"/>
              <a:gd name="connsiteX68" fmla="*/ 69850 w 553804"/>
              <a:gd name="connsiteY68" fmla="*/ 152400 h 162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53804" h="1625600">
                <a:moveTo>
                  <a:pt x="120650" y="95250"/>
                </a:moveTo>
                <a:cubicBezTo>
                  <a:pt x="107950" y="105833"/>
                  <a:pt x="92877" y="114091"/>
                  <a:pt x="82550" y="127000"/>
                </a:cubicBezTo>
                <a:cubicBezTo>
                  <a:pt x="75429" y="135901"/>
                  <a:pt x="74479" y="148334"/>
                  <a:pt x="69850" y="158750"/>
                </a:cubicBezTo>
                <a:cubicBezTo>
                  <a:pt x="66005" y="167400"/>
                  <a:pt x="60666" y="175361"/>
                  <a:pt x="57150" y="184150"/>
                </a:cubicBezTo>
                <a:cubicBezTo>
                  <a:pt x="52178" y="196579"/>
                  <a:pt x="48683" y="209550"/>
                  <a:pt x="44450" y="222250"/>
                </a:cubicBezTo>
                <a:lnTo>
                  <a:pt x="31750" y="260350"/>
                </a:lnTo>
                <a:lnTo>
                  <a:pt x="25400" y="279400"/>
                </a:lnTo>
                <a:cubicBezTo>
                  <a:pt x="23283" y="285750"/>
                  <a:pt x="20673" y="291956"/>
                  <a:pt x="19050" y="298450"/>
                </a:cubicBezTo>
                <a:cubicBezTo>
                  <a:pt x="16933" y="306917"/>
                  <a:pt x="15208" y="315491"/>
                  <a:pt x="12700" y="323850"/>
                </a:cubicBezTo>
                <a:cubicBezTo>
                  <a:pt x="8853" y="336672"/>
                  <a:pt x="0" y="361950"/>
                  <a:pt x="0" y="361950"/>
                </a:cubicBezTo>
                <a:cubicBezTo>
                  <a:pt x="2117" y="387350"/>
                  <a:pt x="2981" y="412886"/>
                  <a:pt x="6350" y="438150"/>
                </a:cubicBezTo>
                <a:cubicBezTo>
                  <a:pt x="7235" y="444785"/>
                  <a:pt x="10861" y="450764"/>
                  <a:pt x="12700" y="457200"/>
                </a:cubicBezTo>
                <a:cubicBezTo>
                  <a:pt x="15098" y="465591"/>
                  <a:pt x="17489" y="474014"/>
                  <a:pt x="19050" y="482600"/>
                </a:cubicBezTo>
                <a:cubicBezTo>
                  <a:pt x="22555" y="501879"/>
                  <a:pt x="29539" y="560159"/>
                  <a:pt x="31750" y="577850"/>
                </a:cubicBezTo>
                <a:cubicBezTo>
                  <a:pt x="29633" y="721783"/>
                  <a:pt x="31231" y="865819"/>
                  <a:pt x="25400" y="1009650"/>
                </a:cubicBezTo>
                <a:cubicBezTo>
                  <a:pt x="24858" y="1023026"/>
                  <a:pt x="14901" y="1034545"/>
                  <a:pt x="12700" y="1047750"/>
                </a:cubicBezTo>
                <a:lnTo>
                  <a:pt x="6350" y="1085850"/>
                </a:lnTo>
                <a:cubicBezTo>
                  <a:pt x="8467" y="1138767"/>
                  <a:pt x="8927" y="1191776"/>
                  <a:pt x="12700" y="1244600"/>
                </a:cubicBezTo>
                <a:cubicBezTo>
                  <a:pt x="13177" y="1251276"/>
                  <a:pt x="17427" y="1257156"/>
                  <a:pt x="19050" y="1263650"/>
                </a:cubicBezTo>
                <a:cubicBezTo>
                  <a:pt x="21668" y="1274121"/>
                  <a:pt x="23283" y="1284817"/>
                  <a:pt x="25400" y="1295400"/>
                </a:cubicBezTo>
                <a:cubicBezTo>
                  <a:pt x="26355" y="1321192"/>
                  <a:pt x="14326" y="1430426"/>
                  <a:pt x="38100" y="1485900"/>
                </a:cubicBezTo>
                <a:cubicBezTo>
                  <a:pt x="41829" y="1494601"/>
                  <a:pt x="46104" y="1503081"/>
                  <a:pt x="50800" y="1511300"/>
                </a:cubicBezTo>
                <a:cubicBezTo>
                  <a:pt x="54586" y="1517926"/>
                  <a:pt x="59267" y="1524000"/>
                  <a:pt x="63500" y="1530350"/>
                </a:cubicBezTo>
                <a:cubicBezTo>
                  <a:pt x="74108" y="1572781"/>
                  <a:pt x="61822" y="1542150"/>
                  <a:pt x="95250" y="1581150"/>
                </a:cubicBezTo>
                <a:cubicBezTo>
                  <a:pt x="110869" y="1599372"/>
                  <a:pt x="104981" y="1604571"/>
                  <a:pt x="127000" y="1619250"/>
                </a:cubicBezTo>
                <a:cubicBezTo>
                  <a:pt x="132569" y="1622963"/>
                  <a:pt x="139700" y="1623483"/>
                  <a:pt x="146050" y="1625600"/>
                </a:cubicBezTo>
                <a:cubicBezTo>
                  <a:pt x="165100" y="1623483"/>
                  <a:pt x="184605" y="1623899"/>
                  <a:pt x="203200" y="1619250"/>
                </a:cubicBezTo>
                <a:cubicBezTo>
                  <a:pt x="210604" y="1617399"/>
                  <a:pt x="215424" y="1609963"/>
                  <a:pt x="222250" y="1606550"/>
                </a:cubicBezTo>
                <a:cubicBezTo>
                  <a:pt x="228237" y="1603557"/>
                  <a:pt x="234950" y="1602317"/>
                  <a:pt x="241300" y="1600200"/>
                </a:cubicBezTo>
                <a:cubicBezTo>
                  <a:pt x="256399" y="1554904"/>
                  <a:pt x="234989" y="1609666"/>
                  <a:pt x="266700" y="1562100"/>
                </a:cubicBezTo>
                <a:cubicBezTo>
                  <a:pt x="270413" y="1556531"/>
                  <a:pt x="269159" y="1548497"/>
                  <a:pt x="273050" y="1543050"/>
                </a:cubicBezTo>
                <a:cubicBezTo>
                  <a:pt x="280010" y="1533307"/>
                  <a:pt x="289983" y="1526117"/>
                  <a:pt x="298450" y="1517650"/>
                </a:cubicBezTo>
                <a:cubicBezTo>
                  <a:pt x="314411" y="1469767"/>
                  <a:pt x="292881" y="1528789"/>
                  <a:pt x="317500" y="1479550"/>
                </a:cubicBezTo>
                <a:cubicBezTo>
                  <a:pt x="320493" y="1473563"/>
                  <a:pt x="320857" y="1466487"/>
                  <a:pt x="323850" y="1460500"/>
                </a:cubicBezTo>
                <a:cubicBezTo>
                  <a:pt x="330986" y="1446229"/>
                  <a:pt x="343563" y="1432431"/>
                  <a:pt x="355600" y="1422400"/>
                </a:cubicBezTo>
                <a:cubicBezTo>
                  <a:pt x="361463" y="1417514"/>
                  <a:pt x="368300" y="1413933"/>
                  <a:pt x="374650" y="1409700"/>
                </a:cubicBezTo>
                <a:cubicBezTo>
                  <a:pt x="376767" y="1403350"/>
                  <a:pt x="377287" y="1396219"/>
                  <a:pt x="381000" y="1390650"/>
                </a:cubicBezTo>
                <a:cubicBezTo>
                  <a:pt x="385981" y="1383178"/>
                  <a:pt x="394206" y="1378418"/>
                  <a:pt x="400050" y="1371600"/>
                </a:cubicBezTo>
                <a:cubicBezTo>
                  <a:pt x="406938" y="1363565"/>
                  <a:pt x="412212" y="1354235"/>
                  <a:pt x="419100" y="1346200"/>
                </a:cubicBezTo>
                <a:cubicBezTo>
                  <a:pt x="424944" y="1339382"/>
                  <a:pt x="432637" y="1334239"/>
                  <a:pt x="438150" y="1327150"/>
                </a:cubicBezTo>
                <a:cubicBezTo>
                  <a:pt x="447521" y="1315102"/>
                  <a:pt x="463550" y="1289050"/>
                  <a:pt x="463550" y="1289050"/>
                </a:cubicBezTo>
                <a:cubicBezTo>
                  <a:pt x="473147" y="1250663"/>
                  <a:pt x="467140" y="1271929"/>
                  <a:pt x="482600" y="1225550"/>
                </a:cubicBezTo>
                <a:cubicBezTo>
                  <a:pt x="484717" y="1219200"/>
                  <a:pt x="487637" y="1213064"/>
                  <a:pt x="488950" y="1206500"/>
                </a:cubicBezTo>
                <a:cubicBezTo>
                  <a:pt x="491067" y="1195917"/>
                  <a:pt x="493774" y="1185434"/>
                  <a:pt x="495300" y="1174750"/>
                </a:cubicBezTo>
                <a:cubicBezTo>
                  <a:pt x="498011" y="1155775"/>
                  <a:pt x="499410" y="1136636"/>
                  <a:pt x="501650" y="1117600"/>
                </a:cubicBezTo>
                <a:cubicBezTo>
                  <a:pt x="503644" y="1100652"/>
                  <a:pt x="505587" y="1083694"/>
                  <a:pt x="508000" y="1066800"/>
                </a:cubicBezTo>
                <a:cubicBezTo>
                  <a:pt x="522294" y="966743"/>
                  <a:pt x="506815" y="1077352"/>
                  <a:pt x="520700" y="1003300"/>
                </a:cubicBezTo>
                <a:cubicBezTo>
                  <a:pt x="525445" y="977991"/>
                  <a:pt x="527155" y="952082"/>
                  <a:pt x="533400" y="927100"/>
                </a:cubicBezTo>
                <a:cubicBezTo>
                  <a:pt x="535517" y="918633"/>
                  <a:pt x="538189" y="910286"/>
                  <a:pt x="539750" y="901700"/>
                </a:cubicBezTo>
                <a:cubicBezTo>
                  <a:pt x="544928" y="873224"/>
                  <a:pt x="549420" y="827370"/>
                  <a:pt x="552450" y="800100"/>
                </a:cubicBezTo>
                <a:cubicBezTo>
                  <a:pt x="550123" y="686082"/>
                  <a:pt x="562623" y="565213"/>
                  <a:pt x="539750" y="450850"/>
                </a:cubicBezTo>
                <a:cubicBezTo>
                  <a:pt x="538038" y="442292"/>
                  <a:pt x="535517" y="433917"/>
                  <a:pt x="533400" y="425450"/>
                </a:cubicBezTo>
                <a:cubicBezTo>
                  <a:pt x="531283" y="357717"/>
                  <a:pt x="530916" y="289906"/>
                  <a:pt x="527050" y="222250"/>
                </a:cubicBezTo>
                <a:cubicBezTo>
                  <a:pt x="526668" y="215567"/>
                  <a:pt x="523693" y="209187"/>
                  <a:pt x="520700" y="203200"/>
                </a:cubicBezTo>
                <a:cubicBezTo>
                  <a:pt x="507471" y="176742"/>
                  <a:pt x="498475" y="177800"/>
                  <a:pt x="469900" y="158750"/>
                </a:cubicBezTo>
                <a:lnTo>
                  <a:pt x="450850" y="146050"/>
                </a:lnTo>
                <a:cubicBezTo>
                  <a:pt x="444500" y="141817"/>
                  <a:pt x="437905" y="137929"/>
                  <a:pt x="431800" y="133350"/>
                </a:cubicBezTo>
                <a:cubicBezTo>
                  <a:pt x="423333" y="127000"/>
                  <a:pt x="413884" y="121784"/>
                  <a:pt x="406400" y="114300"/>
                </a:cubicBezTo>
                <a:cubicBezTo>
                  <a:pt x="347609" y="55509"/>
                  <a:pt x="447470" y="138617"/>
                  <a:pt x="374650" y="76200"/>
                </a:cubicBezTo>
                <a:cubicBezTo>
                  <a:pt x="358195" y="62096"/>
                  <a:pt x="327544" y="42679"/>
                  <a:pt x="311150" y="31750"/>
                </a:cubicBezTo>
                <a:cubicBezTo>
                  <a:pt x="304800" y="27517"/>
                  <a:pt x="299340" y="21463"/>
                  <a:pt x="292100" y="19050"/>
                </a:cubicBezTo>
                <a:cubicBezTo>
                  <a:pt x="265810" y="10287"/>
                  <a:pt x="278619" y="16413"/>
                  <a:pt x="254000" y="0"/>
                </a:cubicBezTo>
                <a:cubicBezTo>
                  <a:pt x="235788" y="1821"/>
                  <a:pt x="194335" y="1258"/>
                  <a:pt x="171450" y="12700"/>
                </a:cubicBezTo>
                <a:cubicBezTo>
                  <a:pt x="164624" y="16113"/>
                  <a:pt x="158750" y="21167"/>
                  <a:pt x="152400" y="25400"/>
                </a:cubicBezTo>
                <a:cubicBezTo>
                  <a:pt x="141241" y="58878"/>
                  <a:pt x="153426" y="31789"/>
                  <a:pt x="127000" y="63500"/>
                </a:cubicBezTo>
                <a:cubicBezTo>
                  <a:pt x="122114" y="69363"/>
                  <a:pt x="119186" y="76687"/>
                  <a:pt x="114300" y="82550"/>
                </a:cubicBezTo>
                <a:cubicBezTo>
                  <a:pt x="108551" y="89449"/>
                  <a:pt x="100999" y="94701"/>
                  <a:pt x="95250" y="101600"/>
                </a:cubicBezTo>
                <a:cubicBezTo>
                  <a:pt x="90364" y="107463"/>
                  <a:pt x="87436" y="114787"/>
                  <a:pt x="82550" y="120650"/>
                </a:cubicBezTo>
                <a:cubicBezTo>
                  <a:pt x="61553" y="145846"/>
                  <a:pt x="58746" y="130192"/>
                  <a:pt x="69850" y="15240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4457700" y="2289175"/>
            <a:ext cx="419100" cy="1352550"/>
          </a:xfrm>
          <a:custGeom>
            <a:avLst/>
            <a:gdLst>
              <a:gd name="connsiteX0" fmla="*/ 133350 w 419100"/>
              <a:gd name="connsiteY0" fmla="*/ 6350 h 1352550"/>
              <a:gd name="connsiteX1" fmla="*/ 101600 w 419100"/>
              <a:gd name="connsiteY1" fmla="*/ 31750 h 1352550"/>
              <a:gd name="connsiteX2" fmla="*/ 82550 w 419100"/>
              <a:gd name="connsiteY2" fmla="*/ 44450 h 1352550"/>
              <a:gd name="connsiteX3" fmla="*/ 69850 w 419100"/>
              <a:gd name="connsiteY3" fmla="*/ 69850 h 1352550"/>
              <a:gd name="connsiteX4" fmla="*/ 57150 w 419100"/>
              <a:gd name="connsiteY4" fmla="*/ 88900 h 1352550"/>
              <a:gd name="connsiteX5" fmla="*/ 44450 w 419100"/>
              <a:gd name="connsiteY5" fmla="*/ 361950 h 1352550"/>
              <a:gd name="connsiteX6" fmla="*/ 25400 w 419100"/>
              <a:gd name="connsiteY6" fmla="*/ 431800 h 1352550"/>
              <a:gd name="connsiteX7" fmla="*/ 19050 w 419100"/>
              <a:gd name="connsiteY7" fmla="*/ 463550 h 1352550"/>
              <a:gd name="connsiteX8" fmla="*/ 6350 w 419100"/>
              <a:gd name="connsiteY8" fmla="*/ 571500 h 1352550"/>
              <a:gd name="connsiteX9" fmla="*/ 0 w 419100"/>
              <a:gd name="connsiteY9" fmla="*/ 609600 h 1352550"/>
              <a:gd name="connsiteX10" fmla="*/ 6350 w 419100"/>
              <a:gd name="connsiteY10" fmla="*/ 838200 h 1352550"/>
              <a:gd name="connsiteX11" fmla="*/ 12700 w 419100"/>
              <a:gd name="connsiteY11" fmla="*/ 869950 h 1352550"/>
              <a:gd name="connsiteX12" fmla="*/ 25400 w 419100"/>
              <a:gd name="connsiteY12" fmla="*/ 927100 h 1352550"/>
              <a:gd name="connsiteX13" fmla="*/ 31750 w 419100"/>
              <a:gd name="connsiteY13" fmla="*/ 965200 h 1352550"/>
              <a:gd name="connsiteX14" fmla="*/ 38100 w 419100"/>
              <a:gd name="connsiteY14" fmla="*/ 996950 h 1352550"/>
              <a:gd name="connsiteX15" fmla="*/ 44450 w 419100"/>
              <a:gd name="connsiteY15" fmla="*/ 1047750 h 1352550"/>
              <a:gd name="connsiteX16" fmla="*/ 57150 w 419100"/>
              <a:gd name="connsiteY16" fmla="*/ 1092200 h 1352550"/>
              <a:gd name="connsiteX17" fmla="*/ 63500 w 419100"/>
              <a:gd name="connsiteY17" fmla="*/ 1130300 h 1352550"/>
              <a:gd name="connsiteX18" fmla="*/ 69850 w 419100"/>
              <a:gd name="connsiteY18" fmla="*/ 1155700 h 1352550"/>
              <a:gd name="connsiteX19" fmla="*/ 76200 w 419100"/>
              <a:gd name="connsiteY19" fmla="*/ 1187450 h 1352550"/>
              <a:gd name="connsiteX20" fmla="*/ 82550 w 419100"/>
              <a:gd name="connsiteY20" fmla="*/ 1225550 h 1352550"/>
              <a:gd name="connsiteX21" fmla="*/ 95250 w 419100"/>
              <a:gd name="connsiteY21" fmla="*/ 1263650 h 1352550"/>
              <a:gd name="connsiteX22" fmla="*/ 101600 w 419100"/>
              <a:gd name="connsiteY22" fmla="*/ 1282700 h 1352550"/>
              <a:gd name="connsiteX23" fmla="*/ 107950 w 419100"/>
              <a:gd name="connsiteY23" fmla="*/ 1301750 h 1352550"/>
              <a:gd name="connsiteX24" fmla="*/ 114300 w 419100"/>
              <a:gd name="connsiteY24" fmla="*/ 1320800 h 1352550"/>
              <a:gd name="connsiteX25" fmla="*/ 152400 w 419100"/>
              <a:gd name="connsiteY25" fmla="*/ 1352550 h 1352550"/>
              <a:gd name="connsiteX26" fmla="*/ 215900 w 419100"/>
              <a:gd name="connsiteY26" fmla="*/ 1339850 h 1352550"/>
              <a:gd name="connsiteX27" fmla="*/ 266700 w 419100"/>
              <a:gd name="connsiteY27" fmla="*/ 1301750 h 1352550"/>
              <a:gd name="connsiteX28" fmla="*/ 292100 w 419100"/>
              <a:gd name="connsiteY28" fmla="*/ 1295400 h 1352550"/>
              <a:gd name="connsiteX29" fmla="*/ 317500 w 419100"/>
              <a:gd name="connsiteY29" fmla="*/ 1263650 h 1352550"/>
              <a:gd name="connsiteX30" fmla="*/ 361950 w 419100"/>
              <a:gd name="connsiteY30" fmla="*/ 1193800 h 1352550"/>
              <a:gd name="connsiteX31" fmla="*/ 374650 w 419100"/>
              <a:gd name="connsiteY31" fmla="*/ 1155700 h 1352550"/>
              <a:gd name="connsiteX32" fmla="*/ 400050 w 419100"/>
              <a:gd name="connsiteY32" fmla="*/ 1111250 h 1352550"/>
              <a:gd name="connsiteX33" fmla="*/ 412750 w 419100"/>
              <a:gd name="connsiteY33" fmla="*/ 1073150 h 1352550"/>
              <a:gd name="connsiteX34" fmla="*/ 419100 w 419100"/>
              <a:gd name="connsiteY34" fmla="*/ 603250 h 1352550"/>
              <a:gd name="connsiteX35" fmla="*/ 412750 w 419100"/>
              <a:gd name="connsiteY35" fmla="*/ 209550 h 1352550"/>
              <a:gd name="connsiteX36" fmla="*/ 400050 w 419100"/>
              <a:gd name="connsiteY36" fmla="*/ 171450 h 1352550"/>
              <a:gd name="connsiteX37" fmla="*/ 393700 w 419100"/>
              <a:gd name="connsiteY37" fmla="*/ 152400 h 1352550"/>
              <a:gd name="connsiteX38" fmla="*/ 374650 w 419100"/>
              <a:gd name="connsiteY38" fmla="*/ 107950 h 1352550"/>
              <a:gd name="connsiteX39" fmla="*/ 355600 w 419100"/>
              <a:gd name="connsiteY39" fmla="*/ 63500 h 1352550"/>
              <a:gd name="connsiteX40" fmla="*/ 292100 w 419100"/>
              <a:gd name="connsiteY40" fmla="*/ 44450 h 1352550"/>
              <a:gd name="connsiteX41" fmla="*/ 234950 w 419100"/>
              <a:gd name="connsiteY41" fmla="*/ 25400 h 1352550"/>
              <a:gd name="connsiteX42" fmla="*/ 215900 w 419100"/>
              <a:gd name="connsiteY42" fmla="*/ 19050 h 1352550"/>
              <a:gd name="connsiteX43" fmla="*/ 177800 w 419100"/>
              <a:gd name="connsiteY43" fmla="*/ 12700 h 1352550"/>
              <a:gd name="connsiteX44" fmla="*/ 133350 w 419100"/>
              <a:gd name="connsiteY44" fmla="*/ 0 h 1352550"/>
              <a:gd name="connsiteX45" fmla="*/ 133350 w 419100"/>
              <a:gd name="connsiteY45" fmla="*/ 6350 h 135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19100" h="1352550">
                <a:moveTo>
                  <a:pt x="133350" y="6350"/>
                </a:moveTo>
                <a:cubicBezTo>
                  <a:pt x="128058" y="11642"/>
                  <a:pt x="112443" y="23618"/>
                  <a:pt x="101600" y="31750"/>
                </a:cubicBezTo>
                <a:cubicBezTo>
                  <a:pt x="95495" y="36329"/>
                  <a:pt x="87436" y="38587"/>
                  <a:pt x="82550" y="44450"/>
                </a:cubicBezTo>
                <a:cubicBezTo>
                  <a:pt x="76490" y="51722"/>
                  <a:pt x="74546" y="61631"/>
                  <a:pt x="69850" y="69850"/>
                </a:cubicBezTo>
                <a:cubicBezTo>
                  <a:pt x="66064" y="76476"/>
                  <a:pt x="61383" y="82550"/>
                  <a:pt x="57150" y="88900"/>
                </a:cubicBezTo>
                <a:cubicBezTo>
                  <a:pt x="29383" y="199970"/>
                  <a:pt x="64171" y="52986"/>
                  <a:pt x="44450" y="361950"/>
                </a:cubicBezTo>
                <a:cubicBezTo>
                  <a:pt x="41797" y="403514"/>
                  <a:pt x="32794" y="402223"/>
                  <a:pt x="25400" y="431800"/>
                </a:cubicBezTo>
                <a:cubicBezTo>
                  <a:pt x="22782" y="442271"/>
                  <a:pt x="20981" y="452931"/>
                  <a:pt x="19050" y="463550"/>
                </a:cubicBezTo>
                <a:cubicBezTo>
                  <a:pt x="7106" y="529241"/>
                  <a:pt x="17044" y="480603"/>
                  <a:pt x="6350" y="571500"/>
                </a:cubicBezTo>
                <a:cubicBezTo>
                  <a:pt x="4846" y="584287"/>
                  <a:pt x="2117" y="596900"/>
                  <a:pt x="0" y="609600"/>
                </a:cubicBezTo>
                <a:cubicBezTo>
                  <a:pt x="2117" y="685800"/>
                  <a:pt x="2636" y="762061"/>
                  <a:pt x="6350" y="838200"/>
                </a:cubicBezTo>
                <a:cubicBezTo>
                  <a:pt x="6876" y="848980"/>
                  <a:pt x="10359" y="859414"/>
                  <a:pt x="12700" y="869950"/>
                </a:cubicBezTo>
                <a:cubicBezTo>
                  <a:pt x="22892" y="915815"/>
                  <a:pt x="15824" y="874433"/>
                  <a:pt x="25400" y="927100"/>
                </a:cubicBezTo>
                <a:cubicBezTo>
                  <a:pt x="27703" y="939768"/>
                  <a:pt x="29447" y="952532"/>
                  <a:pt x="31750" y="965200"/>
                </a:cubicBezTo>
                <a:cubicBezTo>
                  <a:pt x="33681" y="975819"/>
                  <a:pt x="36459" y="986283"/>
                  <a:pt x="38100" y="996950"/>
                </a:cubicBezTo>
                <a:cubicBezTo>
                  <a:pt x="40695" y="1013817"/>
                  <a:pt x="41645" y="1030917"/>
                  <a:pt x="44450" y="1047750"/>
                </a:cubicBezTo>
                <a:cubicBezTo>
                  <a:pt x="53670" y="1103070"/>
                  <a:pt x="47084" y="1046904"/>
                  <a:pt x="57150" y="1092200"/>
                </a:cubicBezTo>
                <a:cubicBezTo>
                  <a:pt x="59943" y="1104769"/>
                  <a:pt x="60975" y="1117675"/>
                  <a:pt x="63500" y="1130300"/>
                </a:cubicBezTo>
                <a:cubicBezTo>
                  <a:pt x="65212" y="1138858"/>
                  <a:pt x="67957" y="1147181"/>
                  <a:pt x="69850" y="1155700"/>
                </a:cubicBezTo>
                <a:cubicBezTo>
                  <a:pt x="72191" y="1166236"/>
                  <a:pt x="74269" y="1176831"/>
                  <a:pt x="76200" y="1187450"/>
                </a:cubicBezTo>
                <a:cubicBezTo>
                  <a:pt x="78503" y="1200118"/>
                  <a:pt x="79427" y="1213059"/>
                  <a:pt x="82550" y="1225550"/>
                </a:cubicBezTo>
                <a:cubicBezTo>
                  <a:pt x="85797" y="1238537"/>
                  <a:pt x="91017" y="1250950"/>
                  <a:pt x="95250" y="1263650"/>
                </a:cubicBezTo>
                <a:lnTo>
                  <a:pt x="101600" y="1282700"/>
                </a:lnTo>
                <a:lnTo>
                  <a:pt x="107950" y="1301750"/>
                </a:lnTo>
                <a:cubicBezTo>
                  <a:pt x="110067" y="1308100"/>
                  <a:pt x="109567" y="1316067"/>
                  <a:pt x="114300" y="1320800"/>
                </a:cubicBezTo>
                <a:cubicBezTo>
                  <a:pt x="138746" y="1345246"/>
                  <a:pt x="125878" y="1334869"/>
                  <a:pt x="152400" y="1352550"/>
                </a:cubicBezTo>
                <a:cubicBezTo>
                  <a:pt x="173567" y="1348317"/>
                  <a:pt x="196175" y="1348617"/>
                  <a:pt x="215900" y="1339850"/>
                </a:cubicBezTo>
                <a:cubicBezTo>
                  <a:pt x="235242" y="1331253"/>
                  <a:pt x="246165" y="1306884"/>
                  <a:pt x="266700" y="1301750"/>
                </a:cubicBezTo>
                <a:lnTo>
                  <a:pt x="292100" y="1295400"/>
                </a:lnTo>
                <a:cubicBezTo>
                  <a:pt x="334705" y="1266997"/>
                  <a:pt x="292963" y="1300456"/>
                  <a:pt x="317500" y="1263650"/>
                </a:cubicBezTo>
                <a:cubicBezTo>
                  <a:pt x="351447" y="1212729"/>
                  <a:pt x="329350" y="1291599"/>
                  <a:pt x="361950" y="1193800"/>
                </a:cubicBezTo>
                <a:cubicBezTo>
                  <a:pt x="366183" y="1181100"/>
                  <a:pt x="367224" y="1166839"/>
                  <a:pt x="374650" y="1155700"/>
                </a:cubicBezTo>
                <a:cubicBezTo>
                  <a:pt x="386105" y="1138517"/>
                  <a:pt x="391993" y="1131391"/>
                  <a:pt x="400050" y="1111250"/>
                </a:cubicBezTo>
                <a:cubicBezTo>
                  <a:pt x="405022" y="1098821"/>
                  <a:pt x="412750" y="1073150"/>
                  <a:pt x="412750" y="1073150"/>
                </a:cubicBezTo>
                <a:cubicBezTo>
                  <a:pt x="414867" y="916517"/>
                  <a:pt x="419100" y="759898"/>
                  <a:pt x="419100" y="603250"/>
                </a:cubicBezTo>
                <a:cubicBezTo>
                  <a:pt x="419100" y="472000"/>
                  <a:pt x="418535" y="340673"/>
                  <a:pt x="412750" y="209550"/>
                </a:cubicBezTo>
                <a:cubicBezTo>
                  <a:pt x="412160" y="196176"/>
                  <a:pt x="404283" y="184150"/>
                  <a:pt x="400050" y="171450"/>
                </a:cubicBezTo>
                <a:cubicBezTo>
                  <a:pt x="397933" y="165100"/>
                  <a:pt x="396693" y="158387"/>
                  <a:pt x="393700" y="152400"/>
                </a:cubicBezTo>
                <a:cubicBezTo>
                  <a:pt x="382411" y="129822"/>
                  <a:pt x="380879" y="129751"/>
                  <a:pt x="374650" y="107950"/>
                </a:cubicBezTo>
                <a:cubicBezTo>
                  <a:pt x="371128" y="95622"/>
                  <a:pt x="369050" y="71906"/>
                  <a:pt x="355600" y="63500"/>
                </a:cubicBezTo>
                <a:cubicBezTo>
                  <a:pt x="341784" y="54865"/>
                  <a:pt x="309258" y="49598"/>
                  <a:pt x="292100" y="44450"/>
                </a:cubicBezTo>
                <a:lnTo>
                  <a:pt x="234950" y="25400"/>
                </a:lnTo>
                <a:cubicBezTo>
                  <a:pt x="228600" y="23283"/>
                  <a:pt x="222502" y="20150"/>
                  <a:pt x="215900" y="19050"/>
                </a:cubicBezTo>
                <a:cubicBezTo>
                  <a:pt x="203200" y="16933"/>
                  <a:pt x="190425" y="15225"/>
                  <a:pt x="177800" y="12700"/>
                </a:cubicBezTo>
                <a:cubicBezTo>
                  <a:pt x="157866" y="8713"/>
                  <a:pt x="151506" y="6052"/>
                  <a:pt x="133350" y="0"/>
                </a:cubicBezTo>
                <a:cubicBezTo>
                  <a:pt x="96959" y="7278"/>
                  <a:pt x="138642" y="1058"/>
                  <a:pt x="133350" y="6350"/>
                </a:cubicBez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2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11"/>
                                        </p:tgtEl>
                                        <p:attrNameLst>
                                          <p:attrName>style.visibility</p:attrName>
                                        </p:attrNameLst>
                                      </p:cBhvr>
                                      <p:to>
                                        <p:strVal val="hidden"/>
                                      </p:to>
                                    </p:set>
                                  </p:childTnLst>
                                </p:cTn>
                              </p:par>
                              <p:par>
                                <p:cTn id="16" presetID="1" presetClass="exit" presetSubtype="0" fill="hold" grpId="1" nodeType="withEffect">
                                  <p:stCondLst>
                                    <p:cond delay="0"/>
                                  </p:stCondLst>
                                  <p:childTnLst>
                                    <p:set>
                                      <p:cBhvr>
                                        <p:cTn id="17" dur="1" fill="hold">
                                          <p:stCondLst>
                                            <p:cond delay="0"/>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8" grpId="0"/>
      <p:bldP spid="2" grpId="0" animBg="1"/>
      <p:bldP spid="2" grpId="1" animBg="1"/>
      <p:bldP spid="3" grpId="0" animBg="1"/>
      <p:bldP spid="3" grpId="1" animBg="1"/>
      <p:bldP spid="5" grpId="0" animBg="1"/>
      <p:bldP spid="5"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idx="4294967295"/>
          </p:nvPr>
        </p:nvSpPr>
        <p:spPr/>
        <p:txBody>
          <a:bodyPr/>
          <a:lstStyle/>
          <a:p>
            <a:pPr eaLnBrk="1" hangingPunct="1"/>
            <a:r>
              <a:rPr lang="en-US" altLang="en-US" dirty="0" smtClean="0"/>
              <a:t>Matrix multiplication</a:t>
            </a:r>
          </a:p>
        </p:txBody>
      </p:sp>
      <p:sp>
        <p:nvSpPr>
          <p:cNvPr id="22531" name="Content Placeholder 2"/>
          <p:cNvSpPr>
            <a:spLocks noGrp="1"/>
          </p:cNvSpPr>
          <p:nvPr>
            <p:ph idx="4294967295"/>
          </p:nvPr>
        </p:nvSpPr>
        <p:spPr>
          <a:xfrm>
            <a:off x="250825" y="1570037"/>
            <a:ext cx="8229600" cy="4525963"/>
          </a:xfrm>
        </p:spPr>
        <p:txBody>
          <a:bodyPr>
            <a:normAutofit/>
          </a:bodyPr>
          <a:lstStyle/>
          <a:p>
            <a:r>
              <a:rPr lang="en-GB" altLang="en-US" sz="2800" i="1" dirty="0"/>
              <a:t>When </a:t>
            </a:r>
            <a:r>
              <a:rPr lang="en-GB" altLang="en-US" sz="2800" b="1" i="1" dirty="0"/>
              <a:t>A</a:t>
            </a:r>
            <a:r>
              <a:rPr lang="en-GB" altLang="en-US" sz="2800" i="1" dirty="0"/>
              <a:t> is a </a:t>
            </a:r>
            <a:r>
              <a:rPr lang="en-GB" altLang="en-US" sz="2800" b="1" i="1" dirty="0" err="1">
                <a:solidFill>
                  <a:srgbClr val="3366FF"/>
                </a:solidFill>
              </a:rPr>
              <a:t>m</a:t>
            </a:r>
            <a:r>
              <a:rPr lang="en-GB" altLang="en-US" sz="2800" i="1" dirty="0" err="1"/>
              <a:t>x</a:t>
            </a:r>
            <a:r>
              <a:rPr lang="en-GB" altLang="en-US" sz="2800" b="1" i="1" dirty="0" err="1">
                <a:solidFill>
                  <a:srgbClr val="00B050"/>
                </a:solidFill>
              </a:rPr>
              <a:t>n</a:t>
            </a:r>
            <a:r>
              <a:rPr lang="en-GB" altLang="en-US" sz="2800" b="1" i="1" dirty="0"/>
              <a:t> </a:t>
            </a:r>
            <a:r>
              <a:rPr lang="en-GB" altLang="en-US" sz="2800" i="1" dirty="0"/>
              <a:t>matrix &amp; </a:t>
            </a:r>
            <a:r>
              <a:rPr lang="en-GB" altLang="en-US" sz="2800" b="1" i="1" dirty="0"/>
              <a:t>B </a:t>
            </a:r>
            <a:r>
              <a:rPr lang="en-GB" altLang="en-US" sz="2800" i="1" dirty="0"/>
              <a:t>is a </a:t>
            </a:r>
            <a:r>
              <a:rPr lang="en-GB" altLang="en-US" sz="2800" b="1" i="1" dirty="0" err="1">
                <a:solidFill>
                  <a:srgbClr val="FF0000"/>
                </a:solidFill>
              </a:rPr>
              <a:t>k</a:t>
            </a:r>
            <a:r>
              <a:rPr lang="en-GB" altLang="en-US" sz="2800" i="1" dirty="0" err="1"/>
              <a:t>x</a:t>
            </a:r>
            <a:r>
              <a:rPr lang="en-GB" altLang="en-US" sz="2800" b="1" i="1" dirty="0" err="1">
                <a:solidFill>
                  <a:srgbClr val="B465BB"/>
                </a:solidFill>
              </a:rPr>
              <a:t>l</a:t>
            </a:r>
            <a:r>
              <a:rPr lang="en-GB" altLang="en-US" sz="2800" i="1" dirty="0"/>
              <a:t> matrix, </a:t>
            </a:r>
            <a:r>
              <a:rPr lang="en-GB" altLang="en-US" sz="2800" b="1" i="1" dirty="0"/>
              <a:t>AB</a:t>
            </a:r>
            <a:r>
              <a:rPr lang="en-GB" altLang="en-US" sz="2800" i="1" dirty="0"/>
              <a:t> is only possible if </a:t>
            </a:r>
            <a:r>
              <a:rPr lang="en-GB" altLang="en-US" sz="2800" b="1" i="1" dirty="0" smtClean="0">
                <a:solidFill>
                  <a:srgbClr val="00B050"/>
                </a:solidFill>
              </a:rPr>
              <a:t>n</a:t>
            </a:r>
            <a:r>
              <a:rPr lang="en-GB" altLang="en-US" sz="2800" i="1" dirty="0" smtClean="0"/>
              <a:t>=</a:t>
            </a:r>
            <a:r>
              <a:rPr lang="en-GB" altLang="en-US" sz="2800" b="1" i="1" dirty="0" smtClean="0">
                <a:solidFill>
                  <a:srgbClr val="FF0000"/>
                </a:solidFill>
              </a:rPr>
              <a:t>k </a:t>
            </a:r>
            <a:r>
              <a:rPr lang="en-GB" altLang="en-US" sz="2800" b="1" i="1" dirty="0" smtClean="0"/>
              <a:t>(columns in A = rows in B)</a:t>
            </a:r>
            <a:endParaRPr lang="en-US" altLang="en-US" sz="2000" dirty="0" smtClean="0"/>
          </a:p>
        </p:txBody>
      </p:sp>
      <p:graphicFrame>
        <p:nvGraphicFramePr>
          <p:cNvPr id="5" name="Object 6"/>
          <p:cNvGraphicFramePr>
            <a:graphicFrameLocks noChangeAspect="1"/>
          </p:cNvGraphicFramePr>
          <p:nvPr>
            <p:extLst/>
          </p:nvPr>
        </p:nvGraphicFramePr>
        <p:xfrm>
          <a:off x="590550" y="3276600"/>
          <a:ext cx="4794250" cy="958850"/>
        </p:xfrm>
        <a:graphic>
          <a:graphicData uri="http://schemas.openxmlformats.org/presentationml/2006/ole">
            <mc:AlternateContent xmlns:mc="http://schemas.openxmlformats.org/markup-compatibility/2006">
              <mc:Choice xmlns:v="urn:schemas-microsoft-com:vml" Requires="v">
                <p:oleObj spid="_x0000_s35859" name="Equation" r:id="rId4" imgW="2286000" imgH="457200" progId="Equation.3">
                  <p:embed/>
                </p:oleObj>
              </mc:Choice>
              <mc:Fallback>
                <p:oleObj name="Equation" r:id="rId4" imgW="2286000" imgH="457200" progId="Equation.3">
                  <p:embed/>
                  <p:pic>
                    <p:nvPicPr>
                      <p:cNvPr id="5"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550" y="3276600"/>
                        <a:ext cx="4794250" cy="958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9"/>
          <p:cNvSpPr txBox="1">
            <a:spLocks noChangeArrowheads="1"/>
          </p:cNvSpPr>
          <p:nvPr/>
        </p:nvSpPr>
        <p:spPr bwMode="auto">
          <a:xfrm>
            <a:off x="5991225" y="3276600"/>
            <a:ext cx="23780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en-US" altLang="en-US" sz="1800" b="1" dirty="0" smtClean="0">
                <a:latin typeface="Arial" pitchFamily="34" charset="0"/>
              </a:rPr>
              <a:t>Critical insight:</a:t>
            </a:r>
            <a:endParaRPr lang="en-US" altLang="en-US" sz="1800" b="1" dirty="0" smtClean="0">
              <a:latin typeface="Arial" pitchFamily="34" charset="0"/>
              <a:sym typeface="Wingdings" panose="05000000000000000000" pitchFamily="2" charset="2"/>
            </a:endParaRPr>
          </a:p>
          <a:p>
            <a:pPr algn="ctr" eaLnBrk="1" hangingPunct="1"/>
            <a:r>
              <a:rPr lang="en-US" altLang="en-US" sz="1800" b="1" dirty="0" smtClean="0">
                <a:solidFill>
                  <a:srgbClr val="FF0000"/>
                </a:solidFill>
                <a:latin typeface="Arial" pitchFamily="34" charset="0"/>
              </a:rPr>
              <a:t>Dot product each </a:t>
            </a:r>
            <a:r>
              <a:rPr lang="en-US" altLang="en-US" sz="1800" b="1" dirty="0">
                <a:solidFill>
                  <a:srgbClr val="FF0000"/>
                </a:solidFill>
                <a:latin typeface="Arial" pitchFamily="34" charset="0"/>
              </a:rPr>
              <a:t>row </a:t>
            </a:r>
            <a:r>
              <a:rPr lang="en-US" altLang="en-US" sz="1800" b="1" dirty="0" smtClean="0">
                <a:solidFill>
                  <a:srgbClr val="FF0000"/>
                </a:solidFill>
                <a:latin typeface="Arial" pitchFamily="34" charset="0"/>
              </a:rPr>
              <a:t>in 1</a:t>
            </a:r>
            <a:r>
              <a:rPr lang="en-US" altLang="en-US" sz="1800" b="1" baseline="30000" dirty="0" smtClean="0">
                <a:solidFill>
                  <a:srgbClr val="FF0000"/>
                </a:solidFill>
                <a:latin typeface="Arial" pitchFamily="34" charset="0"/>
              </a:rPr>
              <a:t>st</a:t>
            </a:r>
            <a:r>
              <a:rPr lang="en-US" altLang="en-US" sz="1800" b="1" dirty="0" smtClean="0">
                <a:solidFill>
                  <a:srgbClr val="FF0000"/>
                </a:solidFill>
                <a:latin typeface="Arial" pitchFamily="34" charset="0"/>
              </a:rPr>
              <a:t> matrix by </a:t>
            </a:r>
            <a:r>
              <a:rPr lang="en-US" altLang="en-US" sz="1800" b="1" dirty="0">
                <a:solidFill>
                  <a:srgbClr val="FF0000"/>
                </a:solidFill>
                <a:latin typeface="Arial" pitchFamily="34" charset="0"/>
              </a:rPr>
              <a:t>each </a:t>
            </a:r>
            <a:r>
              <a:rPr lang="en-US" altLang="en-US" sz="1800" b="1" dirty="0" smtClean="0">
                <a:solidFill>
                  <a:srgbClr val="FF0000"/>
                </a:solidFill>
                <a:latin typeface="Arial" pitchFamily="34" charset="0"/>
              </a:rPr>
              <a:t>column in 2</a:t>
            </a:r>
            <a:r>
              <a:rPr lang="en-US" altLang="en-US" sz="1800" b="1" baseline="30000" dirty="0" smtClean="0">
                <a:solidFill>
                  <a:srgbClr val="FF0000"/>
                </a:solidFill>
                <a:latin typeface="Arial" pitchFamily="34" charset="0"/>
              </a:rPr>
              <a:t>nd</a:t>
            </a:r>
            <a:r>
              <a:rPr lang="en-US" altLang="en-US" sz="1800" b="1" dirty="0" smtClean="0">
                <a:solidFill>
                  <a:srgbClr val="FF0000"/>
                </a:solidFill>
                <a:latin typeface="Arial" pitchFamily="34" charset="0"/>
              </a:rPr>
              <a:t> matrix</a:t>
            </a:r>
            <a:endParaRPr lang="en-US" altLang="en-US" sz="1800" b="1" dirty="0">
              <a:solidFill>
                <a:srgbClr val="FF0000"/>
              </a:solidFill>
              <a:latin typeface="Arial"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5613" y="4419600"/>
            <a:ext cx="3962400" cy="2245360"/>
          </a:xfrm>
          <a:prstGeom prst="rect">
            <a:avLst/>
          </a:prstGeom>
        </p:spPr>
      </p:pic>
    </p:spTree>
    <p:extLst>
      <p:ext uri="{BB962C8B-B14F-4D97-AF65-F5344CB8AC3E}">
        <p14:creationId xmlns:p14="http://schemas.microsoft.com/office/powerpoint/2010/main" val="26292340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609600" y="381001"/>
            <a:ext cx="7772400" cy="584775"/>
          </a:xfrm>
          <a:prstGeom prst="rect">
            <a:avLst/>
          </a:prstGeom>
          <a:noFill/>
        </p:spPr>
        <p:txBody>
          <a:bodyPr wrap="square" rtlCol="0">
            <a:spAutoFit/>
          </a:bodyPr>
          <a:lstStyle/>
          <a:p>
            <a:r>
              <a:rPr lang="en-US" sz="3200" b="1" dirty="0" smtClean="0"/>
              <a:t>Examples</a:t>
            </a:r>
            <a:endParaRPr lang="en-US" sz="3200" b="1" dirty="0"/>
          </a:p>
        </p:txBody>
      </p:sp>
      <mc:AlternateContent xmlns:mc="http://schemas.openxmlformats.org/markup-compatibility/2006" xmlns:a14="http://schemas.microsoft.com/office/drawing/2010/main">
        <mc:Choice Requires="a14">
          <p:sp>
            <p:nvSpPr>
              <p:cNvPr id="2" name="TextBox 1"/>
              <p:cNvSpPr txBox="1"/>
              <p:nvPr/>
            </p:nvSpPr>
            <p:spPr>
              <a:xfrm>
                <a:off x="2306610" y="1524000"/>
                <a:ext cx="5402761" cy="101611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m:rPr>
                                    <m:brk m:alnAt="7"/>
                                  </m:rPr>
                                  <a:rPr lang="en-NZ" sz="3600" b="0" i="1" smtClean="0">
                                    <a:latin typeface="Cambria Math"/>
                                  </a:rPr>
                                  <m:t>1</m:t>
                                </m:r>
                              </m:e>
                              <m:e>
                                <m:r>
                                  <a:rPr lang="en-NZ" sz="3600" b="0" i="1" smtClean="0">
                                    <a:latin typeface="Cambria Math"/>
                                  </a:rPr>
                                  <m:t>3</m:t>
                                </m:r>
                              </m:e>
                            </m:mr>
                            <m:mr>
                              <m:e>
                                <m:r>
                                  <a:rPr lang="en-NZ" sz="3600" b="0" i="1" smtClean="0">
                                    <a:latin typeface="Cambria Math"/>
                                  </a:rPr>
                                  <m:t>2</m:t>
                                </m:r>
                              </m:e>
                              <m:e>
                                <m:r>
                                  <a:rPr lang="en-NZ" sz="3600" b="0" i="1" smtClean="0">
                                    <a:latin typeface="Cambria Math"/>
                                  </a:rPr>
                                  <m:t>5</m:t>
                                </m:r>
                              </m:e>
                            </m:mr>
                          </m:m>
                        </m:e>
                      </m:d>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m:rPr>
                                    <m:brk m:alnAt="7"/>
                                  </m:rPr>
                                  <a:rPr lang="en-NZ" sz="3600" b="0" i="1" smtClean="0">
                                    <a:latin typeface="Cambria Math"/>
                                  </a:rPr>
                                  <m:t>0</m:t>
                                </m:r>
                              </m:e>
                              <m:e>
                                <m:r>
                                  <a:rPr lang="en-NZ" sz="3600" b="0" i="1" smtClean="0">
                                    <a:latin typeface="Cambria Math"/>
                                  </a:rPr>
                                  <m:t>1</m:t>
                                </m:r>
                              </m:e>
                            </m:mr>
                            <m:mr>
                              <m:e>
                                <m:r>
                                  <a:rPr lang="en-NZ" sz="3600" b="0" i="1" smtClean="0">
                                    <a:latin typeface="Cambria Math"/>
                                  </a:rPr>
                                  <m:t>3</m:t>
                                </m:r>
                              </m:e>
                              <m:e>
                                <m:r>
                                  <a:rPr lang="en-NZ" sz="3600" b="0" i="1" smtClean="0">
                                    <a:latin typeface="Cambria Math"/>
                                  </a:rPr>
                                  <m:t>2</m:t>
                                </m:r>
                              </m:e>
                            </m:mr>
                          </m:m>
                        </m:e>
                      </m:d>
                      <m:r>
                        <a:rPr lang="en-NZ" sz="3600" b="0" i="1" smtClean="0">
                          <a:latin typeface="Cambria Math"/>
                        </a:rPr>
                        <m:t>=</m:t>
                      </m:r>
                      <m:d>
                        <m:dPr>
                          <m:begChr m:val="["/>
                          <m:endChr m:val="]"/>
                          <m:ctrlPr>
                            <a:rPr lang="en-NZ" sz="3600" b="0" i="1" smtClean="0">
                              <a:latin typeface="Cambria Math" panose="02040503050406030204" pitchFamily="18" charset="0"/>
                            </a:rPr>
                          </m:ctrlPr>
                        </m:dPr>
                        <m:e>
                          <m:m>
                            <m:mPr>
                              <m:mcs>
                                <m:mc>
                                  <m:mcPr>
                                    <m:count m:val="2"/>
                                    <m:mcJc m:val="center"/>
                                  </m:mcPr>
                                </m:mc>
                              </m:mcs>
                              <m:ctrlPr>
                                <a:rPr lang="en-NZ" sz="3600" b="0" i="1" smtClean="0">
                                  <a:latin typeface="Cambria Math" panose="02040503050406030204" pitchFamily="18" charset="0"/>
                                </a:rPr>
                              </m:ctrlPr>
                            </m:mPr>
                            <m:mr>
                              <m:e>
                                <m:r>
                                  <m:rPr>
                                    <m:brk m:alnAt="7"/>
                                  </m:rPr>
                                  <a:rPr lang="en-NZ" sz="3600" b="0" i="1" smtClean="0">
                                    <a:latin typeface="Cambria Math"/>
                                  </a:rPr>
                                  <m:t>9</m:t>
                                </m:r>
                              </m:e>
                              <m:e>
                                <m:r>
                                  <a:rPr lang="en-NZ" sz="3600" b="0" i="1" smtClean="0">
                                    <a:latin typeface="Cambria Math"/>
                                  </a:rPr>
                                  <m:t>7</m:t>
                                </m:r>
                              </m:e>
                            </m:mr>
                            <m:mr>
                              <m:e>
                                <m:r>
                                  <a:rPr lang="en-NZ" sz="3600" b="0" i="1" smtClean="0">
                                    <a:latin typeface="Cambria Math"/>
                                  </a:rPr>
                                  <m:t>15</m:t>
                                </m:r>
                              </m:e>
                              <m:e>
                                <m:r>
                                  <a:rPr lang="en-NZ" sz="3600" b="0" i="1" smtClean="0">
                                    <a:latin typeface="Cambria Math"/>
                                  </a:rPr>
                                  <m:t>12</m:t>
                                </m:r>
                              </m:e>
                            </m:mr>
                          </m:m>
                        </m:e>
                      </m:d>
                    </m:oMath>
                  </m:oMathPara>
                </a14:m>
                <a:endParaRPr lang="en-US" sz="3600" dirty="0"/>
              </a:p>
            </p:txBody>
          </p:sp>
        </mc:Choice>
        <mc:Fallback xmlns="">
          <p:sp>
            <p:nvSpPr>
              <p:cNvPr id="2" name="TextBox 1"/>
              <p:cNvSpPr txBox="1">
                <a:spLocks noRot="1" noChangeAspect="1" noMove="1" noResize="1" noEditPoints="1" noAdjustHandles="1" noChangeArrowheads="1" noChangeShapeType="1" noTextEdit="1"/>
              </p:cNvSpPr>
              <p:nvPr/>
            </p:nvSpPr>
            <p:spPr>
              <a:xfrm>
                <a:off x="2306610" y="1524000"/>
                <a:ext cx="5402761" cy="101611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721901" y="2646075"/>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smtClean="0"/>
                  <a:t>x2</a:t>
                </a:r>
                <a:endParaRPr lang="en-US" sz="2800" baseline="30000" dirty="0"/>
              </a:p>
            </p:txBody>
          </p:sp>
        </mc:Choice>
        <mc:Fallback xmlns="">
          <p:sp>
            <p:nvSpPr>
              <p:cNvPr id="18" name="TextBox 17"/>
              <p:cNvSpPr txBox="1">
                <a:spLocks noRot="1" noChangeAspect="1" noMove="1" noResize="1" noEditPoints="1" noAdjustHandles="1" noChangeArrowheads="1" noChangeShapeType="1" noTextEdit="1"/>
              </p:cNvSpPr>
              <p:nvPr/>
            </p:nvSpPr>
            <p:spPr>
              <a:xfrm>
                <a:off x="2721901" y="2646075"/>
                <a:ext cx="918475" cy="513282"/>
              </a:xfrm>
              <a:prstGeom prst="rect">
                <a:avLst/>
              </a:prstGeom>
              <a:blipFill rotWithShape="1">
                <a:blip r:embed="rId4"/>
                <a:stretch>
                  <a:fillRect t="-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036561" y="2641044"/>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smtClean="0"/>
                  <a:t>x2</a:t>
                </a:r>
                <a:endParaRPr lang="en-US" sz="2800" baseline="30000" dirty="0"/>
              </a:p>
            </p:txBody>
          </p:sp>
        </mc:Choice>
        <mc:Fallback xmlns="">
          <p:sp>
            <p:nvSpPr>
              <p:cNvPr id="19" name="TextBox 18"/>
              <p:cNvSpPr txBox="1">
                <a:spLocks noRot="1" noChangeAspect="1" noMove="1" noResize="1" noEditPoints="1" noAdjustHandles="1" noChangeArrowheads="1" noChangeShapeType="1" noTextEdit="1"/>
              </p:cNvSpPr>
              <p:nvPr/>
            </p:nvSpPr>
            <p:spPr>
              <a:xfrm>
                <a:off x="4036561" y="2641044"/>
                <a:ext cx="918475" cy="513282"/>
              </a:xfrm>
              <a:prstGeom prst="rect">
                <a:avLst/>
              </a:prstGeom>
              <a:blipFill rotWithShape="1">
                <a:blip r:embed="rId5"/>
                <a:stretch>
                  <a:fillRect t="-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6172200" y="2646075"/>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smtClean="0"/>
                  <a:t>x2</a:t>
                </a:r>
                <a:endParaRPr lang="en-US" sz="2800" baseline="30000" dirty="0"/>
              </a:p>
            </p:txBody>
          </p:sp>
        </mc:Choice>
        <mc:Fallback xmlns="">
          <p:sp>
            <p:nvSpPr>
              <p:cNvPr id="20" name="TextBox 19"/>
              <p:cNvSpPr txBox="1">
                <a:spLocks noRot="1" noChangeAspect="1" noMove="1" noResize="1" noEditPoints="1" noAdjustHandles="1" noChangeArrowheads="1" noChangeShapeType="1" noTextEdit="1"/>
              </p:cNvSpPr>
              <p:nvPr/>
            </p:nvSpPr>
            <p:spPr>
              <a:xfrm>
                <a:off x="6172200" y="2646075"/>
                <a:ext cx="918475" cy="513282"/>
              </a:xfrm>
              <a:prstGeom prst="rect">
                <a:avLst/>
              </a:prstGeom>
              <a:blipFill rotWithShape="1">
                <a:blip r:embed="rId6"/>
                <a:stretch>
                  <a:fillRect t="-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932821" y="4114800"/>
                <a:ext cx="6150338" cy="1557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3600" i="1" smtClean="0">
                              <a:latin typeface="Cambria Math" panose="02040503050406030204" pitchFamily="18" charset="0"/>
                            </a:rPr>
                          </m:ctrlPr>
                        </m:dPr>
                        <m:e>
                          <m:m>
                            <m:mPr>
                              <m:mcs>
                                <m:mc>
                                  <m:mcPr>
                                    <m:count m:val="3"/>
                                    <m:mcJc m:val="center"/>
                                  </m:mcPr>
                                </m:mc>
                              </m:mcs>
                              <m:ctrlPr>
                                <a:rPr lang="en-US" sz="3600" i="1" smtClean="0">
                                  <a:latin typeface="Cambria Math" panose="02040503050406030204" pitchFamily="18" charset="0"/>
                                </a:rPr>
                              </m:ctrlPr>
                            </m:mPr>
                            <m:mr>
                              <m:e>
                                <m:r>
                                  <m:rPr>
                                    <m:brk m:alnAt="7"/>
                                  </m:rPr>
                                  <a:rPr lang="en-NZ" sz="3600" b="0" i="1" smtClean="0">
                                    <a:latin typeface="Cambria Math"/>
                                  </a:rPr>
                                  <m:t>1</m:t>
                                </m:r>
                              </m:e>
                              <m:e>
                                <m:r>
                                  <a:rPr lang="en-NZ" sz="3600" b="0" i="1" smtClean="0">
                                    <a:latin typeface="Cambria Math"/>
                                  </a:rPr>
                                  <m:t>3</m:t>
                                </m:r>
                              </m:e>
                              <m:e>
                                <m:r>
                                  <a:rPr lang="en-NZ" sz="3600" b="0" i="1" smtClean="0">
                                    <a:latin typeface="Cambria Math"/>
                                  </a:rPr>
                                  <m:t>2</m:t>
                                </m:r>
                              </m:e>
                            </m:mr>
                            <m:mr>
                              <m:e>
                                <m:r>
                                  <a:rPr lang="en-NZ" sz="3600" b="0" i="1" smtClean="0">
                                    <a:latin typeface="Cambria Math"/>
                                  </a:rPr>
                                  <m:t>4</m:t>
                                </m:r>
                              </m:e>
                              <m:e>
                                <m:r>
                                  <a:rPr lang="en-NZ" sz="3600" b="0" i="1" smtClean="0">
                                    <a:latin typeface="Cambria Math"/>
                                  </a:rPr>
                                  <m:t>0</m:t>
                                </m:r>
                              </m:e>
                              <m:e>
                                <m:r>
                                  <a:rPr lang="en-NZ" sz="3600" b="0" i="1" smtClean="0">
                                    <a:latin typeface="Cambria Math"/>
                                  </a:rPr>
                                  <m:t>1</m:t>
                                </m:r>
                              </m:e>
                            </m:mr>
                          </m:m>
                        </m:e>
                      </m:d>
                      <m:d>
                        <m:dPr>
                          <m:begChr m:val="["/>
                          <m:endChr m:val="]"/>
                          <m:ctrlPr>
                            <a:rPr lang="en-US" sz="3600" i="1" smtClean="0">
                              <a:latin typeface="Cambria Math" panose="02040503050406030204" pitchFamily="18" charset="0"/>
                            </a:rPr>
                          </m:ctrlPr>
                        </m:dPr>
                        <m:e>
                          <m:m>
                            <m:mPr>
                              <m:mcs>
                                <m:mc>
                                  <m:mcPr>
                                    <m:count m:val="2"/>
                                    <m:mcJc m:val="center"/>
                                  </m:mcPr>
                                </m:mc>
                              </m:mcs>
                              <m:ctrlPr>
                                <a:rPr lang="en-US" sz="3600" i="1" smtClean="0">
                                  <a:latin typeface="Cambria Math" panose="02040503050406030204" pitchFamily="18" charset="0"/>
                                </a:rPr>
                              </m:ctrlPr>
                            </m:mPr>
                            <m:mr>
                              <m:e>
                                <m:r>
                                  <m:rPr>
                                    <m:brk m:alnAt="7"/>
                                  </m:rPr>
                                  <a:rPr lang="en-NZ" sz="3600" b="0" i="1" smtClean="0">
                                    <a:latin typeface="Cambria Math"/>
                                  </a:rPr>
                                  <m:t>1</m:t>
                                </m:r>
                              </m:e>
                              <m:e>
                                <m:r>
                                  <a:rPr lang="en-NZ" sz="3600" b="0" i="1" smtClean="0">
                                    <a:latin typeface="Cambria Math"/>
                                  </a:rPr>
                                  <m:t>3</m:t>
                                </m:r>
                              </m:e>
                            </m:mr>
                            <m:mr>
                              <m:e>
                                <m:r>
                                  <a:rPr lang="en-NZ" sz="3600" b="0" i="1" smtClean="0">
                                    <a:latin typeface="Cambria Math"/>
                                  </a:rPr>
                                  <m:t>0</m:t>
                                </m:r>
                              </m:e>
                              <m:e>
                                <m:r>
                                  <a:rPr lang="en-NZ" sz="3600" b="0" i="1" smtClean="0">
                                    <a:latin typeface="Cambria Math"/>
                                  </a:rPr>
                                  <m:t>1</m:t>
                                </m:r>
                              </m:e>
                            </m:mr>
                            <m:mr>
                              <m:e>
                                <m:r>
                                  <a:rPr lang="en-NZ" sz="3600" b="0" i="1" smtClean="0">
                                    <a:latin typeface="Cambria Math"/>
                                  </a:rPr>
                                  <m:t>5</m:t>
                                </m:r>
                              </m:e>
                              <m:e>
                                <m:r>
                                  <a:rPr lang="en-NZ" sz="3600" b="0" i="1" smtClean="0">
                                    <a:latin typeface="Cambria Math"/>
                                  </a:rPr>
                                  <m:t>2</m:t>
                                </m:r>
                              </m:e>
                            </m:mr>
                          </m:m>
                        </m:e>
                      </m:d>
                      <m:r>
                        <a:rPr lang="en-NZ" sz="3600" b="0" i="1" smtClean="0">
                          <a:latin typeface="Cambria Math"/>
                        </a:rPr>
                        <m:t>=</m:t>
                      </m:r>
                      <m:d>
                        <m:dPr>
                          <m:begChr m:val="["/>
                          <m:endChr m:val="]"/>
                          <m:ctrlPr>
                            <a:rPr lang="en-NZ" sz="3600" b="0" i="1" smtClean="0">
                              <a:latin typeface="Cambria Math" panose="02040503050406030204" pitchFamily="18" charset="0"/>
                            </a:rPr>
                          </m:ctrlPr>
                        </m:dPr>
                        <m:e>
                          <m:m>
                            <m:mPr>
                              <m:mcs>
                                <m:mc>
                                  <m:mcPr>
                                    <m:count m:val="2"/>
                                    <m:mcJc m:val="center"/>
                                  </m:mcPr>
                                </m:mc>
                              </m:mcs>
                              <m:ctrlPr>
                                <a:rPr lang="en-NZ" sz="3600" b="0" i="1" smtClean="0">
                                  <a:latin typeface="Cambria Math" panose="02040503050406030204" pitchFamily="18" charset="0"/>
                                </a:rPr>
                              </m:ctrlPr>
                            </m:mPr>
                            <m:mr>
                              <m:e>
                                <m:r>
                                  <m:rPr>
                                    <m:brk m:alnAt="7"/>
                                  </m:rPr>
                                  <a:rPr lang="en-NZ" sz="3600" b="0" i="1" smtClean="0">
                                    <a:latin typeface="Cambria Math"/>
                                  </a:rPr>
                                  <m:t>1</m:t>
                                </m:r>
                                <m:r>
                                  <a:rPr lang="en-NZ" sz="3600" b="0" i="1" smtClean="0">
                                    <a:latin typeface="Cambria Math"/>
                                  </a:rPr>
                                  <m:t>1</m:t>
                                </m:r>
                              </m:e>
                              <m:e>
                                <m:r>
                                  <a:rPr lang="en-NZ" sz="3600" b="0" i="1" smtClean="0">
                                    <a:latin typeface="Cambria Math"/>
                                  </a:rPr>
                                  <m:t>10</m:t>
                                </m:r>
                              </m:e>
                            </m:mr>
                            <m:mr>
                              <m:e>
                                <m:r>
                                  <a:rPr lang="en-NZ" sz="3600" b="0" i="1" smtClean="0">
                                    <a:latin typeface="Cambria Math"/>
                                  </a:rPr>
                                  <m:t>9</m:t>
                                </m:r>
                              </m:e>
                              <m:e>
                                <m:r>
                                  <a:rPr lang="en-NZ" sz="3600" b="0" i="1" smtClean="0">
                                    <a:latin typeface="Cambria Math"/>
                                  </a:rPr>
                                  <m:t>14</m:t>
                                </m:r>
                              </m:e>
                            </m:mr>
                          </m:m>
                        </m:e>
                      </m:d>
                    </m:oMath>
                  </m:oMathPara>
                </a14:m>
                <a:endParaRPr lang="en-US" sz="3600" dirty="0"/>
              </a:p>
            </p:txBody>
          </p:sp>
        </mc:Choice>
        <mc:Fallback xmlns="">
          <p:sp>
            <p:nvSpPr>
              <p:cNvPr id="3" name="TextBox 2"/>
              <p:cNvSpPr txBox="1">
                <a:spLocks noRot="1" noChangeAspect="1" noMove="1" noResize="1" noEditPoints="1" noAdjustHandles="1" noChangeArrowheads="1" noChangeShapeType="1" noTextEdit="1"/>
              </p:cNvSpPr>
              <p:nvPr/>
            </p:nvSpPr>
            <p:spPr>
              <a:xfrm>
                <a:off x="1932821" y="4114800"/>
                <a:ext cx="6150338" cy="1557349"/>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415063" y="5672149"/>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smtClean="0"/>
                  <a:t>x3</a:t>
                </a:r>
                <a:endParaRPr lang="en-US" sz="2800" baseline="300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415063" y="5672149"/>
                <a:ext cx="918475" cy="513282"/>
              </a:xfrm>
              <a:prstGeom prst="rect">
                <a:avLst/>
              </a:prstGeom>
              <a:blipFill rotWithShape="1">
                <a:blip r:embed="rId8"/>
                <a:stretch>
                  <a:fillRect t="-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343400" y="5672149"/>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3</m:t>
                    </m:r>
                  </m:oMath>
                </a14:m>
                <a:r>
                  <a:rPr lang="en-US" sz="2800" baseline="30000" dirty="0" smtClean="0"/>
                  <a:t>x2</a:t>
                </a:r>
                <a:endParaRPr lang="en-US" sz="2800" baseline="30000" dirty="0"/>
              </a:p>
            </p:txBody>
          </p:sp>
        </mc:Choice>
        <mc:Fallback xmlns="">
          <p:sp>
            <p:nvSpPr>
              <p:cNvPr id="23" name="TextBox 22"/>
              <p:cNvSpPr txBox="1">
                <a:spLocks noRot="1" noChangeAspect="1" noMove="1" noResize="1" noEditPoints="1" noAdjustHandles="1" noChangeArrowheads="1" noChangeShapeType="1" noTextEdit="1"/>
              </p:cNvSpPr>
              <p:nvPr/>
            </p:nvSpPr>
            <p:spPr>
              <a:xfrm>
                <a:off x="4343400" y="5672149"/>
                <a:ext cx="918475" cy="513282"/>
              </a:xfrm>
              <a:prstGeom prst="rect">
                <a:avLst/>
              </a:prstGeom>
              <a:blipFill rotWithShape="1">
                <a:blip r:embed="rId9"/>
                <a:stretch>
                  <a:fillRect t="-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6631437" y="5672149"/>
                <a:ext cx="918475" cy="513282"/>
              </a:xfrm>
              <a:prstGeom prst="rect">
                <a:avLst/>
              </a:prstGeom>
              <a:noFill/>
            </p:spPr>
            <p:txBody>
              <a:bodyPr wrap="square" rtlCol="0">
                <a:spAutoFit/>
              </a:bodyPr>
              <a:lstStyle/>
              <a:p>
                <a14:m>
                  <m:oMath xmlns:m="http://schemas.openxmlformats.org/officeDocument/2006/math">
                    <m:r>
                      <a:rPr lang="en-US" sz="2800" i="1" smtClean="0">
                        <a:latin typeface="Cambria Math"/>
                        <a:ea typeface="Cambria Math"/>
                      </a:rPr>
                      <m:t>ℝ</m:t>
                    </m:r>
                    <m:r>
                      <a:rPr lang="en-NZ" sz="2800" b="0" i="0" baseline="30000" smtClean="0">
                        <a:latin typeface="Cambria Math"/>
                        <a:ea typeface="Cambria Math"/>
                      </a:rPr>
                      <m:t>2</m:t>
                    </m:r>
                  </m:oMath>
                </a14:m>
                <a:r>
                  <a:rPr lang="en-US" sz="2800" baseline="30000" dirty="0" smtClean="0"/>
                  <a:t>x2</a:t>
                </a:r>
                <a:endParaRPr lang="en-US" sz="2800" baseline="30000" dirty="0"/>
              </a:p>
            </p:txBody>
          </p:sp>
        </mc:Choice>
        <mc:Fallback xmlns="">
          <p:sp>
            <p:nvSpPr>
              <p:cNvPr id="24" name="TextBox 23"/>
              <p:cNvSpPr txBox="1">
                <a:spLocks noRot="1" noChangeAspect="1" noMove="1" noResize="1" noEditPoints="1" noAdjustHandles="1" noChangeArrowheads="1" noChangeShapeType="1" noTextEdit="1"/>
              </p:cNvSpPr>
              <p:nvPr/>
            </p:nvSpPr>
            <p:spPr>
              <a:xfrm>
                <a:off x="6631437" y="5672149"/>
                <a:ext cx="918475" cy="513282"/>
              </a:xfrm>
              <a:prstGeom prst="rect">
                <a:avLst/>
              </a:prstGeom>
              <a:blipFill rotWithShape="1">
                <a:blip r:embed="rId10"/>
                <a:stretch>
                  <a:fillRect t="-4706"/>
                </a:stretch>
              </a:blipFill>
            </p:spPr>
            <p:txBody>
              <a:bodyPr/>
              <a:lstStyle/>
              <a:p>
                <a:r>
                  <a:rPr lang="en-US">
                    <a:noFill/>
                  </a:rPr>
                  <a:t> </a:t>
                </a:r>
              </a:p>
            </p:txBody>
          </p:sp>
        </mc:Fallback>
      </mc:AlternateContent>
    </p:spTree>
    <p:extLst>
      <p:ext uri="{BB962C8B-B14F-4D97-AF65-F5344CB8AC3E}">
        <p14:creationId xmlns:p14="http://schemas.microsoft.com/office/powerpoint/2010/main" val="3808073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ChangeArrowheads="1"/>
          </p:cNvSpPr>
          <p:nvPr/>
        </p:nvSpPr>
        <p:spPr bwMode="auto">
          <a:xfrm>
            <a:off x="395288" y="0"/>
            <a:ext cx="8229600" cy="70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tLang="en-US" sz="4400" dirty="0">
                <a:latin typeface="Times New Roman" pitchFamily="18" charset="0"/>
              </a:rPr>
              <a:t>The transpose of a matrix</a:t>
            </a:r>
          </a:p>
        </p:txBody>
      </p:sp>
      <p:sp>
        <p:nvSpPr>
          <p:cNvPr id="50180" name="Rectangle 4"/>
          <p:cNvSpPr>
            <a:spLocks noChangeArrowheads="1"/>
          </p:cNvSpPr>
          <p:nvPr/>
        </p:nvSpPr>
        <p:spPr bwMode="auto">
          <a:xfrm>
            <a:off x="323850" y="881170"/>
            <a:ext cx="82296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eaLnBrk="1" hangingPunct="1">
              <a:spcBef>
                <a:spcPct val="20000"/>
              </a:spcBef>
              <a:buFont typeface="Arial" panose="020B0604020202020204" pitchFamily="34" charset="0"/>
              <a:buChar char="•"/>
            </a:pPr>
            <a:r>
              <a:rPr lang="en-US" altLang="en-US" sz="2400" dirty="0">
                <a:latin typeface="Times New Roman" pitchFamily="18" charset="0"/>
              </a:rPr>
              <a:t>Consider the </a:t>
            </a:r>
            <a:r>
              <a:rPr lang="en-US" altLang="en-US" sz="2400" i="1" dirty="0">
                <a:latin typeface="Times New Roman" pitchFamily="18" charset="0"/>
              </a:rPr>
              <a:t>n </a:t>
            </a:r>
            <a:r>
              <a:rPr lang="en-US" altLang="en-US" sz="2400" dirty="0">
                <a:latin typeface="Times New Roman" pitchFamily="18" charset="0"/>
                <a:cs typeface="Times New Roman" pitchFamily="18" charset="0"/>
              </a:rPr>
              <a:t>× </a:t>
            </a:r>
            <a:r>
              <a:rPr lang="en-US" altLang="en-US" sz="2400" i="1" dirty="0">
                <a:latin typeface="Times New Roman" pitchFamily="18" charset="0"/>
                <a:cs typeface="Times New Roman" pitchFamily="18" charset="0"/>
              </a:rPr>
              <a:t>m </a:t>
            </a:r>
            <a:r>
              <a:rPr lang="en-US" altLang="en-US" sz="2400" dirty="0">
                <a:latin typeface="Times New Roman" pitchFamily="18" charset="0"/>
                <a:cs typeface="Times New Roman" pitchFamily="18" charset="0"/>
              </a:rPr>
              <a:t>matrix, </a:t>
            </a:r>
            <a:r>
              <a:rPr lang="en-US" altLang="en-US" sz="2400" i="1" dirty="0" smtClean="0">
                <a:latin typeface="Times New Roman" pitchFamily="18" charset="0"/>
                <a:cs typeface="Times New Roman" pitchFamily="18" charset="0"/>
              </a:rPr>
              <a:t>A</a:t>
            </a:r>
          </a:p>
          <a:p>
            <a:pPr marL="342900" indent="-342900" eaLnBrk="1" hangingPunct="1">
              <a:spcBef>
                <a:spcPct val="20000"/>
              </a:spcBef>
              <a:buFont typeface="Arial" panose="020B0604020202020204" pitchFamily="34" charset="0"/>
              <a:buChar char="•"/>
            </a:pPr>
            <a:r>
              <a:rPr lang="en-NZ" altLang="en-US" sz="2400" i="1" dirty="0" smtClean="0">
                <a:latin typeface="Times New Roman" pitchFamily="18" charset="0"/>
                <a:cs typeface="Times New Roman" pitchFamily="18" charset="0"/>
              </a:rPr>
              <a:t>A</a:t>
            </a:r>
            <a:r>
              <a:rPr lang="en-NZ" altLang="en-US" sz="2400" i="1" baseline="30000" dirty="0" smtClean="0">
                <a:latin typeface="Times New Roman" pitchFamily="18" charset="0"/>
                <a:cs typeface="Times New Roman" pitchFamily="18" charset="0"/>
              </a:rPr>
              <a:t>T </a:t>
            </a:r>
            <a:r>
              <a:rPr lang="en-US" altLang="en-US" sz="2400" dirty="0" smtClean="0">
                <a:latin typeface="Times New Roman" pitchFamily="18" charset="0"/>
              </a:rPr>
              <a:t>(sometimes indicated with A’) is </a:t>
            </a:r>
            <a:r>
              <a:rPr lang="en-US" altLang="en-US" sz="2400" dirty="0">
                <a:latin typeface="Times New Roman" pitchFamily="18" charset="0"/>
              </a:rPr>
              <a:t>called the transpose of </a:t>
            </a:r>
            <a:r>
              <a:rPr lang="en-US" altLang="en-US" sz="2400" i="1" dirty="0">
                <a:latin typeface="Times New Roman" pitchFamily="18" charset="0"/>
              </a:rPr>
              <a:t>A </a:t>
            </a:r>
            <a:r>
              <a:rPr lang="en-US" altLang="en-US" sz="2400" dirty="0" smtClean="0">
                <a:latin typeface="Times New Roman" pitchFamily="18" charset="0"/>
              </a:rPr>
              <a:t>when </a:t>
            </a:r>
            <a:r>
              <a:rPr lang="en-US" altLang="en-US" sz="2400" dirty="0" err="1" smtClean="0">
                <a:latin typeface="Times New Roman" pitchFamily="18" charset="0"/>
              </a:rPr>
              <a:t>A</a:t>
            </a:r>
            <a:r>
              <a:rPr lang="en-US" altLang="en-US" sz="2400" baseline="-25000" dirty="0" err="1" smtClean="0">
                <a:latin typeface="Times New Roman" pitchFamily="18" charset="0"/>
              </a:rPr>
              <a:t>ij</a:t>
            </a:r>
            <a:r>
              <a:rPr lang="en-US" altLang="en-US" sz="2400" dirty="0" smtClean="0">
                <a:latin typeface="Times New Roman" pitchFamily="18" charset="0"/>
              </a:rPr>
              <a:t>=</a:t>
            </a:r>
            <a:r>
              <a:rPr lang="en-US" altLang="en-US" sz="2400" i="1" dirty="0" err="1" smtClean="0">
                <a:latin typeface="Times New Roman" pitchFamily="18" charset="0"/>
                <a:cs typeface="Times New Roman" pitchFamily="18" charset="0"/>
              </a:rPr>
              <a:t>A</a:t>
            </a:r>
            <a:r>
              <a:rPr lang="en-US" altLang="en-US" sz="2400" i="1" baseline="30000" dirty="0" err="1" smtClean="0">
                <a:latin typeface="Times New Roman" pitchFamily="18" charset="0"/>
                <a:cs typeface="Times New Roman" pitchFamily="18" charset="0"/>
              </a:rPr>
              <a:t>t</a:t>
            </a:r>
            <a:r>
              <a:rPr lang="en-US" altLang="en-US" sz="2400" baseline="-25000" dirty="0" err="1" smtClean="0">
                <a:latin typeface="Times New Roman" pitchFamily="18" charset="0"/>
              </a:rPr>
              <a:t>ji</a:t>
            </a:r>
            <a:endParaRPr lang="en-US" altLang="en-US" sz="2400" baseline="-25000" dirty="0" smtClean="0">
              <a:latin typeface="Times New Roman" pitchFamily="18" charset="0"/>
            </a:endParaRPr>
          </a:p>
          <a:p>
            <a:pPr marL="342900" indent="-342900" eaLnBrk="1" hangingPunct="1">
              <a:spcBef>
                <a:spcPct val="20000"/>
              </a:spcBef>
              <a:buFont typeface="Arial" panose="020B0604020202020204" pitchFamily="34" charset="0"/>
              <a:buChar char="•"/>
            </a:pPr>
            <a:r>
              <a:rPr lang="en-NZ" altLang="en-US" sz="2400" dirty="0" smtClean="0">
                <a:latin typeface="Times New Roman" pitchFamily="18" charset="0"/>
                <a:cs typeface="Times New Roman" pitchFamily="18" charset="0"/>
              </a:rPr>
              <a:t>Basically, to transpose A into A</a:t>
            </a:r>
            <a:r>
              <a:rPr lang="en-NZ" altLang="en-US" sz="2400" baseline="30000" dirty="0" smtClean="0">
                <a:latin typeface="Times New Roman" pitchFamily="18" charset="0"/>
                <a:cs typeface="Times New Roman" pitchFamily="18" charset="0"/>
              </a:rPr>
              <a:t>T </a:t>
            </a:r>
            <a:r>
              <a:rPr lang="en-NZ" altLang="en-US" sz="2400" dirty="0" smtClean="0">
                <a:latin typeface="Times New Roman" pitchFamily="18" charset="0"/>
                <a:cs typeface="Times New Roman" pitchFamily="18" charset="0"/>
              </a:rPr>
              <a:t>transform every row of A into a column of A</a:t>
            </a:r>
            <a:r>
              <a:rPr lang="en-NZ" altLang="en-US" sz="2400" baseline="30000" dirty="0" smtClean="0">
                <a:latin typeface="Times New Roman" pitchFamily="18" charset="0"/>
                <a:cs typeface="Times New Roman" pitchFamily="18" charset="0"/>
              </a:rPr>
              <a:t>T</a:t>
            </a:r>
            <a:r>
              <a:rPr lang="en-NZ" altLang="en-US" sz="2400" dirty="0" smtClean="0">
                <a:latin typeface="Times New Roman" pitchFamily="18" charset="0"/>
                <a:cs typeface="Times New Roman" pitchFamily="18" charset="0"/>
              </a:rPr>
              <a:t> </a:t>
            </a:r>
            <a:endParaRPr lang="en-US" altLang="en-US" sz="2400" dirty="0">
              <a:latin typeface="Times New Roman" pitchFamily="18" charset="0"/>
              <a:cs typeface="Times New Roman" pitchFamily="18" charset="0"/>
            </a:endParaRPr>
          </a:p>
          <a:p>
            <a:pPr eaLnBrk="1" hangingPunct="1">
              <a:spcBef>
                <a:spcPct val="20000"/>
              </a:spcBef>
            </a:pPr>
            <a:endParaRPr lang="en-US" altLang="en-US" sz="2400" dirty="0">
              <a:latin typeface="Times New Roman" pitchFamily="18" charset="0"/>
              <a:cs typeface="Times New Roman" pitchFamily="18" charset="0"/>
            </a:endParaRPr>
          </a:p>
        </p:txBody>
      </p:sp>
      <p:sp>
        <p:nvSpPr>
          <p:cNvPr id="50181" name="Rectangle 5"/>
          <p:cNvSpPr>
            <a:spLocks noChangeArrowheads="1"/>
          </p:cNvSpPr>
          <p:nvPr/>
        </p:nvSpPr>
        <p:spPr bwMode="auto">
          <a:xfrm>
            <a:off x="323850" y="5867400"/>
            <a:ext cx="4781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endParaRPr lang="en-US" altLang="en-US" sz="2800" baseline="-25000" dirty="0">
              <a:latin typeface="Times New Roman" pitchFamily="18" charset="0"/>
              <a:cs typeface="Times New Roman" pitchFamily="18" charset="0"/>
            </a:endParaRPr>
          </a:p>
        </p:txBody>
      </p:sp>
      <p:graphicFrame>
        <p:nvGraphicFramePr>
          <p:cNvPr id="11" name="Object 10"/>
          <p:cNvGraphicFramePr>
            <a:graphicFrameLocks noChangeAspect="1"/>
          </p:cNvGraphicFramePr>
          <p:nvPr>
            <p:extLst/>
          </p:nvPr>
        </p:nvGraphicFramePr>
        <p:xfrm>
          <a:off x="3074670" y="5903912"/>
          <a:ext cx="2322513" cy="573088"/>
        </p:xfrm>
        <a:graphic>
          <a:graphicData uri="http://schemas.openxmlformats.org/presentationml/2006/ole">
            <mc:AlternateContent xmlns:mc="http://schemas.openxmlformats.org/markup-compatibility/2006">
              <mc:Choice xmlns:v="urn:schemas-microsoft-com:vml" Requires="v">
                <p:oleObj spid="_x0000_s36898" name="Equation" r:id="rId6" imgW="927000" imgH="228600" progId="Equation.3">
                  <p:embed/>
                </p:oleObj>
              </mc:Choice>
              <mc:Fallback>
                <p:oleObj name="Equation" r:id="rId6" imgW="927000" imgH="228600" progId="Equation.3">
                  <p:embed/>
                  <p:pic>
                    <p:nvPicPr>
                      <p:cNvPr id="11" name="Object 10"/>
                      <p:cNvPicPr>
                        <a:picLocks noChangeAspect="1" noChangeArrowheads="1"/>
                      </p:cNvPicPr>
                      <p:nvPr/>
                    </p:nvPicPr>
                    <p:blipFill>
                      <a:blip r:embed="rId7"/>
                      <a:srcRect/>
                      <a:stretch>
                        <a:fillRect/>
                      </a:stretch>
                    </p:blipFill>
                    <p:spPr bwMode="auto">
                      <a:xfrm>
                        <a:off x="3074670" y="5903912"/>
                        <a:ext cx="2322513"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nvPr>
        </p:nvGraphicFramePr>
        <p:xfrm>
          <a:off x="2841174" y="5218112"/>
          <a:ext cx="3022600" cy="573088"/>
        </p:xfrm>
        <a:graphic>
          <a:graphicData uri="http://schemas.openxmlformats.org/presentationml/2006/ole">
            <mc:AlternateContent xmlns:mc="http://schemas.openxmlformats.org/markup-compatibility/2006">
              <mc:Choice xmlns:v="urn:schemas-microsoft-com:vml" Requires="v">
                <p:oleObj spid="_x0000_s36899" name="Equation" r:id="rId8" imgW="1206360" imgH="228600" progId="Equation.3">
                  <p:embed/>
                </p:oleObj>
              </mc:Choice>
              <mc:Fallback>
                <p:oleObj name="Equation" r:id="rId8" imgW="1206360" imgH="228600" progId="Equation.3">
                  <p:embed/>
                  <p:pic>
                    <p:nvPicPr>
                      <p:cNvPr id="12" name="Object 11"/>
                      <p:cNvPicPr>
                        <a:picLocks noChangeAspect="1" noChangeArrowheads="1"/>
                      </p:cNvPicPr>
                      <p:nvPr/>
                    </p:nvPicPr>
                    <p:blipFill>
                      <a:blip r:embed="rId9"/>
                      <a:srcRect/>
                      <a:stretch>
                        <a:fillRect/>
                      </a:stretch>
                    </p:blipFill>
                    <p:spPr bwMode="auto">
                      <a:xfrm>
                        <a:off x="2841174" y="5218112"/>
                        <a:ext cx="3022600"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 name="Picture 1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143000" y="3563473"/>
            <a:ext cx="1931670" cy="975360"/>
          </a:xfrm>
          <a:prstGeom prst="rect">
            <a:avLst/>
          </a:prstGeom>
        </p:spPr>
      </p:pic>
      <p:pic>
        <p:nvPicPr>
          <p:cNvPr id="17" name="Picture 1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100735" y="3226685"/>
            <a:ext cx="1730502" cy="1459992"/>
          </a:xfrm>
          <a:prstGeom prst="rect">
            <a:avLst/>
          </a:prstGeom>
        </p:spPr>
      </p:pic>
    </p:spTree>
    <p:extLst>
      <p:ext uri="{BB962C8B-B14F-4D97-AF65-F5344CB8AC3E}">
        <p14:creationId xmlns:p14="http://schemas.microsoft.com/office/powerpoint/2010/main" val="126828700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ChangeArrowheads="1"/>
          </p:cNvSpPr>
          <p:nvPr/>
        </p:nvSpPr>
        <p:spPr bwMode="auto">
          <a:xfrm>
            <a:off x="323850" y="1135062"/>
            <a:ext cx="8229600" cy="168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342900" indent="-342900">
              <a:spcBef>
                <a:spcPct val="20000"/>
              </a:spcBef>
              <a:defRPr/>
            </a:pPr>
            <a:r>
              <a:rPr lang="da-DK" sz="2400" kern="0" dirty="0">
                <a:solidFill>
                  <a:srgbClr val="000000"/>
                </a:solidFill>
                <a:latin typeface="Times New Roman" panose="02020603050405020304" pitchFamily="18" charset="0"/>
                <a:cs typeface="Times New Roman" panose="02020603050405020304" pitchFamily="18" charset="0"/>
              </a:rPr>
              <a:t>A special matrix which plays a similar role </a:t>
            </a:r>
            <a:r>
              <a:rPr lang="da-DK" sz="2400" kern="0" dirty="0" smtClean="0">
                <a:solidFill>
                  <a:srgbClr val="000000"/>
                </a:solidFill>
                <a:latin typeface="Times New Roman" panose="02020603050405020304" pitchFamily="18" charset="0"/>
                <a:cs typeface="Times New Roman" panose="02020603050405020304" pitchFamily="18" charset="0"/>
              </a:rPr>
              <a:t>as the number </a:t>
            </a:r>
            <a:r>
              <a:rPr lang="da-DK" sz="2400" kern="0" dirty="0">
                <a:solidFill>
                  <a:srgbClr val="000000"/>
                </a:solidFill>
                <a:latin typeface="Times New Roman" panose="02020603050405020304" pitchFamily="18" charset="0"/>
                <a:cs typeface="Times New Roman" panose="02020603050405020304" pitchFamily="18" charset="0"/>
              </a:rPr>
              <a:t>1 in </a:t>
            </a:r>
            <a:r>
              <a:rPr lang="da-DK" sz="2400" kern="0" dirty="0" smtClean="0">
                <a:solidFill>
                  <a:srgbClr val="000000"/>
                </a:solidFill>
                <a:latin typeface="Times New Roman" panose="02020603050405020304" pitchFamily="18" charset="0"/>
                <a:cs typeface="Times New Roman" panose="02020603050405020304" pitchFamily="18" charset="0"/>
              </a:rPr>
              <a:t>scalar (single number) multiplication</a:t>
            </a:r>
            <a:endParaRPr lang="en-US" altLang="en-US" sz="2400" dirty="0" smtClean="0">
              <a:latin typeface="Times New Roman" panose="02020603050405020304" pitchFamily="18" charset="0"/>
              <a:cs typeface="Times New Roman" panose="02020603050405020304" pitchFamily="18" charset="0"/>
            </a:endParaRPr>
          </a:p>
          <a:p>
            <a:pPr eaLnBrk="1" hangingPunct="1">
              <a:spcBef>
                <a:spcPct val="20000"/>
              </a:spcBef>
            </a:pPr>
            <a:r>
              <a:rPr lang="en-US" altLang="en-US" sz="2400" dirty="0" smtClean="0">
                <a:latin typeface="Times New Roman" panose="02020603050405020304" pitchFamily="18" charset="0"/>
                <a:cs typeface="Times New Roman" panose="02020603050405020304" pitchFamily="18" charset="0"/>
              </a:rPr>
              <a:t>An </a:t>
            </a:r>
            <a:r>
              <a:rPr lang="en-US" altLang="en-US" sz="2400" i="1" dirty="0">
                <a:latin typeface="Times New Roman" pitchFamily="18" charset="0"/>
                <a:cs typeface="Times New Roman" panose="02020603050405020304" pitchFamily="18" charset="0"/>
              </a:rPr>
              <a:t>n </a:t>
            </a:r>
            <a:r>
              <a:rPr lang="en-US" altLang="en-US" sz="2400" dirty="0">
                <a:latin typeface="Times New Roman" pitchFamily="18" charset="0"/>
                <a:cs typeface="Times New Roman" pitchFamily="18" charset="0"/>
              </a:rPr>
              <a:t>× </a:t>
            </a:r>
            <a:r>
              <a:rPr lang="en-US" altLang="en-US" sz="2400" i="1" dirty="0">
                <a:latin typeface="Times New Roman" pitchFamily="18" charset="0"/>
                <a:cs typeface="Times New Roman" pitchFamily="18" charset="0"/>
              </a:rPr>
              <a:t>n </a:t>
            </a:r>
            <a:r>
              <a:rPr lang="en-US" altLang="en-US" sz="2400" dirty="0">
                <a:latin typeface="Times New Roman" pitchFamily="18" charset="0"/>
                <a:cs typeface="Times New Roman" pitchFamily="18" charset="0"/>
              </a:rPr>
              <a:t>identity matrix, </a:t>
            </a:r>
            <a:r>
              <a:rPr lang="en-US" altLang="en-US" sz="2400" i="1" dirty="0">
                <a:latin typeface="Times New Roman" pitchFamily="18" charset="0"/>
                <a:cs typeface="Times New Roman" pitchFamily="18" charset="0"/>
              </a:rPr>
              <a:t>I</a:t>
            </a:r>
            <a:r>
              <a:rPr lang="en-US" altLang="en-US" sz="2400" dirty="0">
                <a:latin typeface="Times New Roman" pitchFamily="18" charset="0"/>
                <a:cs typeface="Times New Roman" pitchFamily="18" charset="0"/>
              </a:rPr>
              <a:t>, is the square matrix</a:t>
            </a:r>
          </a:p>
        </p:txBody>
      </p:sp>
      <p:sp>
        <p:nvSpPr>
          <p:cNvPr id="24580" name="Rectangle 5"/>
          <p:cNvSpPr>
            <a:spLocks noChangeArrowheads="1"/>
          </p:cNvSpPr>
          <p:nvPr/>
        </p:nvSpPr>
        <p:spPr bwMode="auto">
          <a:xfrm>
            <a:off x="6570662" y="2667000"/>
            <a:ext cx="2667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3200" b="1" dirty="0">
                <a:latin typeface="Times New Roman" pitchFamily="18" charset="0"/>
              </a:rPr>
              <a:t>Note:</a:t>
            </a:r>
          </a:p>
          <a:p>
            <a:pPr eaLnBrk="1" hangingPunct="1">
              <a:spcBef>
                <a:spcPct val="20000"/>
              </a:spcBef>
            </a:pPr>
            <a:endParaRPr lang="en-US" altLang="en-US" sz="3200" dirty="0">
              <a:latin typeface="Times New Roman" pitchFamily="18" charset="0"/>
            </a:endParaRPr>
          </a:p>
          <a:p>
            <a:pPr eaLnBrk="1" hangingPunct="1">
              <a:spcBef>
                <a:spcPct val="20000"/>
              </a:spcBef>
            </a:pPr>
            <a:endParaRPr lang="en-US" altLang="en-US" sz="3200" dirty="0">
              <a:latin typeface="Times New Roman" pitchFamily="18" charset="0"/>
              <a:cs typeface="Times New Roman" pitchFamily="18" charset="0"/>
            </a:endParaRPr>
          </a:p>
        </p:txBody>
      </p:sp>
      <p:sp>
        <p:nvSpPr>
          <p:cNvPr id="24581" name="Rectangle 6"/>
          <p:cNvSpPr>
            <a:spLocks noChangeArrowheads="1"/>
          </p:cNvSpPr>
          <p:nvPr/>
        </p:nvSpPr>
        <p:spPr bwMode="auto">
          <a:xfrm>
            <a:off x="6858000" y="3316288"/>
            <a:ext cx="26670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buFontTx/>
              <a:buAutoNum type="arabicPeriod"/>
            </a:pPr>
            <a:r>
              <a:rPr lang="en-US" altLang="en-US" sz="3200" dirty="0">
                <a:latin typeface="Times New Roman" pitchFamily="18" charset="0"/>
              </a:rPr>
              <a:t> </a:t>
            </a:r>
            <a:r>
              <a:rPr lang="en-US" altLang="en-US" sz="3200" i="1" dirty="0">
                <a:latin typeface="Times New Roman" pitchFamily="18" charset="0"/>
              </a:rPr>
              <a:t>AI = A</a:t>
            </a:r>
          </a:p>
          <a:p>
            <a:pPr eaLnBrk="1" hangingPunct="1">
              <a:spcBef>
                <a:spcPct val="20000"/>
              </a:spcBef>
              <a:buFontTx/>
              <a:buAutoNum type="arabicPeriod"/>
            </a:pPr>
            <a:r>
              <a:rPr lang="en-US" altLang="en-US" sz="3200" dirty="0">
                <a:latin typeface="Times New Roman" pitchFamily="18" charset="0"/>
              </a:rPr>
              <a:t> </a:t>
            </a:r>
            <a:r>
              <a:rPr lang="en-US" altLang="en-US" sz="3200" i="1" dirty="0">
                <a:latin typeface="Times New Roman" pitchFamily="18" charset="0"/>
              </a:rPr>
              <a:t>IA = A</a:t>
            </a:r>
            <a:r>
              <a:rPr lang="en-US" altLang="en-US" sz="3200" i="1" dirty="0" smtClean="0">
                <a:latin typeface="Times New Roman" pitchFamily="18" charset="0"/>
              </a:rPr>
              <a:t>.</a:t>
            </a:r>
          </a:p>
          <a:p>
            <a:pPr eaLnBrk="1" hangingPunct="1">
              <a:spcBef>
                <a:spcPct val="20000"/>
              </a:spcBef>
              <a:buFontTx/>
              <a:buAutoNum type="arabicPeriod"/>
            </a:pPr>
            <a:endParaRPr lang="en-US" altLang="en-US" sz="3200" dirty="0" smtClean="0">
              <a:latin typeface="Times New Roman" pitchFamily="18" charset="0"/>
            </a:endParaRPr>
          </a:p>
          <a:p>
            <a:pPr eaLnBrk="1" hangingPunct="1">
              <a:spcBef>
                <a:spcPct val="20000"/>
              </a:spcBef>
            </a:pPr>
            <a:endParaRPr lang="en-US" altLang="en-US" sz="3200" dirty="0">
              <a:latin typeface="Times New Roman" pitchFamily="18" charset="0"/>
              <a:cs typeface="Times New Roman" pitchFamily="18" charset="0"/>
            </a:endParaRPr>
          </a:p>
        </p:txBody>
      </p:sp>
      <p:sp>
        <p:nvSpPr>
          <p:cNvPr id="6" name="Rectangle 2"/>
          <p:cNvSpPr txBox="1">
            <a:spLocks noChangeArrowheads="1"/>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dirty="0"/>
              <a:t>Identity </a:t>
            </a:r>
            <a:r>
              <a:rPr lang="en-US" altLang="en-US" dirty="0" smtClean="0"/>
              <a:t>Matrix</a:t>
            </a:r>
            <a:endParaRPr lang="en-US" altLang="en-US" dirty="0"/>
          </a:p>
        </p:txBody>
      </p:sp>
      <p:graphicFrame>
        <p:nvGraphicFramePr>
          <p:cNvPr id="7" name="Group 9"/>
          <p:cNvGraphicFramePr>
            <a:graphicFrameLocks noGrp="1"/>
          </p:cNvGraphicFramePr>
          <p:nvPr>
            <p:extLst/>
          </p:nvPr>
        </p:nvGraphicFramePr>
        <p:xfrm>
          <a:off x="2276475" y="5248275"/>
          <a:ext cx="4953000" cy="954088"/>
        </p:xfrm>
        <a:graphic>
          <a:graphicData uri="http://schemas.openxmlformats.org/drawingml/2006/table">
            <a:tbl>
              <a:tblPr/>
              <a:tblGrid>
                <a:gridCol w="369888">
                  <a:extLst>
                    <a:ext uri="{9D8B030D-6E8A-4147-A177-3AD203B41FA5}">
                      <a16:colId xmlns:a16="http://schemas.microsoft.com/office/drawing/2014/main" val="20000"/>
                    </a:ext>
                  </a:extLst>
                </a:gridCol>
                <a:gridCol w="369887">
                  <a:extLst>
                    <a:ext uri="{9D8B030D-6E8A-4147-A177-3AD203B41FA5}">
                      <a16:colId xmlns:a16="http://schemas.microsoft.com/office/drawing/2014/main" val="20001"/>
                    </a:ext>
                  </a:extLst>
                </a:gridCol>
                <a:gridCol w="371475">
                  <a:extLst>
                    <a:ext uri="{9D8B030D-6E8A-4147-A177-3AD203B41FA5}">
                      <a16:colId xmlns:a16="http://schemas.microsoft.com/office/drawing/2014/main" val="20002"/>
                    </a:ext>
                  </a:extLst>
                </a:gridCol>
                <a:gridCol w="369888">
                  <a:extLst>
                    <a:ext uri="{9D8B030D-6E8A-4147-A177-3AD203B41FA5}">
                      <a16:colId xmlns:a16="http://schemas.microsoft.com/office/drawing/2014/main" val="20003"/>
                    </a:ext>
                  </a:extLst>
                </a:gridCol>
                <a:gridCol w="366712">
                  <a:extLst>
                    <a:ext uri="{9D8B030D-6E8A-4147-A177-3AD203B41FA5}">
                      <a16:colId xmlns:a16="http://schemas.microsoft.com/office/drawing/2014/main" val="20004"/>
                    </a:ext>
                  </a:extLst>
                </a:gridCol>
                <a:gridCol w="369888">
                  <a:extLst>
                    <a:ext uri="{9D8B030D-6E8A-4147-A177-3AD203B41FA5}">
                      <a16:colId xmlns:a16="http://schemas.microsoft.com/office/drawing/2014/main" val="20005"/>
                    </a:ext>
                  </a:extLst>
                </a:gridCol>
                <a:gridCol w="369887">
                  <a:extLst>
                    <a:ext uri="{9D8B030D-6E8A-4147-A177-3AD203B41FA5}">
                      <a16:colId xmlns:a16="http://schemas.microsoft.com/office/drawing/2014/main" val="20006"/>
                    </a:ext>
                  </a:extLst>
                </a:gridCol>
                <a:gridCol w="268288">
                  <a:extLst>
                    <a:ext uri="{9D8B030D-6E8A-4147-A177-3AD203B41FA5}">
                      <a16:colId xmlns:a16="http://schemas.microsoft.com/office/drawing/2014/main" val="20007"/>
                    </a:ext>
                  </a:extLst>
                </a:gridCol>
                <a:gridCol w="617537">
                  <a:extLst>
                    <a:ext uri="{9D8B030D-6E8A-4147-A177-3AD203B41FA5}">
                      <a16:colId xmlns:a16="http://schemas.microsoft.com/office/drawing/2014/main" val="20008"/>
                    </a:ext>
                  </a:extLst>
                </a:gridCol>
                <a:gridCol w="779463">
                  <a:extLst>
                    <a:ext uri="{9D8B030D-6E8A-4147-A177-3AD203B41FA5}">
                      <a16:colId xmlns:a16="http://schemas.microsoft.com/office/drawing/2014/main" val="20009"/>
                    </a:ext>
                  </a:extLst>
                </a:gridCol>
                <a:gridCol w="700087">
                  <a:extLst>
                    <a:ext uri="{9D8B030D-6E8A-4147-A177-3AD203B41FA5}">
                      <a16:colId xmlns:a16="http://schemas.microsoft.com/office/drawing/2014/main" val="20010"/>
                    </a:ext>
                  </a:extLst>
                </a:gridCol>
              </a:tblGrid>
              <a:tr h="2936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2</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1+0+0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0+2+0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0+0+3</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31432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4</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5</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6</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X</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endParaRPr kumimoji="0" lang="en-GB" sz="1200" b="1" i="0" u="none" strike="noStrike" cap="none" normalizeH="0" baseline="-2500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4+0+0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0+5+0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0+0+6</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r h="3460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7</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8</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9</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endParaRPr kumimoji="0" lang="en-GB" sz="1200" b="1" i="0" u="none" strike="noStrike" cap="none" normalizeH="0" baseline="-2500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7+0+0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0+8+0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0+0+9</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grpSp>
        <p:nvGrpSpPr>
          <p:cNvPr id="8" name="Group 97"/>
          <p:cNvGrpSpPr>
            <a:grpSpLocks/>
          </p:cNvGrpSpPr>
          <p:nvPr/>
        </p:nvGrpSpPr>
        <p:grpSpPr bwMode="auto">
          <a:xfrm>
            <a:off x="76200" y="5181600"/>
            <a:ext cx="7127875" cy="1200150"/>
            <a:chOff x="567" y="2798"/>
            <a:chExt cx="4490" cy="756"/>
          </a:xfrm>
        </p:grpSpPr>
        <p:grpSp>
          <p:nvGrpSpPr>
            <p:cNvPr id="9" name="Group 66"/>
            <p:cNvGrpSpPr>
              <a:grpSpLocks/>
            </p:cNvGrpSpPr>
            <p:nvPr/>
          </p:nvGrpSpPr>
          <p:grpSpPr bwMode="auto">
            <a:xfrm>
              <a:off x="1938" y="2841"/>
              <a:ext cx="3119" cy="680"/>
              <a:chOff x="1938" y="3158"/>
              <a:chExt cx="3119" cy="680"/>
            </a:xfrm>
          </p:grpSpPr>
          <p:grpSp>
            <p:nvGrpSpPr>
              <p:cNvPr id="11" name="Group 67"/>
              <p:cNvGrpSpPr>
                <a:grpSpLocks/>
              </p:cNvGrpSpPr>
              <p:nvPr/>
            </p:nvGrpSpPr>
            <p:grpSpPr bwMode="auto">
              <a:xfrm>
                <a:off x="1938" y="3158"/>
                <a:ext cx="137" cy="680"/>
                <a:chOff x="1927" y="3158"/>
                <a:chExt cx="137" cy="680"/>
              </a:xfrm>
            </p:grpSpPr>
            <p:sp>
              <p:nvSpPr>
                <p:cNvPr id="35" name="Line 68"/>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69"/>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70"/>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71"/>
              <p:cNvGrpSpPr>
                <a:grpSpLocks/>
              </p:cNvGrpSpPr>
              <p:nvPr/>
            </p:nvGrpSpPr>
            <p:grpSpPr bwMode="auto">
              <a:xfrm>
                <a:off x="2879" y="3158"/>
                <a:ext cx="137" cy="680"/>
                <a:chOff x="1927" y="3158"/>
                <a:chExt cx="137" cy="680"/>
              </a:xfrm>
            </p:grpSpPr>
            <p:sp>
              <p:nvSpPr>
                <p:cNvPr id="32" name="Line 72"/>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73"/>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74"/>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 name="Group 75"/>
              <p:cNvGrpSpPr>
                <a:grpSpLocks/>
              </p:cNvGrpSpPr>
              <p:nvPr/>
            </p:nvGrpSpPr>
            <p:grpSpPr bwMode="auto">
              <a:xfrm>
                <a:off x="3741" y="3158"/>
                <a:ext cx="137" cy="680"/>
                <a:chOff x="1927" y="3158"/>
                <a:chExt cx="137" cy="680"/>
              </a:xfrm>
            </p:grpSpPr>
            <p:sp>
              <p:nvSpPr>
                <p:cNvPr id="29" name="Line 76"/>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77"/>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78"/>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4" name="Group 79"/>
              <p:cNvGrpSpPr>
                <a:grpSpLocks/>
              </p:cNvGrpSpPr>
              <p:nvPr/>
            </p:nvGrpSpPr>
            <p:grpSpPr bwMode="auto">
              <a:xfrm flipH="1">
                <a:off x="2516" y="3158"/>
                <a:ext cx="137" cy="680"/>
                <a:chOff x="1927" y="3158"/>
                <a:chExt cx="137" cy="680"/>
              </a:xfrm>
            </p:grpSpPr>
            <p:sp>
              <p:nvSpPr>
                <p:cNvPr id="26" name="Line 80"/>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81"/>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82"/>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83"/>
              <p:cNvGrpSpPr>
                <a:grpSpLocks/>
              </p:cNvGrpSpPr>
              <p:nvPr/>
            </p:nvGrpSpPr>
            <p:grpSpPr bwMode="auto">
              <a:xfrm flipH="1">
                <a:off x="3434" y="3158"/>
                <a:ext cx="137" cy="680"/>
                <a:chOff x="1927" y="3158"/>
                <a:chExt cx="137" cy="680"/>
              </a:xfrm>
            </p:grpSpPr>
            <p:sp>
              <p:nvSpPr>
                <p:cNvPr id="23" name="Line 84"/>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85"/>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86"/>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87"/>
              <p:cNvGrpSpPr>
                <a:grpSpLocks/>
              </p:cNvGrpSpPr>
              <p:nvPr/>
            </p:nvGrpSpPr>
            <p:grpSpPr bwMode="auto">
              <a:xfrm flipH="1">
                <a:off x="4920" y="3158"/>
                <a:ext cx="137" cy="680"/>
                <a:chOff x="1927" y="3158"/>
                <a:chExt cx="137" cy="680"/>
              </a:xfrm>
            </p:grpSpPr>
            <p:sp>
              <p:nvSpPr>
                <p:cNvPr id="20" name="Line 88"/>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89"/>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90"/>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sp>
          <p:nvSpPr>
            <p:cNvPr id="10" name="Text Box 94"/>
            <p:cNvSpPr txBox="1">
              <a:spLocks noChangeArrowheads="1"/>
            </p:cNvSpPr>
            <p:nvPr/>
          </p:nvSpPr>
          <p:spPr bwMode="auto">
            <a:xfrm>
              <a:off x="567" y="2798"/>
              <a:ext cx="1196"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GB" altLang="en-US" dirty="0">
                  <a:latin typeface="Rockwell" pitchFamily="18" charset="0"/>
                </a:rPr>
                <a:t>Worked example</a:t>
              </a:r>
            </a:p>
            <a:p>
              <a:pPr algn="ctr" eaLnBrk="1" hangingPunct="1"/>
              <a:r>
                <a:rPr lang="en-GB" altLang="en-US" b="1" i="1" dirty="0">
                  <a:latin typeface="Rockwell" pitchFamily="18" charset="0"/>
                </a:rPr>
                <a:t>A I</a:t>
              </a:r>
              <a:r>
                <a:rPr lang="en-GB" altLang="en-US" b="1" i="1" baseline="-25000" dirty="0">
                  <a:latin typeface="Rockwell" pitchFamily="18" charset="0"/>
                </a:rPr>
                <a:t>3</a:t>
              </a:r>
              <a:r>
                <a:rPr lang="en-GB" altLang="en-US" b="1" i="1" dirty="0">
                  <a:latin typeface="Rockwell" pitchFamily="18" charset="0"/>
                </a:rPr>
                <a:t> = A  </a:t>
              </a:r>
            </a:p>
            <a:p>
              <a:pPr algn="ctr" eaLnBrk="1" hangingPunct="1"/>
              <a:r>
                <a:rPr lang="en-GB" altLang="en-US" dirty="0">
                  <a:latin typeface="Rockwell" pitchFamily="18" charset="0"/>
                </a:rPr>
                <a:t>for a 3x3 matrix:</a:t>
              </a:r>
            </a:p>
            <a:p>
              <a:pPr algn="ctr" eaLnBrk="1" hangingPunct="1"/>
              <a:endParaRPr lang="en-GB" altLang="en-US" dirty="0">
                <a:latin typeface="Rockwell" pitchFamily="18" charset="0"/>
              </a:endParaRPr>
            </a:p>
          </p:txBody>
        </p:sp>
      </p:grpSp>
      <mc:AlternateContent xmlns:mc="http://schemas.openxmlformats.org/markup-compatibility/2006" xmlns:a14="http://schemas.microsoft.com/office/drawing/2010/main">
        <mc:Choice Requires="a14">
          <p:sp>
            <p:nvSpPr>
              <p:cNvPr id="2" name="TextBox 1"/>
              <p:cNvSpPr txBox="1"/>
              <p:nvPr/>
            </p:nvSpPr>
            <p:spPr>
              <a:xfrm>
                <a:off x="7086600" y="5393532"/>
                <a:ext cx="2007729"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m:t>
                      </m:r>
                      <m:d>
                        <m:dPr>
                          <m:begChr m:val="["/>
                          <m:endChr m:val="]"/>
                          <m:ctrlPr>
                            <a:rPr lang="en-NZ" b="0" i="1" smtClean="0">
                              <a:latin typeface="Cambria Math" panose="02040503050406030204" pitchFamily="18" charset="0"/>
                            </a:rPr>
                          </m:ctrlPr>
                        </m:dPr>
                        <m:e>
                          <m:eqArr>
                            <m:eqArrPr>
                              <m:ctrlPr>
                                <a:rPr lang="en-NZ" b="0" i="1" smtClean="0">
                                  <a:latin typeface="Cambria Math" panose="02040503050406030204" pitchFamily="18" charset="0"/>
                                </a:rPr>
                              </m:ctrlPr>
                            </m:eqArrPr>
                            <m:e>
                              <m:eqArr>
                                <m:eqArrPr>
                                  <m:ctrlPr>
                                    <a:rPr lang="en-NZ" b="0" i="1" smtClean="0">
                                      <a:latin typeface="Cambria Math" panose="02040503050406030204" pitchFamily="18" charset="0"/>
                                    </a:rPr>
                                  </m:ctrlPr>
                                </m:eqArrPr>
                                <m:e>
                                  <m:m>
                                    <m:mPr>
                                      <m:mcs>
                                        <m:mc>
                                          <m:mcPr>
                                            <m:count m:val="1"/>
                                            <m:mcJc m:val="center"/>
                                          </m:mcPr>
                                        </m:mc>
                                      </m:mcs>
                                      <m:ctrlPr>
                                        <a:rPr lang="en-NZ" b="0" i="1" smtClean="0">
                                          <a:latin typeface="Cambria Math" panose="02040503050406030204" pitchFamily="18" charset="0"/>
                                        </a:rPr>
                                      </m:ctrlPr>
                                    </m:mPr>
                                    <m:mr>
                                      <m:e>
                                        <m:m>
                                          <m:mPr>
                                            <m:plcHide m:val="on"/>
                                            <m:mcs>
                                              <m:mc>
                                                <m:mcPr>
                                                  <m:count m:val="3"/>
                                                  <m:mcJc m:val="center"/>
                                                </m:mcPr>
                                              </m:mc>
                                            </m:mcs>
                                            <m:ctrlPr>
                                              <a:rPr lang="en-NZ" i="1">
                                                <a:latin typeface="Cambria Math" panose="02040503050406030204" pitchFamily="18" charset="0"/>
                                              </a:rPr>
                                            </m:ctrlPr>
                                          </m:mPr>
                                          <m:mr>
                                            <m:e>
                                              <m:r>
                                                <a:rPr lang="en-NZ" i="1">
                                                  <a:latin typeface="Cambria Math"/>
                                                </a:rPr>
                                                <m:t>1</m:t>
                                              </m:r>
                                            </m:e>
                                            <m:e>
                                              <m:r>
                                                <a:rPr lang="en-NZ" b="0" i="1" smtClean="0">
                                                  <a:latin typeface="Cambria Math"/>
                                                </a:rPr>
                                                <m:t>2</m:t>
                                              </m:r>
                                            </m:e>
                                            <m:e>
                                              <m:r>
                                                <a:rPr lang="en-NZ" b="0" i="1" smtClean="0">
                                                  <a:latin typeface="Cambria Math"/>
                                                </a:rPr>
                                                <m:t>3</m:t>
                                              </m:r>
                                            </m:e>
                                          </m:mr>
                                          <m:mr>
                                            <m:e>
                                              <m:r>
                                                <a:rPr lang="en-NZ" b="0" i="1" smtClean="0">
                                                  <a:latin typeface="Cambria Math"/>
                                                </a:rPr>
                                                <m:t>4</m:t>
                                              </m:r>
                                            </m:e>
                                            <m:e>
                                              <m:r>
                                                <a:rPr lang="en-NZ" b="0" i="1" smtClean="0">
                                                  <a:latin typeface="Cambria Math"/>
                                                </a:rPr>
                                                <m:t>5</m:t>
                                              </m:r>
                                            </m:e>
                                            <m:e>
                                              <m:r>
                                                <a:rPr lang="en-NZ" b="0" i="1" smtClean="0">
                                                  <a:latin typeface="Cambria Math"/>
                                                </a:rPr>
                                                <m:t>6</m:t>
                                              </m:r>
                                            </m:e>
                                          </m:mr>
                                          <m:mr>
                                            <m:e>
                                              <m:r>
                                                <a:rPr lang="en-NZ" b="0" i="1" smtClean="0">
                                                  <a:latin typeface="Cambria Math"/>
                                                </a:rPr>
                                                <m:t>7</m:t>
                                              </m:r>
                                            </m:e>
                                            <m:e>
                                              <m:r>
                                                <a:rPr lang="en-NZ" b="0" i="1" smtClean="0">
                                                  <a:latin typeface="Cambria Math"/>
                                                </a:rPr>
                                                <m:t>8</m:t>
                                              </m:r>
                                            </m:e>
                                            <m:e>
                                              <m:r>
                                                <a:rPr lang="en-NZ" b="0" i="1" smtClean="0">
                                                  <a:latin typeface="Cambria Math"/>
                                                </a:rPr>
                                                <m:t>9</m:t>
                                              </m:r>
                                            </m:e>
                                          </m:mr>
                                        </m:m>
                                        <m:r>
                                          <m:rPr>
                                            <m:nor/>
                                          </m:rPr>
                                          <a:rPr lang="en-US" dirty="0"/>
                                          <m:t> </m:t>
                                        </m:r>
                                      </m:e>
                                    </m:mr>
                                  </m:m>
                                </m:e>
                              </m:eqArr>
                            </m:e>
                          </m:eqArr>
                        </m:e>
                      </m:d>
                      <m:r>
                        <a:rPr lang="en-NZ" b="0" i="1" smtClean="0">
                          <a:latin typeface="Cambria Math" panose="02040503050406030204" pitchFamily="18" charset="0"/>
                        </a:rPr>
                        <m:t>=</m:t>
                      </m:r>
                      <m:r>
                        <a:rPr lang="en-NZ" b="0" i="1" smtClean="0">
                          <a:latin typeface="Cambria Math"/>
                        </a:rPr>
                        <m:t>𝐴</m:t>
                      </m:r>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7086600" y="5393532"/>
                <a:ext cx="2007729" cy="824906"/>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977867" y="3179380"/>
                <a:ext cx="2432333" cy="11394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2800" i="1" smtClean="0">
                              <a:latin typeface="Cambria Math" panose="02040503050406030204" pitchFamily="18" charset="0"/>
                            </a:rPr>
                          </m:ctrlPr>
                        </m:sSubPr>
                        <m:e>
                          <m:r>
                            <a:rPr lang="en-NZ" sz="2800" b="0" i="1" smtClean="0">
                              <a:latin typeface="Cambria Math" panose="02040503050406030204" pitchFamily="18" charset="0"/>
                            </a:rPr>
                            <m:t>𝐼</m:t>
                          </m:r>
                        </m:e>
                        <m:sub>
                          <m:r>
                            <a:rPr lang="en-NZ" sz="2800" b="0" i="1" smtClean="0">
                              <a:latin typeface="Cambria Math" panose="02040503050406030204" pitchFamily="18" charset="0"/>
                            </a:rPr>
                            <m:t>3</m:t>
                          </m:r>
                        </m:sub>
                      </m:sSub>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1</m:t>
                                </m:r>
                              </m:e>
                              <m:e>
                                <m:r>
                                  <a:rPr lang="en-NZ" sz="2800" b="0" i="1" smtClean="0">
                                    <a:latin typeface="Cambria Math" panose="02040503050406030204" pitchFamily="18" charset="0"/>
                                  </a:rPr>
                                  <m:t>0</m:t>
                                </m:r>
                              </m:e>
                              <m:e>
                                <m:r>
                                  <a:rPr lang="en-NZ" sz="2800" b="0" i="1" smtClean="0">
                                    <a:latin typeface="Cambria Math" panose="02040503050406030204" pitchFamily="18" charset="0"/>
                                  </a:rPr>
                                  <m:t>0</m:t>
                                </m:r>
                              </m:e>
                            </m:mr>
                            <m:mr>
                              <m:e>
                                <m:r>
                                  <a:rPr lang="en-NZ" sz="2800" b="0" i="1" smtClean="0">
                                    <a:latin typeface="Cambria Math" panose="02040503050406030204" pitchFamily="18" charset="0"/>
                                  </a:rPr>
                                  <m:t>0</m:t>
                                </m:r>
                              </m:e>
                              <m:e>
                                <m:r>
                                  <a:rPr lang="en-NZ" sz="2800" b="0" i="1" smtClean="0">
                                    <a:latin typeface="Cambria Math" panose="02040503050406030204" pitchFamily="18" charset="0"/>
                                  </a:rPr>
                                  <m:t>1</m:t>
                                </m:r>
                              </m:e>
                              <m:e>
                                <m:r>
                                  <a:rPr lang="en-NZ" sz="2800" b="0" i="1" smtClean="0">
                                    <a:latin typeface="Cambria Math" panose="02040503050406030204" pitchFamily="18" charset="0"/>
                                  </a:rPr>
                                  <m:t>0</m:t>
                                </m:r>
                              </m:e>
                            </m:mr>
                            <m:mr>
                              <m:e>
                                <m:r>
                                  <a:rPr lang="en-NZ" sz="2800" b="0" i="1" smtClean="0">
                                    <a:latin typeface="Cambria Math" panose="02040503050406030204" pitchFamily="18" charset="0"/>
                                  </a:rPr>
                                  <m:t>0</m:t>
                                </m:r>
                              </m:e>
                              <m:e>
                                <m:r>
                                  <a:rPr lang="en-NZ" sz="2800" b="0" i="1" smtClean="0">
                                    <a:latin typeface="Cambria Math" panose="02040503050406030204" pitchFamily="18" charset="0"/>
                                  </a:rPr>
                                  <m:t>0</m:t>
                                </m:r>
                              </m:e>
                              <m:e>
                                <m:r>
                                  <a:rPr lang="en-NZ" sz="2800" b="0" i="1" smtClean="0">
                                    <a:latin typeface="Cambria Math" panose="02040503050406030204" pitchFamily="18" charset="0"/>
                                  </a:rPr>
                                  <m:t>1</m:t>
                                </m:r>
                              </m:e>
                            </m:mr>
                          </m:m>
                        </m:e>
                      </m:d>
                    </m:oMath>
                  </m:oMathPara>
                </a14:m>
                <a:endParaRPr lang="en-NZ"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2977867" y="3179380"/>
                <a:ext cx="2432333" cy="1139414"/>
              </a:xfrm>
              <a:prstGeom prst="rect">
                <a:avLst/>
              </a:prstGeom>
              <a:blipFill>
                <a:blip r:embed="rId7"/>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74201" y="3349959"/>
                <a:ext cx="1850250"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NZ" sz="2800" i="1" smtClean="0">
                              <a:latin typeface="Cambria Math" panose="02040503050406030204" pitchFamily="18" charset="0"/>
                            </a:rPr>
                          </m:ctrlPr>
                        </m:sSubPr>
                        <m:e>
                          <m:r>
                            <a:rPr lang="en-NZ" sz="2800" b="0" i="1" smtClean="0">
                              <a:latin typeface="Cambria Math" panose="02040503050406030204" pitchFamily="18" charset="0"/>
                            </a:rPr>
                            <m:t>𝐼</m:t>
                          </m:r>
                        </m:e>
                        <m:sub>
                          <m:r>
                            <a:rPr lang="en-NZ" sz="2800" b="0" i="1" smtClean="0">
                              <a:latin typeface="Cambria Math" panose="02040503050406030204" pitchFamily="18" charset="0"/>
                            </a:rPr>
                            <m:t>2</m:t>
                          </m:r>
                        </m:sub>
                      </m:sSub>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2"/>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1</m:t>
                                </m:r>
                              </m:e>
                              <m:e>
                                <m:r>
                                  <a:rPr lang="en-NZ" sz="2800" b="0" i="1" smtClean="0">
                                    <a:latin typeface="Cambria Math" panose="02040503050406030204" pitchFamily="18" charset="0"/>
                                  </a:rPr>
                                  <m:t>0</m:t>
                                </m:r>
                              </m:e>
                            </m:mr>
                            <m:mr>
                              <m:e>
                                <m:r>
                                  <a:rPr lang="en-NZ" sz="2800" b="0" i="1" smtClean="0">
                                    <a:latin typeface="Cambria Math" panose="02040503050406030204" pitchFamily="18" charset="0"/>
                                  </a:rPr>
                                  <m:t>0</m:t>
                                </m:r>
                              </m:e>
                              <m:e>
                                <m:r>
                                  <a:rPr lang="en-NZ" sz="2800" b="0" i="1" smtClean="0">
                                    <a:latin typeface="Cambria Math" panose="02040503050406030204" pitchFamily="18" charset="0"/>
                                  </a:rPr>
                                  <m:t>1</m:t>
                                </m:r>
                              </m:e>
                            </m:mr>
                          </m:m>
                        </m:e>
                      </m:d>
                    </m:oMath>
                  </m:oMathPara>
                </a14:m>
                <a:endParaRPr lang="en-NZ" sz="2800" dirty="0"/>
              </a:p>
            </p:txBody>
          </p:sp>
        </mc:Choice>
        <mc:Fallback xmlns="">
          <p:sp>
            <p:nvSpPr>
              <p:cNvPr id="38" name="TextBox 37"/>
              <p:cNvSpPr txBox="1">
                <a:spLocks noRot="1" noChangeAspect="1" noMove="1" noResize="1" noEditPoints="1" noAdjustHandles="1" noChangeArrowheads="1" noChangeShapeType="1" noTextEdit="1"/>
              </p:cNvSpPr>
              <p:nvPr/>
            </p:nvSpPr>
            <p:spPr>
              <a:xfrm>
                <a:off x="174201" y="3349959"/>
                <a:ext cx="1850250" cy="718466"/>
              </a:xfrm>
              <a:prstGeom prst="rect">
                <a:avLst/>
              </a:prstGeom>
              <a:blipFill>
                <a:blip r:embed="rId8"/>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40654499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ChangeArrowheads="1"/>
          </p:cNvSpPr>
          <p:nvPr/>
        </p:nvSpPr>
        <p:spPr bwMode="auto">
          <a:xfrm>
            <a:off x="323850" y="260350"/>
            <a:ext cx="82296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20000"/>
              </a:spcBef>
            </a:pPr>
            <a:r>
              <a:rPr lang="en-US" altLang="en-US" sz="3200" b="1" dirty="0" smtClean="0">
                <a:latin typeface="Times New Roman" pitchFamily="18" charset="0"/>
              </a:rPr>
              <a:t>The </a:t>
            </a:r>
            <a:r>
              <a:rPr lang="en-US" altLang="en-US" sz="3200" b="1" dirty="0">
                <a:latin typeface="Times New Roman" pitchFamily="18" charset="0"/>
              </a:rPr>
              <a:t>inverse of an </a:t>
            </a:r>
            <a:r>
              <a:rPr lang="en-US" altLang="en-US" sz="3200" i="1" dirty="0">
                <a:latin typeface="Times New Roman" pitchFamily="18" charset="0"/>
              </a:rPr>
              <a:t>n </a:t>
            </a:r>
            <a:r>
              <a:rPr lang="en-US" altLang="en-US" sz="3200" dirty="0">
                <a:latin typeface="Times New Roman" pitchFamily="18" charset="0"/>
                <a:cs typeface="Times New Roman" pitchFamily="18" charset="0"/>
              </a:rPr>
              <a:t>× </a:t>
            </a:r>
            <a:r>
              <a:rPr lang="en-US" altLang="en-US" sz="3200" i="1" dirty="0">
                <a:latin typeface="Times New Roman" pitchFamily="18" charset="0"/>
                <a:cs typeface="Times New Roman" pitchFamily="18" charset="0"/>
              </a:rPr>
              <a:t>n </a:t>
            </a:r>
            <a:r>
              <a:rPr lang="en-US" altLang="en-US" sz="3200" b="1" dirty="0" smtClean="0">
                <a:latin typeface="Times New Roman" pitchFamily="18" charset="0"/>
                <a:cs typeface="Times New Roman" pitchFamily="18" charset="0"/>
              </a:rPr>
              <a:t>matrix</a:t>
            </a:r>
            <a:endParaRPr lang="en-US" altLang="en-US" sz="3200" b="1" dirty="0">
              <a:latin typeface="Times New Roman" pitchFamily="18" charset="0"/>
            </a:endParaRPr>
          </a:p>
          <a:p>
            <a:pPr eaLnBrk="1" hangingPunct="1">
              <a:spcBef>
                <a:spcPct val="20000"/>
              </a:spcBef>
            </a:pPr>
            <a:endParaRPr lang="en-US" altLang="en-US" sz="3200" dirty="0">
              <a:latin typeface="Times New Roman" pitchFamily="18" charset="0"/>
              <a:cs typeface="Times New Roman" pitchFamily="18" charset="0"/>
            </a:endParaRPr>
          </a:p>
        </p:txBody>
      </p:sp>
      <p:sp>
        <p:nvSpPr>
          <p:cNvPr id="25603" name="Rectangle 5"/>
          <p:cNvSpPr>
            <a:spLocks noChangeArrowheads="1"/>
          </p:cNvSpPr>
          <p:nvPr/>
        </p:nvSpPr>
        <p:spPr bwMode="auto">
          <a:xfrm>
            <a:off x="539750" y="4652963"/>
            <a:ext cx="8424863"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2000" dirty="0">
                <a:latin typeface="Times New Roman" pitchFamily="18" charset="0"/>
              </a:rPr>
              <a:t> 	</a:t>
            </a:r>
            <a:r>
              <a:rPr lang="en-US" altLang="en-US" sz="2000" i="1" dirty="0">
                <a:latin typeface="Times New Roman" pitchFamily="18" charset="0"/>
              </a:rPr>
              <a:t>AB = BA = I</a:t>
            </a:r>
            <a:r>
              <a:rPr lang="en-US" altLang="en-US" sz="2000" dirty="0">
                <a:latin typeface="Times New Roman" pitchFamily="18" charset="0"/>
              </a:rPr>
              <a:t>, </a:t>
            </a:r>
          </a:p>
          <a:p>
            <a:pPr eaLnBrk="1" hangingPunct="1">
              <a:spcBef>
                <a:spcPct val="20000"/>
              </a:spcBef>
            </a:pPr>
            <a:r>
              <a:rPr lang="en-US" altLang="en-US" sz="2000" dirty="0">
                <a:latin typeface="Times New Roman" pitchFamily="18" charset="0"/>
              </a:rPr>
              <a:t>If the matrix </a:t>
            </a:r>
            <a:r>
              <a:rPr lang="en-US" altLang="en-US" sz="2000" i="1" dirty="0">
                <a:latin typeface="Times New Roman" pitchFamily="18" charset="0"/>
              </a:rPr>
              <a:t>B </a:t>
            </a:r>
            <a:r>
              <a:rPr lang="en-US" altLang="en-US" sz="2000" dirty="0">
                <a:latin typeface="Times New Roman" pitchFamily="18" charset="0"/>
              </a:rPr>
              <a:t>exists then </a:t>
            </a:r>
            <a:r>
              <a:rPr lang="en-US" altLang="en-US" sz="2000" i="1" dirty="0">
                <a:latin typeface="Times New Roman" pitchFamily="18" charset="0"/>
              </a:rPr>
              <a:t>A </a:t>
            </a:r>
            <a:r>
              <a:rPr lang="en-US" altLang="en-US" sz="2000" dirty="0">
                <a:latin typeface="Times New Roman" pitchFamily="18" charset="0"/>
              </a:rPr>
              <a:t>is called </a:t>
            </a:r>
            <a:r>
              <a:rPr lang="en-US" altLang="en-US" sz="2000" b="1" dirty="0">
                <a:latin typeface="Times New Roman" pitchFamily="18" charset="0"/>
              </a:rPr>
              <a:t>invertible</a:t>
            </a:r>
            <a:r>
              <a:rPr lang="en-US" altLang="en-US" sz="2000" i="1" dirty="0">
                <a:latin typeface="Times New Roman" pitchFamily="18" charset="0"/>
              </a:rPr>
              <a:t> </a:t>
            </a:r>
            <a:r>
              <a:rPr lang="en-US" altLang="en-US" sz="2000" dirty="0">
                <a:latin typeface="Times New Roman" pitchFamily="18" charset="0"/>
              </a:rPr>
              <a:t>Also </a:t>
            </a:r>
            <a:r>
              <a:rPr lang="en-US" altLang="en-US" sz="2000" i="1" dirty="0">
                <a:latin typeface="Times New Roman" pitchFamily="18" charset="0"/>
              </a:rPr>
              <a:t>B </a:t>
            </a:r>
            <a:r>
              <a:rPr lang="en-US" altLang="en-US" sz="2000" dirty="0">
                <a:latin typeface="Times New Roman" pitchFamily="18" charset="0"/>
              </a:rPr>
              <a:t>is called the </a:t>
            </a:r>
            <a:r>
              <a:rPr lang="en-US" altLang="en-US" sz="2000" b="1" dirty="0">
                <a:latin typeface="Times New Roman" pitchFamily="18" charset="0"/>
              </a:rPr>
              <a:t>inverse </a:t>
            </a:r>
            <a:r>
              <a:rPr lang="en-US" altLang="en-US" sz="2000" dirty="0">
                <a:latin typeface="Times New Roman" pitchFamily="18" charset="0"/>
              </a:rPr>
              <a:t>of </a:t>
            </a:r>
            <a:r>
              <a:rPr lang="en-US" altLang="en-US" sz="2000" i="1" dirty="0">
                <a:latin typeface="Times New Roman" pitchFamily="18" charset="0"/>
              </a:rPr>
              <a:t>A </a:t>
            </a:r>
            <a:r>
              <a:rPr lang="en-US" altLang="en-US" sz="2000" dirty="0">
                <a:latin typeface="Times New Roman" pitchFamily="18" charset="0"/>
              </a:rPr>
              <a:t>and is denoted by </a:t>
            </a:r>
            <a:r>
              <a:rPr lang="en-US" altLang="en-US" sz="2000" i="1" dirty="0">
                <a:latin typeface="Times New Roman" pitchFamily="18" charset="0"/>
              </a:rPr>
              <a:t>A</a:t>
            </a:r>
            <a:r>
              <a:rPr lang="en-US" altLang="en-US" sz="2000" baseline="30000" dirty="0">
                <a:latin typeface="Times New Roman" pitchFamily="18" charset="0"/>
              </a:rPr>
              <a:t>-1</a:t>
            </a:r>
            <a:endParaRPr lang="en-US" altLang="en-US" sz="2000" i="1" dirty="0">
              <a:latin typeface="Times New Roman" pitchFamily="18" charset="0"/>
            </a:endParaRPr>
          </a:p>
          <a:p>
            <a:pPr eaLnBrk="1" hangingPunct="1">
              <a:spcBef>
                <a:spcPct val="20000"/>
              </a:spcBef>
            </a:pPr>
            <a:endParaRPr lang="en-US" altLang="en-US" sz="2000" dirty="0">
              <a:latin typeface="Times New Roman" pitchFamily="18" charset="0"/>
              <a:cs typeface="Times New Roman" pitchFamily="18" charset="0"/>
            </a:endParaRPr>
          </a:p>
        </p:txBody>
      </p:sp>
      <p:sp>
        <p:nvSpPr>
          <p:cNvPr id="25605" name="Rectangle 7"/>
          <p:cNvSpPr>
            <a:spLocks noChangeArrowheads="1"/>
          </p:cNvSpPr>
          <p:nvPr/>
        </p:nvSpPr>
        <p:spPr bwMode="auto">
          <a:xfrm>
            <a:off x="468313" y="836613"/>
            <a:ext cx="8229600"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3200" dirty="0">
                <a:latin typeface="Times New Roman" pitchFamily="18" charset="0"/>
              </a:rPr>
              <a:t>Let </a:t>
            </a:r>
            <a:r>
              <a:rPr lang="en-US" altLang="en-US" sz="3200" i="1" dirty="0">
                <a:latin typeface="Times New Roman" pitchFamily="18" charset="0"/>
                <a:cs typeface="Times New Roman" pitchFamily="18" charset="0"/>
              </a:rPr>
              <a:t>A</a:t>
            </a:r>
            <a:r>
              <a:rPr lang="en-US" altLang="en-US" sz="3200" dirty="0">
                <a:latin typeface="Times New Roman" pitchFamily="18" charset="0"/>
              </a:rPr>
              <a:t> </a:t>
            </a:r>
            <a:r>
              <a:rPr lang="en-US" altLang="en-US" sz="3200" dirty="0">
                <a:latin typeface="Times New Roman" pitchFamily="18" charset="0"/>
                <a:cs typeface="Times New Roman" pitchFamily="18" charset="0"/>
              </a:rPr>
              <a:t>denote the </a:t>
            </a:r>
            <a:r>
              <a:rPr lang="en-US" altLang="en-US" sz="3200" i="1" dirty="0">
                <a:latin typeface="Times New Roman" pitchFamily="18" charset="0"/>
              </a:rPr>
              <a:t>n </a:t>
            </a:r>
            <a:r>
              <a:rPr lang="en-US" altLang="en-US" sz="3200" dirty="0">
                <a:latin typeface="Times New Roman" pitchFamily="18" charset="0"/>
                <a:cs typeface="Times New Roman" pitchFamily="18" charset="0"/>
              </a:rPr>
              <a:t>× </a:t>
            </a:r>
            <a:r>
              <a:rPr lang="en-US" altLang="en-US" sz="3200" i="1" dirty="0">
                <a:latin typeface="Times New Roman" pitchFamily="18" charset="0"/>
                <a:cs typeface="Times New Roman" pitchFamily="18" charset="0"/>
              </a:rPr>
              <a:t>n </a:t>
            </a:r>
            <a:r>
              <a:rPr lang="en-US" altLang="en-US" sz="3200" dirty="0">
                <a:latin typeface="Times New Roman" pitchFamily="18" charset="0"/>
                <a:cs typeface="Times New Roman" pitchFamily="18" charset="0"/>
              </a:rPr>
              <a:t>matrix</a:t>
            </a:r>
          </a:p>
        </p:txBody>
      </p:sp>
      <p:sp>
        <p:nvSpPr>
          <p:cNvPr id="25606" name="Rectangle 8"/>
          <p:cNvSpPr>
            <a:spLocks noChangeArrowheads="1"/>
          </p:cNvSpPr>
          <p:nvPr/>
        </p:nvSpPr>
        <p:spPr bwMode="auto">
          <a:xfrm>
            <a:off x="468313" y="4076700"/>
            <a:ext cx="835342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20000"/>
              </a:spcBef>
            </a:pPr>
            <a:r>
              <a:rPr lang="en-US" altLang="en-US" sz="2400" dirty="0">
                <a:latin typeface="Times New Roman" pitchFamily="18" charset="0"/>
              </a:rPr>
              <a:t>Let </a:t>
            </a:r>
            <a:r>
              <a:rPr lang="en-US" altLang="en-US" sz="2400" i="1" dirty="0">
                <a:latin typeface="Times New Roman" pitchFamily="18" charset="0"/>
                <a:cs typeface="Times New Roman" pitchFamily="18" charset="0"/>
              </a:rPr>
              <a:t>B</a:t>
            </a:r>
            <a:r>
              <a:rPr lang="en-US" altLang="en-US" sz="2400" dirty="0">
                <a:latin typeface="Times New Roman" pitchFamily="18" charset="0"/>
              </a:rPr>
              <a:t> </a:t>
            </a:r>
            <a:r>
              <a:rPr lang="en-US" altLang="en-US" sz="2400" dirty="0">
                <a:latin typeface="Times New Roman" pitchFamily="18" charset="0"/>
                <a:cs typeface="Times New Roman" pitchFamily="18" charset="0"/>
              </a:rPr>
              <a:t>denote an </a:t>
            </a:r>
            <a:r>
              <a:rPr lang="en-US" altLang="en-US" sz="2400" i="1" dirty="0">
                <a:latin typeface="Times New Roman" pitchFamily="18" charset="0"/>
              </a:rPr>
              <a:t>n </a:t>
            </a:r>
            <a:r>
              <a:rPr lang="en-US" altLang="en-US" sz="2400" dirty="0">
                <a:latin typeface="Times New Roman" pitchFamily="18" charset="0"/>
                <a:cs typeface="Times New Roman" pitchFamily="18" charset="0"/>
              </a:rPr>
              <a:t>× </a:t>
            </a:r>
            <a:r>
              <a:rPr lang="en-US" altLang="en-US" sz="2400" i="1" dirty="0">
                <a:latin typeface="Times New Roman" pitchFamily="18" charset="0"/>
                <a:cs typeface="Times New Roman" pitchFamily="18" charset="0"/>
              </a:rPr>
              <a:t>n </a:t>
            </a:r>
            <a:r>
              <a:rPr lang="en-US" altLang="en-US" sz="2400" dirty="0">
                <a:latin typeface="Times New Roman" pitchFamily="18" charset="0"/>
                <a:cs typeface="Times New Roman" pitchFamily="18" charset="0"/>
              </a:rPr>
              <a:t>matrix such that</a:t>
            </a:r>
          </a:p>
        </p:txBody>
      </p:sp>
      <p:graphicFrame>
        <p:nvGraphicFramePr>
          <p:cNvPr id="7" name="Object 5"/>
          <p:cNvGraphicFramePr>
            <a:graphicFrameLocks noChangeAspect="1"/>
          </p:cNvGraphicFramePr>
          <p:nvPr>
            <p:extLst/>
          </p:nvPr>
        </p:nvGraphicFramePr>
        <p:xfrm>
          <a:off x="3228975" y="5927725"/>
          <a:ext cx="2832100" cy="636588"/>
        </p:xfrm>
        <a:graphic>
          <a:graphicData uri="http://schemas.openxmlformats.org/presentationml/2006/ole">
            <mc:AlternateContent xmlns:mc="http://schemas.openxmlformats.org/markup-compatibility/2006">
              <mc:Choice xmlns:v="urn:schemas-microsoft-com:vml" Requires="v">
                <p:oleObj spid="_x0000_s38930" name="Equation" r:id="rId4" imgW="1130040" imgH="253800" progId="Equation.3">
                  <p:embed/>
                </p:oleObj>
              </mc:Choice>
              <mc:Fallback>
                <p:oleObj name="Equation" r:id="rId4" imgW="1130040" imgH="253800" progId="Equation.3">
                  <p:embed/>
                  <p:pic>
                    <p:nvPicPr>
                      <p:cNvPr id="7" name="Object 5"/>
                      <p:cNvPicPr>
                        <a:picLocks noChangeAspect="1" noChangeArrowheads="1"/>
                      </p:cNvPicPr>
                      <p:nvPr/>
                    </p:nvPicPr>
                    <p:blipFill>
                      <a:blip r:embed="rId5"/>
                      <a:srcRect/>
                      <a:stretch>
                        <a:fillRect/>
                      </a:stretch>
                    </p:blipFill>
                    <p:spPr bwMode="auto">
                      <a:xfrm>
                        <a:off x="3228975" y="5927725"/>
                        <a:ext cx="2832100" cy="636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8"/>
          <p:cNvSpPr txBox="1">
            <a:spLocks noChangeArrowheads="1"/>
          </p:cNvSpPr>
          <p:nvPr/>
        </p:nvSpPr>
        <p:spPr bwMode="auto">
          <a:xfrm>
            <a:off x="6881812" y="1487488"/>
            <a:ext cx="181610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en-US" altLang="en-US" dirty="0">
                <a:solidFill>
                  <a:schemeClr val="tx2"/>
                </a:solidFill>
              </a:rPr>
              <a:t>A must be </a:t>
            </a:r>
            <a:r>
              <a:rPr lang="en-US" altLang="en-US" dirty="0" smtClean="0">
                <a:solidFill>
                  <a:schemeClr val="tx2"/>
                </a:solidFill>
              </a:rPr>
              <a:t>square (number of rows equal number of columns) for A</a:t>
            </a:r>
            <a:r>
              <a:rPr lang="en-US" altLang="en-US" baseline="30000" dirty="0" smtClean="0">
                <a:solidFill>
                  <a:schemeClr val="tx2"/>
                </a:solidFill>
              </a:rPr>
              <a:t>-1</a:t>
            </a:r>
            <a:r>
              <a:rPr lang="en-US" altLang="en-US" dirty="0" smtClean="0">
                <a:solidFill>
                  <a:schemeClr val="tx2"/>
                </a:solidFill>
              </a:rPr>
              <a:t> to exist</a:t>
            </a:r>
            <a:endParaRPr lang="en-US" altLang="en-US" dirty="0">
              <a:solidFill>
                <a:schemeClr val="tx2"/>
              </a:solidFill>
            </a:endParaRPr>
          </a:p>
        </p:txBody>
      </p:sp>
      <mc:AlternateContent xmlns:mc="http://schemas.openxmlformats.org/markup-compatibility/2006" xmlns:a14="http://schemas.microsoft.com/office/drawing/2010/main">
        <mc:Choice Requires="a14">
          <p:sp>
            <p:nvSpPr>
              <p:cNvPr id="11" name="TextBox 10"/>
              <p:cNvSpPr txBox="1"/>
              <p:nvPr/>
            </p:nvSpPr>
            <p:spPr>
              <a:xfrm>
                <a:off x="914400" y="2135903"/>
                <a:ext cx="5181600" cy="11406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panose="02040503050406030204" pitchFamily="18" charset="0"/>
                        </a:rPr>
                        <m:t>𝐴</m:t>
                      </m:r>
                      <m:r>
                        <a:rPr lang="en-NZ" sz="2800" b="0" i="1" smtClean="0">
                          <a:latin typeface="Cambria Math" panose="02040503050406030204" pitchFamily="18" charset="0"/>
                        </a:rPr>
                        <m:t>=</m:t>
                      </m:r>
                      <m:d>
                        <m:dPr>
                          <m:ctrlPr>
                            <a:rPr lang="en-NZ" sz="2800" b="0" i="1" smtClean="0">
                              <a:latin typeface="Cambria Math" panose="02040503050406030204" pitchFamily="18" charset="0"/>
                            </a:rPr>
                          </m:ctrlPr>
                        </m:dPr>
                        <m:e>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𝑖𝑗</m:t>
                              </m:r>
                            </m:sub>
                          </m:sSub>
                        </m:e>
                      </m:d>
                      <m:r>
                        <a:rPr lang="en-NZ" sz="2800" b="0" i="1" smtClean="0">
                          <a:latin typeface="Cambria Math" panose="02040503050406030204" pitchFamily="18" charset="0"/>
                        </a:rPr>
                        <m:t>=</m:t>
                      </m:r>
                      <m:d>
                        <m:dPr>
                          <m:begChr m:val="["/>
                          <m:endChr m:val="]"/>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sSub>
                                  <m:sSubPr>
                                    <m:ctrlPr>
                                      <a:rPr lang="en-NZ" sz="2800" b="0" i="1" smtClean="0">
                                        <a:latin typeface="Cambria Math" panose="02040503050406030204" pitchFamily="18" charset="0"/>
                                      </a:rPr>
                                    </m:ctrlPr>
                                  </m:sSubPr>
                                  <m:e>
                                    <m:r>
                                      <a:rPr lang="en-NZ" sz="2800" b="0" i="1" smtClean="0">
                                        <a:latin typeface="Cambria Math" panose="02040503050406030204" pitchFamily="18" charset="0"/>
                                      </a:rPr>
                                      <m:t>𝑎</m:t>
                                    </m:r>
                                  </m:e>
                                  <m:sub>
                                    <m:r>
                                      <a:rPr lang="en-NZ" sz="2800" b="0" i="1" smtClean="0">
                                        <a:latin typeface="Cambria Math" panose="02040503050406030204" pitchFamily="18" charset="0"/>
                                      </a:rPr>
                                      <m:t>11</m:t>
                                    </m:r>
                                  </m:sub>
                                </m:sSub>
                              </m:e>
                              <m:e>
                                <m:r>
                                  <a:rPr lang="en-NZ" sz="2800" b="0" i="1" smtClean="0">
                                    <a:latin typeface="Cambria Math" panose="02040503050406030204" pitchFamily="18" charset="0"/>
                                  </a:rPr>
                                  <m:t>⋯</m:t>
                                </m:r>
                              </m:e>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i="1">
                                        <a:latin typeface="Cambria Math" panose="02040503050406030204" pitchFamily="18" charset="0"/>
                                      </a:rPr>
                                      <m:t>1</m:t>
                                    </m:r>
                                    <m:r>
                                      <a:rPr lang="en-NZ" sz="2800" b="0" i="1" smtClean="0">
                                        <a:latin typeface="Cambria Math" panose="02040503050406030204" pitchFamily="18" charset="0"/>
                                      </a:rPr>
                                      <m:t>𝑛</m:t>
                                    </m:r>
                                  </m:sub>
                                </m:sSub>
                              </m:e>
                            </m:mr>
                            <m:mr>
                              <m:e>
                                <m:r>
                                  <a:rPr lang="en-NZ" sz="2800" b="0" i="1" smtClean="0">
                                    <a:latin typeface="Cambria Math" panose="02040503050406030204" pitchFamily="18" charset="0"/>
                                  </a:rPr>
                                  <m:t>⋮</m:t>
                                </m:r>
                              </m:e>
                              <m:e>
                                <m:r>
                                  <a:rPr lang="en-NZ" sz="2800" b="0" i="1" smtClean="0">
                                    <a:latin typeface="Cambria Math" panose="02040503050406030204" pitchFamily="18" charset="0"/>
                                  </a:rPr>
                                  <m:t>⋱</m:t>
                                </m:r>
                              </m:e>
                              <m:e>
                                <m:r>
                                  <a:rPr lang="en-NZ" sz="2800" b="0" i="1" smtClean="0">
                                    <a:latin typeface="Cambria Math" panose="02040503050406030204" pitchFamily="18" charset="0"/>
                                  </a:rPr>
                                  <m:t>⋮</m:t>
                                </m:r>
                              </m:e>
                            </m:mr>
                            <m:mr>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m:t>
                                    </m:r>
                                    <m:r>
                                      <a:rPr lang="en-NZ" sz="2800" i="1">
                                        <a:latin typeface="Cambria Math" panose="02040503050406030204" pitchFamily="18" charset="0"/>
                                      </a:rPr>
                                      <m:t>1</m:t>
                                    </m:r>
                                  </m:sub>
                                </m:sSub>
                              </m:e>
                              <m:e>
                                <m:r>
                                  <a:rPr lang="en-NZ" sz="2800" b="0" i="1" smtClean="0">
                                    <a:latin typeface="Cambria Math" panose="02040503050406030204" pitchFamily="18" charset="0"/>
                                  </a:rPr>
                                  <m:t>⋯</m:t>
                                </m:r>
                              </m:e>
                              <m:e>
                                <m:sSub>
                                  <m:sSubPr>
                                    <m:ctrlPr>
                                      <a:rPr lang="en-NZ" sz="2800" i="1">
                                        <a:latin typeface="Cambria Math" panose="02040503050406030204" pitchFamily="18" charset="0"/>
                                      </a:rPr>
                                    </m:ctrlPr>
                                  </m:sSubPr>
                                  <m:e>
                                    <m:r>
                                      <a:rPr lang="en-NZ" sz="2800" i="1">
                                        <a:latin typeface="Cambria Math" panose="02040503050406030204" pitchFamily="18" charset="0"/>
                                      </a:rPr>
                                      <m:t>𝑎</m:t>
                                    </m:r>
                                  </m:e>
                                  <m:sub>
                                    <m:r>
                                      <a:rPr lang="en-NZ" sz="2800" b="0" i="1" smtClean="0">
                                        <a:latin typeface="Cambria Math" panose="02040503050406030204" pitchFamily="18" charset="0"/>
                                      </a:rPr>
                                      <m:t>𝑚𝑛</m:t>
                                    </m:r>
                                  </m:sub>
                                </m:sSub>
                              </m:e>
                            </m:mr>
                          </m:m>
                        </m:e>
                      </m:d>
                    </m:oMath>
                  </m:oMathPara>
                </a14:m>
                <a:endParaRPr lang="en-NZ" sz="2800" dirty="0"/>
              </a:p>
            </p:txBody>
          </p:sp>
        </mc:Choice>
        <mc:Fallback xmlns="">
          <p:sp>
            <p:nvSpPr>
              <p:cNvPr id="11" name="TextBox 10"/>
              <p:cNvSpPr txBox="1">
                <a:spLocks noRot="1" noChangeAspect="1" noMove="1" noResize="1" noEditPoints="1" noAdjustHandles="1" noChangeArrowheads="1" noChangeShapeType="1" noTextEdit="1"/>
              </p:cNvSpPr>
              <p:nvPr/>
            </p:nvSpPr>
            <p:spPr>
              <a:xfrm>
                <a:off x="914400" y="2135903"/>
                <a:ext cx="5181600" cy="1140697"/>
              </a:xfrm>
              <a:prstGeom prst="rect">
                <a:avLst/>
              </a:prstGeom>
              <a:blipFill>
                <a:blip r:embed="rId6"/>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135071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457200"/>
            <a:ext cx="8305800" cy="914400"/>
          </a:xfrm>
          <a:noFill/>
          <a:ln/>
        </p:spPr>
        <p:txBody>
          <a:bodyPr lIns="92075" tIns="46038" rIns="92075" bIns="46038" anchor="b">
            <a:normAutofit fontScale="90000"/>
          </a:bodyPr>
          <a:lstStyle/>
          <a:p>
            <a:r>
              <a:rPr lang="en-US" dirty="0"/>
              <a:t>Why has machine learning become </a:t>
            </a:r>
            <a:r>
              <a:rPr lang="en-US" dirty="0" smtClean="0"/>
              <a:t>very relevant </a:t>
            </a:r>
            <a:r>
              <a:rPr lang="en-US" dirty="0"/>
              <a:t>recently</a:t>
            </a:r>
            <a:r>
              <a:rPr lang="en-NZ" dirty="0"/>
              <a:t>?</a:t>
            </a:r>
            <a:endParaRPr lang="en-US" altLang="en-US" dirty="0"/>
          </a:p>
        </p:txBody>
      </p:sp>
      <p:sp>
        <p:nvSpPr>
          <p:cNvPr id="8195" name="Rectangle 3"/>
          <p:cNvSpPr>
            <a:spLocks noGrp="1" noChangeArrowheads="1"/>
          </p:cNvSpPr>
          <p:nvPr>
            <p:ph type="body" sz="half" idx="1"/>
          </p:nvPr>
        </p:nvSpPr>
        <p:spPr>
          <a:xfrm>
            <a:off x="0" y="1600199"/>
            <a:ext cx="4533900" cy="5198099"/>
          </a:xfrm>
          <a:noFill/>
          <a:ln/>
        </p:spPr>
        <p:txBody>
          <a:bodyPr lIns="92075" tIns="46038" rIns="92075" bIns="46038">
            <a:normAutofit fontScale="85000" lnSpcReduction="20000"/>
          </a:bodyPr>
          <a:lstStyle/>
          <a:p>
            <a:r>
              <a:rPr lang="en-US" altLang="en-US" sz="2400" dirty="0" smtClean="0"/>
              <a:t>More </a:t>
            </a:r>
            <a:r>
              <a:rPr lang="en-US" altLang="en-US" sz="2400" dirty="0"/>
              <a:t>data is </a:t>
            </a:r>
            <a:r>
              <a:rPr lang="en-US" altLang="en-US" sz="2400" dirty="0" smtClean="0"/>
              <a:t>being generated than ever before (</a:t>
            </a:r>
            <a:r>
              <a:rPr lang="en-US" sz="2400" dirty="0"/>
              <a:t>Data </a:t>
            </a:r>
            <a:r>
              <a:rPr lang="en-NZ" sz="2400" dirty="0" smtClean="0"/>
              <a:t>flood</a:t>
            </a:r>
            <a:r>
              <a:rPr lang="en-US" altLang="en-US" sz="2400" dirty="0" smtClean="0"/>
              <a:t>):</a:t>
            </a:r>
            <a:endParaRPr lang="en-US" altLang="en-US" sz="2400" dirty="0"/>
          </a:p>
          <a:p>
            <a:pPr lvl="1"/>
            <a:r>
              <a:rPr lang="en-US" altLang="en-US" sz="2100" dirty="0"/>
              <a:t>Digitalization of </a:t>
            </a:r>
            <a:r>
              <a:rPr lang="en-US" altLang="en-US" sz="2100" dirty="0" smtClean="0"/>
              <a:t>information</a:t>
            </a:r>
          </a:p>
          <a:p>
            <a:pPr lvl="2"/>
            <a:r>
              <a:rPr lang="en-US" altLang="en-US" sz="1800" dirty="0" smtClean="0"/>
              <a:t>Banking</a:t>
            </a:r>
          </a:p>
          <a:p>
            <a:pPr lvl="2"/>
            <a:r>
              <a:rPr lang="en-US" altLang="en-US" sz="1800" dirty="0" smtClean="0"/>
              <a:t>Telecom</a:t>
            </a:r>
          </a:p>
          <a:p>
            <a:pPr lvl="2"/>
            <a:r>
              <a:rPr lang="en-NZ" altLang="en-US" sz="1800" dirty="0" smtClean="0"/>
              <a:t>Media</a:t>
            </a:r>
            <a:endParaRPr lang="en-US" altLang="en-US" sz="1800" dirty="0" smtClean="0"/>
          </a:p>
          <a:p>
            <a:pPr lvl="2"/>
            <a:r>
              <a:rPr lang="en-US" altLang="en-US" sz="1800" dirty="0" smtClean="0"/>
              <a:t>...</a:t>
            </a:r>
            <a:endParaRPr lang="en-US" altLang="en-US" sz="1800" dirty="0"/>
          </a:p>
          <a:p>
            <a:pPr lvl="1"/>
            <a:r>
              <a:rPr lang="en-US" altLang="en-US" sz="2100" dirty="0" smtClean="0"/>
              <a:t>Sensor </a:t>
            </a:r>
            <a:r>
              <a:rPr lang="en-US" altLang="en-US" sz="2100" dirty="0"/>
              <a:t>networks</a:t>
            </a:r>
          </a:p>
          <a:p>
            <a:pPr lvl="1"/>
            <a:r>
              <a:rPr lang="en-US" altLang="en-US" sz="2100" dirty="0" smtClean="0"/>
              <a:t>Scientific </a:t>
            </a:r>
            <a:r>
              <a:rPr lang="en-US" altLang="en-US" sz="2100" dirty="0"/>
              <a:t>data: astronomy, biology, </a:t>
            </a:r>
            <a:r>
              <a:rPr lang="en-US" altLang="en-US" sz="2100" dirty="0" smtClean="0"/>
              <a:t>sociology</a:t>
            </a:r>
            <a:endParaRPr lang="en-US" altLang="en-US" sz="2100" dirty="0"/>
          </a:p>
          <a:p>
            <a:pPr lvl="1"/>
            <a:r>
              <a:rPr lang="en-US" altLang="en-US" sz="2100" dirty="0" smtClean="0"/>
              <a:t>Web</a:t>
            </a:r>
          </a:p>
          <a:p>
            <a:pPr lvl="1"/>
            <a:endParaRPr lang="en-US" altLang="en-US" sz="2100" dirty="0" smtClean="0"/>
          </a:p>
          <a:p>
            <a:r>
              <a:rPr lang="en-NZ" altLang="en-US" sz="2500" dirty="0" smtClean="0"/>
              <a:t>Advances in hardware provide increased computational capability</a:t>
            </a:r>
          </a:p>
          <a:p>
            <a:pPr lvl="1"/>
            <a:r>
              <a:rPr lang="en-NZ" altLang="en-US" sz="2100" dirty="0" smtClean="0"/>
              <a:t>GPUs</a:t>
            </a:r>
          </a:p>
          <a:p>
            <a:endParaRPr lang="en-NZ" altLang="en-US" sz="2500" dirty="0" smtClean="0"/>
          </a:p>
          <a:p>
            <a:r>
              <a:rPr lang="en-NZ" altLang="en-US" sz="2500" dirty="0" smtClean="0"/>
              <a:t>Theoretical breakthroughs</a:t>
            </a:r>
          </a:p>
          <a:p>
            <a:pPr lvl="1"/>
            <a:r>
              <a:rPr lang="en-NZ" altLang="en-US" sz="2100" dirty="0" smtClean="0"/>
              <a:t>Deep learning</a:t>
            </a:r>
            <a:endParaRPr lang="en-US" altLang="en-US" sz="2100" dirty="0" smtClean="0"/>
          </a:p>
          <a:p>
            <a:endParaRPr lang="ru-RU" altLang="en-US" sz="2500" dirty="0"/>
          </a:p>
        </p:txBody>
      </p:sp>
      <p:pic>
        <p:nvPicPr>
          <p:cNvPr id="3076" name="Picture 4" descr="Image result for GP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600" y="3929433"/>
            <a:ext cx="2353733" cy="163316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lex 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289" y="5562515"/>
            <a:ext cx="3867150" cy="12357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rozado\Desktop\BigDataChart.png"/>
          <p:cNvPicPr>
            <a:picLocks noChangeAspect="1" noChangeArrowheads="1"/>
          </p:cNvPicPr>
          <p:nvPr/>
        </p:nvPicPr>
        <p:blipFill rotWithShape="1">
          <a:blip r:embed="rId5">
            <a:extLst>
              <a:ext uri="{28A0092B-C50C-407E-A947-70E740481C1C}">
                <a14:useLocalDpi xmlns:a14="http://schemas.microsoft.com/office/drawing/2010/main" val="0"/>
              </a:ext>
            </a:extLst>
          </a:blip>
          <a:srcRect t="17927"/>
          <a:stretch/>
        </p:blipFill>
        <p:spPr bwMode="auto">
          <a:xfrm>
            <a:off x="4114800" y="1295400"/>
            <a:ext cx="4967910" cy="2605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065693"/>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301901"/>
            <a:ext cx="9143999" cy="400110"/>
          </a:xfrm>
          <a:prstGeom prst="rect">
            <a:avLst/>
          </a:prstGeom>
          <a:noFill/>
        </p:spPr>
        <p:txBody>
          <a:bodyPr wrap="square" rtlCol="0">
            <a:spAutoFit/>
          </a:bodyPr>
          <a:lstStyle/>
          <a:p>
            <a:r>
              <a:rPr lang="en-US" sz="2000" dirty="0" smtClean="0"/>
              <a:t>Not all numbers have an inverse. The number 0 does not have an inverse</a:t>
            </a:r>
            <a:endParaRPr lang="en-US" sz="2000" dirty="0"/>
          </a:p>
        </p:txBody>
      </p:sp>
      <p:cxnSp>
        <p:nvCxnSpPr>
          <p:cNvPr id="5" name="Straight Connector 4"/>
          <p:cNvCxnSpPr/>
          <p:nvPr/>
        </p:nvCxnSpPr>
        <p:spPr>
          <a:xfrm>
            <a:off x="457200" y="2217384"/>
            <a:ext cx="8229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14737" y="2259677"/>
            <a:ext cx="7919663" cy="830997"/>
          </a:xfrm>
          <a:prstGeom prst="rect">
            <a:avLst/>
          </a:prstGeom>
          <a:noFill/>
        </p:spPr>
        <p:txBody>
          <a:bodyPr wrap="square" rtlCol="0">
            <a:spAutoFit/>
          </a:bodyPr>
          <a:lstStyle/>
          <a:p>
            <a:r>
              <a:rPr lang="en-US" sz="2400" b="1" dirty="0" smtClean="0"/>
              <a:t>Matrix inverse:</a:t>
            </a:r>
          </a:p>
          <a:p>
            <a:r>
              <a:rPr lang="en-US" sz="2400" dirty="0" smtClean="0"/>
              <a:t>If A is an m x m square matrix, and if it has an A</a:t>
            </a:r>
            <a:r>
              <a:rPr lang="en-US" sz="2400" baseline="30000" dirty="0" smtClean="0"/>
              <a:t>-1</a:t>
            </a:r>
            <a:r>
              <a:rPr lang="en-US" sz="2400" dirty="0" smtClean="0"/>
              <a:t> inverse,</a:t>
            </a:r>
            <a:endParaRPr lang="en-US" sz="2400" dirty="0"/>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95400" y="3383978"/>
            <a:ext cx="2819400" cy="369593"/>
          </a:xfrm>
          <a:prstGeom prst="rect">
            <a:avLst/>
          </a:prstGeom>
        </p:spPr>
      </p:pic>
      <p:graphicFrame>
        <p:nvGraphicFramePr>
          <p:cNvPr id="47" name="Group 10"/>
          <p:cNvGraphicFramePr>
            <a:graphicFrameLocks noGrp="1"/>
          </p:cNvGraphicFramePr>
          <p:nvPr>
            <p:extLst/>
          </p:nvPr>
        </p:nvGraphicFramePr>
        <p:xfrm>
          <a:off x="2590800" y="4191000"/>
          <a:ext cx="4248150" cy="914400"/>
        </p:xfrm>
        <a:graphic>
          <a:graphicData uri="http://schemas.openxmlformats.org/drawingml/2006/table">
            <a:tbl>
              <a:tblPr/>
              <a:tblGrid>
                <a:gridCol w="342900">
                  <a:extLst>
                    <a:ext uri="{9D8B030D-6E8A-4147-A177-3AD203B41FA5}">
                      <a16:colId xmlns:a16="http://schemas.microsoft.com/office/drawing/2014/main" val="20000"/>
                    </a:ext>
                  </a:extLst>
                </a:gridCol>
                <a:gridCol w="342900">
                  <a:extLst>
                    <a:ext uri="{9D8B030D-6E8A-4147-A177-3AD203B41FA5}">
                      <a16:colId xmlns:a16="http://schemas.microsoft.com/office/drawing/2014/main" val="20001"/>
                    </a:ext>
                  </a:extLst>
                </a:gridCol>
                <a:gridCol w="342900">
                  <a:extLst>
                    <a:ext uri="{9D8B030D-6E8A-4147-A177-3AD203B41FA5}">
                      <a16:colId xmlns:a16="http://schemas.microsoft.com/office/drawing/2014/main" val="20002"/>
                    </a:ext>
                  </a:extLst>
                </a:gridCol>
                <a:gridCol w="342900">
                  <a:extLst>
                    <a:ext uri="{9D8B030D-6E8A-4147-A177-3AD203B41FA5}">
                      <a16:colId xmlns:a16="http://schemas.microsoft.com/office/drawing/2014/main" val="20003"/>
                    </a:ext>
                  </a:extLst>
                </a:gridCol>
                <a:gridCol w="342900">
                  <a:extLst>
                    <a:ext uri="{9D8B030D-6E8A-4147-A177-3AD203B41FA5}">
                      <a16:colId xmlns:a16="http://schemas.microsoft.com/office/drawing/2014/main" val="20004"/>
                    </a:ext>
                  </a:extLst>
                </a:gridCol>
                <a:gridCol w="373063">
                  <a:extLst>
                    <a:ext uri="{9D8B030D-6E8A-4147-A177-3AD203B41FA5}">
                      <a16:colId xmlns:a16="http://schemas.microsoft.com/office/drawing/2014/main" val="20005"/>
                    </a:ext>
                  </a:extLst>
                </a:gridCol>
                <a:gridCol w="576262">
                  <a:extLst>
                    <a:ext uri="{9D8B030D-6E8A-4147-A177-3AD203B41FA5}">
                      <a16:colId xmlns:a16="http://schemas.microsoft.com/office/drawing/2014/main" val="20006"/>
                    </a:ext>
                  </a:extLst>
                </a:gridCol>
                <a:gridCol w="647700">
                  <a:extLst>
                    <a:ext uri="{9D8B030D-6E8A-4147-A177-3AD203B41FA5}">
                      <a16:colId xmlns:a16="http://schemas.microsoft.com/office/drawing/2014/main" val="20007"/>
                    </a:ext>
                  </a:extLst>
                </a:gridCol>
                <a:gridCol w="288925">
                  <a:extLst>
                    <a:ext uri="{9D8B030D-6E8A-4147-A177-3AD203B41FA5}">
                      <a16:colId xmlns:a16="http://schemas.microsoft.com/office/drawing/2014/main" val="20008"/>
                    </a:ext>
                  </a:extLst>
                </a:gridCol>
                <a:gridCol w="360363">
                  <a:extLst>
                    <a:ext uri="{9D8B030D-6E8A-4147-A177-3AD203B41FA5}">
                      <a16:colId xmlns:a16="http://schemas.microsoft.com/office/drawing/2014/main" val="20009"/>
                    </a:ext>
                  </a:extLst>
                </a:gridCol>
                <a:gridCol w="287337">
                  <a:extLst>
                    <a:ext uri="{9D8B030D-6E8A-4147-A177-3AD203B41FA5}">
                      <a16:colId xmlns:a16="http://schemas.microsoft.com/office/drawing/2014/main" val="20010"/>
                    </a:ext>
                  </a:extLst>
                </a:gridCol>
              </a:tblGrid>
              <a:tr h="360363">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0"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X</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 </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 </a:t>
                      </a: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 </a:t>
                      </a: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0"/>
                  </a:ext>
                </a:extLst>
              </a:tr>
              <a:tr h="35877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dirty="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a:t>
                      </a: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 </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3</a:t>
                      </a:r>
                      <a:endParaRPr kumimoji="0" lang="en-GB" sz="1200" b="1" i="0" u="none" strike="noStrike" cap="none" normalizeH="0" baseline="-2500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 </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a:t>
                      </a: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 </a:t>
                      </a:r>
                      <a:r>
                        <a:rPr kumimoji="0" lang="en-GB" sz="1200" b="1" i="0" u="sng"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2</a:t>
                      </a: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     3    3</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endParaRPr>
                    </a:p>
                  </a:txBody>
                  <a:tcPr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0</a:t>
                      </a:r>
                    </a:p>
                  </a:txBody>
                  <a:tcPr anchor="ctr" horzOverflow="overflow">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GB" sz="1200" b="1" i="0" u="none" strike="noStrike" cap="none" normalizeH="0" baseline="0" smtClean="0">
                          <a:ln>
                            <a:noFill/>
                          </a:ln>
                          <a:solidFill>
                            <a:schemeClr val="tx1"/>
                          </a:solidFill>
                          <a:effectLst>
                            <a:outerShdw blurRad="38100" dist="38100" dir="2700000" algn="tl">
                              <a:srgbClr val="C0C0C0"/>
                            </a:outerShdw>
                          </a:effectLst>
                          <a:latin typeface="Arial" charset="0"/>
                          <a:ea typeface="ＭＳ Ｐゴシック" pitchFamily="34" charset="-128"/>
                        </a:rPr>
                        <a:t>1</a:t>
                      </a:r>
                    </a:p>
                  </a:txBody>
                  <a:tcPr anchor="ctr" horzOverflow="overflow">
                    <a:lnL>
                      <a:noFill/>
                    </a:lnL>
                    <a:lnR>
                      <a:noFill/>
                    </a:lnR>
                    <a:lnT>
                      <a:noFill/>
                    </a:lnT>
                    <a:lnB>
                      <a:noFill/>
                    </a:lnB>
                    <a:lnTlToBr>
                      <a:noFill/>
                    </a:lnTlToBr>
                    <a:lnBlToTr>
                      <a:noFill/>
                    </a:lnBlToTr>
                    <a:solidFill>
                      <a:schemeClr val="bg1"/>
                    </a:solidFill>
                  </a:tcPr>
                </a:tc>
                <a:extLst>
                  <a:ext uri="{0D108BD9-81ED-4DB2-BD59-A6C34878D82A}">
                    <a16:rowId xmlns:a16="http://schemas.microsoft.com/office/drawing/2014/main" val="10001"/>
                  </a:ext>
                </a:extLst>
              </a:tr>
            </a:tbl>
          </a:graphicData>
        </a:graphic>
      </p:graphicFrame>
      <p:grpSp>
        <p:nvGrpSpPr>
          <p:cNvPr id="48" name="Group 45"/>
          <p:cNvGrpSpPr>
            <a:grpSpLocks/>
          </p:cNvGrpSpPr>
          <p:nvPr/>
        </p:nvGrpSpPr>
        <p:grpSpPr bwMode="auto">
          <a:xfrm>
            <a:off x="2559050" y="4170362"/>
            <a:ext cx="4248150" cy="935037"/>
            <a:chOff x="2472" y="1117"/>
            <a:chExt cx="2676" cy="589"/>
          </a:xfrm>
        </p:grpSpPr>
        <p:grpSp>
          <p:nvGrpSpPr>
            <p:cNvPr id="49" name="Group 46"/>
            <p:cNvGrpSpPr>
              <a:grpSpLocks/>
            </p:cNvGrpSpPr>
            <p:nvPr/>
          </p:nvGrpSpPr>
          <p:grpSpPr bwMode="auto">
            <a:xfrm>
              <a:off x="2486" y="1117"/>
              <a:ext cx="137" cy="589"/>
              <a:chOff x="1927" y="3158"/>
              <a:chExt cx="137" cy="680"/>
            </a:xfrm>
          </p:grpSpPr>
          <p:sp>
            <p:nvSpPr>
              <p:cNvPr id="78" name="Line 47"/>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48"/>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49"/>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0" name="Group 50"/>
            <p:cNvGrpSpPr>
              <a:grpSpLocks/>
            </p:cNvGrpSpPr>
            <p:nvPr/>
          </p:nvGrpSpPr>
          <p:grpSpPr bwMode="auto">
            <a:xfrm>
              <a:off x="3121" y="1117"/>
              <a:ext cx="137" cy="589"/>
              <a:chOff x="1927" y="3158"/>
              <a:chExt cx="137" cy="680"/>
            </a:xfrm>
          </p:grpSpPr>
          <p:sp>
            <p:nvSpPr>
              <p:cNvPr id="75" name="Line 51"/>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52"/>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53"/>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1" name="Group 54"/>
            <p:cNvGrpSpPr>
              <a:grpSpLocks/>
            </p:cNvGrpSpPr>
            <p:nvPr/>
          </p:nvGrpSpPr>
          <p:grpSpPr bwMode="auto">
            <a:xfrm>
              <a:off x="3801" y="1117"/>
              <a:ext cx="137" cy="589"/>
              <a:chOff x="1927" y="3158"/>
              <a:chExt cx="137" cy="680"/>
            </a:xfrm>
          </p:grpSpPr>
          <p:sp>
            <p:nvSpPr>
              <p:cNvPr id="72" name="Line 55"/>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56"/>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57"/>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2" name="Group 58"/>
            <p:cNvGrpSpPr>
              <a:grpSpLocks/>
            </p:cNvGrpSpPr>
            <p:nvPr/>
          </p:nvGrpSpPr>
          <p:grpSpPr bwMode="auto">
            <a:xfrm>
              <a:off x="4754" y="1117"/>
              <a:ext cx="137" cy="589"/>
              <a:chOff x="1927" y="3158"/>
              <a:chExt cx="137" cy="680"/>
            </a:xfrm>
          </p:grpSpPr>
          <p:sp>
            <p:nvSpPr>
              <p:cNvPr id="69" name="Line 59"/>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60"/>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61"/>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3" name="Group 62"/>
            <p:cNvGrpSpPr>
              <a:grpSpLocks/>
            </p:cNvGrpSpPr>
            <p:nvPr/>
          </p:nvGrpSpPr>
          <p:grpSpPr bwMode="auto">
            <a:xfrm flipH="1">
              <a:off x="2750" y="1117"/>
              <a:ext cx="137" cy="589"/>
              <a:chOff x="1927" y="3158"/>
              <a:chExt cx="137" cy="680"/>
            </a:xfrm>
          </p:grpSpPr>
          <p:sp>
            <p:nvSpPr>
              <p:cNvPr id="66" name="Line 63"/>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4"/>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65"/>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4" name="Group 66"/>
            <p:cNvGrpSpPr>
              <a:grpSpLocks/>
            </p:cNvGrpSpPr>
            <p:nvPr/>
          </p:nvGrpSpPr>
          <p:grpSpPr bwMode="auto">
            <a:xfrm flipH="1">
              <a:off x="3409" y="1117"/>
              <a:ext cx="137" cy="589"/>
              <a:chOff x="1927" y="3158"/>
              <a:chExt cx="137" cy="680"/>
            </a:xfrm>
          </p:grpSpPr>
          <p:sp>
            <p:nvSpPr>
              <p:cNvPr id="63" name="Line 67"/>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68"/>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9"/>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 name="Group 70"/>
            <p:cNvGrpSpPr>
              <a:grpSpLocks/>
            </p:cNvGrpSpPr>
            <p:nvPr/>
          </p:nvGrpSpPr>
          <p:grpSpPr bwMode="auto">
            <a:xfrm flipH="1">
              <a:off x="4407" y="1117"/>
              <a:ext cx="137" cy="589"/>
              <a:chOff x="1927" y="3158"/>
              <a:chExt cx="137" cy="680"/>
            </a:xfrm>
          </p:grpSpPr>
          <p:sp>
            <p:nvSpPr>
              <p:cNvPr id="60" name="Line 71"/>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72"/>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73"/>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6" name="Group 74"/>
            <p:cNvGrpSpPr>
              <a:grpSpLocks/>
            </p:cNvGrpSpPr>
            <p:nvPr/>
          </p:nvGrpSpPr>
          <p:grpSpPr bwMode="auto">
            <a:xfrm flipH="1">
              <a:off x="4997" y="1117"/>
              <a:ext cx="137" cy="589"/>
              <a:chOff x="1927" y="3158"/>
              <a:chExt cx="137" cy="680"/>
            </a:xfrm>
          </p:grpSpPr>
          <p:sp>
            <p:nvSpPr>
              <p:cNvPr id="57" name="Line 75"/>
              <p:cNvSpPr>
                <a:spLocks noChangeShapeType="1"/>
              </p:cNvSpPr>
              <p:nvPr/>
            </p:nvSpPr>
            <p:spPr bwMode="auto">
              <a:xfrm>
                <a:off x="1927" y="3158"/>
                <a:ext cx="0" cy="6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76"/>
              <p:cNvSpPr>
                <a:spLocks noChangeShapeType="1"/>
              </p:cNvSpPr>
              <p:nvPr/>
            </p:nvSpPr>
            <p:spPr bwMode="auto">
              <a:xfrm>
                <a:off x="1927" y="315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77"/>
              <p:cNvSpPr>
                <a:spLocks noChangeShapeType="1"/>
              </p:cNvSpPr>
              <p:nvPr/>
            </p:nvSpPr>
            <p:spPr bwMode="auto">
              <a:xfrm>
                <a:off x="1927" y="3838"/>
                <a:ext cx="13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mc:AlternateContent xmlns:mc="http://schemas.openxmlformats.org/markup-compatibility/2006" xmlns:a14="http://schemas.microsoft.com/office/drawing/2010/main">
        <mc:Choice Requires="a14">
          <p:sp>
            <p:nvSpPr>
              <p:cNvPr id="4" name="TextBox 3"/>
              <p:cNvSpPr txBox="1"/>
              <p:nvPr/>
            </p:nvSpPr>
            <p:spPr>
              <a:xfrm>
                <a:off x="697458" y="876301"/>
                <a:ext cx="1034579"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NZ" b="0" i="1" smtClean="0">
                              <a:latin typeface="Cambria Math"/>
                            </a:rPr>
                            <m:t>𝑥</m:t>
                          </m:r>
                        </m:e>
                        <m:sup>
                          <m:r>
                            <a:rPr lang="en-NZ" b="0" i="1" smtClean="0">
                              <a:latin typeface="Cambria Math"/>
                            </a:rPr>
                            <m:t>−1</m:t>
                          </m:r>
                        </m:sup>
                      </m:sSup>
                      <m:r>
                        <a:rPr lang="en-NZ" b="0" i="1" smtClean="0">
                          <a:latin typeface="Cambria Math"/>
                        </a:rPr>
                        <m:t>=</m:t>
                      </m:r>
                      <m:f>
                        <m:fPr>
                          <m:ctrlPr>
                            <a:rPr lang="en-NZ" b="0" i="1" smtClean="0">
                              <a:latin typeface="Cambria Math" panose="02040503050406030204" pitchFamily="18" charset="0"/>
                            </a:rPr>
                          </m:ctrlPr>
                        </m:fPr>
                        <m:num>
                          <m:r>
                            <a:rPr lang="en-NZ" b="0" i="1" smtClean="0">
                              <a:latin typeface="Cambria Math"/>
                            </a:rPr>
                            <m:t>1</m:t>
                          </m:r>
                        </m:num>
                        <m:den>
                          <m:r>
                            <a:rPr lang="en-NZ" b="0" i="1" smtClean="0">
                              <a:latin typeface="Cambria Math"/>
                            </a:rPr>
                            <m:t>𝑥</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697458" y="876301"/>
                <a:ext cx="1034579" cy="61273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750055" y="1066800"/>
                <a:ext cx="246086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3</m:t>
                      </m:r>
                      <m:r>
                        <a:rPr lang="en-NZ" b="0" i="1" smtClean="0">
                          <a:latin typeface="Cambria Math"/>
                          <a:ea typeface="Cambria Math"/>
                        </a:rPr>
                        <m:t>∙</m:t>
                      </m:r>
                      <m:sSup>
                        <m:sSupPr>
                          <m:ctrlPr>
                            <a:rPr lang="en-NZ" b="0" i="1" smtClean="0">
                              <a:latin typeface="Cambria Math" panose="02040503050406030204" pitchFamily="18" charset="0"/>
                              <a:ea typeface="Cambria Math"/>
                            </a:rPr>
                          </m:ctrlPr>
                        </m:sSupPr>
                        <m:e>
                          <m:r>
                            <a:rPr lang="en-NZ" b="0" i="1" smtClean="0">
                              <a:latin typeface="Cambria Math"/>
                              <a:ea typeface="Cambria Math"/>
                            </a:rPr>
                            <m:t>3</m:t>
                          </m:r>
                        </m:e>
                        <m:sup>
                          <m:r>
                            <a:rPr lang="en-NZ" b="0" i="1" smtClean="0">
                              <a:latin typeface="Cambria Math"/>
                              <a:ea typeface="Cambria Math"/>
                            </a:rPr>
                            <m:t>−1</m:t>
                          </m:r>
                        </m:sup>
                      </m:sSup>
                      <m:r>
                        <a:rPr lang="en-NZ" b="0" i="1" smtClean="0">
                          <a:latin typeface="Cambria Math"/>
                          <a:ea typeface="Cambria Math"/>
                        </a:rPr>
                        <m:t>=3∙</m:t>
                      </m:r>
                      <m:f>
                        <m:fPr>
                          <m:ctrlPr>
                            <a:rPr lang="en-NZ" b="0" i="1" smtClean="0">
                              <a:latin typeface="Cambria Math" panose="02040503050406030204" pitchFamily="18" charset="0"/>
                              <a:ea typeface="Cambria Math"/>
                            </a:rPr>
                          </m:ctrlPr>
                        </m:fPr>
                        <m:num>
                          <m:r>
                            <a:rPr lang="en-NZ" b="0" i="1" smtClean="0">
                              <a:latin typeface="Cambria Math"/>
                              <a:ea typeface="Cambria Math"/>
                            </a:rPr>
                            <m:t>1</m:t>
                          </m:r>
                        </m:num>
                        <m:den>
                          <m:r>
                            <a:rPr lang="en-NZ" b="0" i="1" smtClean="0">
                              <a:latin typeface="Cambria Math"/>
                              <a:ea typeface="Cambria Math"/>
                            </a:rPr>
                            <m:t>3</m:t>
                          </m:r>
                        </m:den>
                      </m:f>
                      <m:r>
                        <a:rPr lang="en-NZ" b="0" i="1" smtClean="0">
                          <a:latin typeface="Cambria Math"/>
                          <a:ea typeface="Cambria Math"/>
                        </a:rPr>
                        <m:t>=</m:t>
                      </m:r>
                      <m:f>
                        <m:fPr>
                          <m:ctrlPr>
                            <a:rPr lang="en-NZ" b="0" i="1" smtClean="0">
                              <a:latin typeface="Cambria Math" panose="02040503050406030204" pitchFamily="18" charset="0"/>
                              <a:ea typeface="Cambria Math"/>
                            </a:rPr>
                          </m:ctrlPr>
                        </m:fPr>
                        <m:num>
                          <m:r>
                            <a:rPr lang="en-NZ" b="0" i="1" smtClean="0">
                              <a:latin typeface="Cambria Math"/>
                              <a:ea typeface="Cambria Math"/>
                            </a:rPr>
                            <m:t>3</m:t>
                          </m:r>
                        </m:num>
                        <m:den>
                          <m:r>
                            <a:rPr lang="en-NZ" b="0" i="1" smtClean="0">
                              <a:latin typeface="Cambria Math"/>
                              <a:ea typeface="Cambria Math"/>
                            </a:rPr>
                            <m:t>3</m:t>
                          </m:r>
                        </m:den>
                      </m:f>
                      <m:r>
                        <a:rPr lang="en-NZ" b="0" i="1" smtClean="0">
                          <a:latin typeface="Cambria Math"/>
                          <a:ea typeface="Cambria Math"/>
                        </a:rPr>
                        <m:t>=1</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750055" y="1066800"/>
                <a:ext cx="2460866" cy="61273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83112" y="1537079"/>
                <a:ext cx="1024576"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NZ" b="0" i="1" smtClean="0">
                              <a:latin typeface="Cambria Math"/>
                            </a:rPr>
                            <m:t>3</m:t>
                          </m:r>
                        </m:e>
                        <m:sup>
                          <m:r>
                            <a:rPr lang="en-NZ" b="0" i="1" smtClean="0">
                              <a:latin typeface="Cambria Math"/>
                            </a:rPr>
                            <m:t>−1</m:t>
                          </m:r>
                        </m:sup>
                      </m:sSup>
                      <m:r>
                        <a:rPr lang="en-NZ" b="0" i="1" smtClean="0">
                          <a:latin typeface="Cambria Math"/>
                        </a:rPr>
                        <m:t>=</m:t>
                      </m:r>
                      <m:f>
                        <m:fPr>
                          <m:ctrlPr>
                            <a:rPr lang="en-US" i="1" smtClean="0">
                              <a:latin typeface="Cambria Math" panose="02040503050406030204" pitchFamily="18" charset="0"/>
                            </a:rPr>
                          </m:ctrlPr>
                        </m:fPr>
                        <m:num>
                          <m:r>
                            <a:rPr lang="en-NZ" b="0" i="1" smtClean="0">
                              <a:latin typeface="Cambria Math"/>
                            </a:rPr>
                            <m:t>1</m:t>
                          </m:r>
                        </m:num>
                        <m:den>
                          <m:r>
                            <a:rPr lang="en-NZ" b="0" i="1" smtClean="0">
                              <a:latin typeface="Cambria Math"/>
                            </a:rPr>
                            <m:t>3</m:t>
                          </m:r>
                        </m:den>
                      </m:f>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83112" y="1537079"/>
                <a:ext cx="1024576" cy="612732"/>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5775495" y="1066800"/>
                <a:ext cx="3029227"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smtClean="0">
                          <a:latin typeface="Cambria Math"/>
                        </a:rPr>
                        <m:t>0</m:t>
                      </m:r>
                      <m:r>
                        <a:rPr lang="en-NZ" b="0" i="1" smtClean="0">
                          <a:latin typeface="Cambria Math"/>
                          <a:ea typeface="Cambria Math"/>
                        </a:rPr>
                        <m:t>∙</m:t>
                      </m:r>
                      <m:sSup>
                        <m:sSupPr>
                          <m:ctrlPr>
                            <a:rPr lang="en-NZ" b="0" i="1" smtClean="0">
                              <a:latin typeface="Cambria Math" panose="02040503050406030204" pitchFamily="18" charset="0"/>
                              <a:ea typeface="Cambria Math"/>
                            </a:rPr>
                          </m:ctrlPr>
                        </m:sSupPr>
                        <m:e>
                          <m:r>
                            <a:rPr lang="en-NZ" b="0" i="1" smtClean="0">
                              <a:latin typeface="Cambria Math"/>
                              <a:ea typeface="Cambria Math"/>
                            </a:rPr>
                            <m:t>0</m:t>
                          </m:r>
                        </m:e>
                        <m:sup>
                          <m:r>
                            <a:rPr lang="en-NZ" b="0" i="1" smtClean="0">
                              <a:latin typeface="Cambria Math"/>
                              <a:ea typeface="Cambria Math"/>
                            </a:rPr>
                            <m:t>−1</m:t>
                          </m:r>
                        </m:sup>
                      </m:sSup>
                      <m:r>
                        <a:rPr lang="en-NZ" b="0" i="1" smtClean="0">
                          <a:latin typeface="Cambria Math"/>
                          <a:ea typeface="Cambria Math"/>
                        </a:rPr>
                        <m:t>=0∙</m:t>
                      </m:r>
                      <m:f>
                        <m:fPr>
                          <m:ctrlPr>
                            <a:rPr lang="en-NZ" b="0" i="1" smtClean="0">
                              <a:latin typeface="Cambria Math" panose="02040503050406030204" pitchFamily="18" charset="0"/>
                              <a:ea typeface="Cambria Math"/>
                            </a:rPr>
                          </m:ctrlPr>
                        </m:fPr>
                        <m:num>
                          <m:r>
                            <a:rPr lang="en-NZ" b="0" i="1" smtClean="0">
                              <a:latin typeface="Cambria Math"/>
                              <a:ea typeface="Cambria Math"/>
                            </a:rPr>
                            <m:t>1</m:t>
                          </m:r>
                        </m:num>
                        <m:den>
                          <m:r>
                            <a:rPr lang="en-NZ" b="0" i="1" smtClean="0">
                              <a:latin typeface="Cambria Math"/>
                              <a:ea typeface="Cambria Math"/>
                            </a:rPr>
                            <m:t>0</m:t>
                          </m:r>
                        </m:den>
                      </m:f>
                      <m:r>
                        <a:rPr lang="en-NZ" b="0" i="1" smtClean="0">
                          <a:latin typeface="Cambria Math"/>
                          <a:ea typeface="Cambria Math"/>
                        </a:rPr>
                        <m:t>=</m:t>
                      </m:r>
                      <m:r>
                        <a:rPr lang="en-NZ" b="0" i="1" smtClean="0">
                          <a:latin typeface="Cambria Math"/>
                          <a:ea typeface="Cambria Math"/>
                        </a:rPr>
                        <m:t>𝑈𝑛𝑑𝑒𝑓𝑖𝑛𝑒𝑑</m:t>
                      </m:r>
                    </m:oMath>
                  </m:oMathPara>
                </a14:m>
                <a:endParaRPr lang="en-US" dirty="0"/>
              </a:p>
            </p:txBody>
          </p:sp>
        </mc:Choice>
        <mc:Fallback xmlns="">
          <p:sp>
            <p:nvSpPr>
              <p:cNvPr id="85" name="TextBox 84"/>
              <p:cNvSpPr txBox="1">
                <a:spLocks noRot="1" noChangeAspect="1" noMove="1" noResize="1" noEditPoints="1" noAdjustHandles="1" noChangeArrowheads="1" noChangeShapeType="1" noTextEdit="1"/>
              </p:cNvSpPr>
              <p:nvPr/>
            </p:nvSpPr>
            <p:spPr>
              <a:xfrm>
                <a:off x="5775495" y="1066800"/>
                <a:ext cx="3029227" cy="612732"/>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581275" y="5098762"/>
                <a:ext cx="62579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a:rPr>
                        <m:t>𝐴</m:t>
                      </m:r>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2581275" y="5098762"/>
                <a:ext cx="625795" cy="523220"/>
              </a:xfrm>
              <a:prstGeom prst="rect">
                <a:avLst/>
              </a:prstGeom>
              <a:blipFill rotWithShape="1">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3523703" y="5100942"/>
                <a:ext cx="913570" cy="5210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NZ" sz="2800" b="0" i="1" smtClean="0">
                              <a:latin typeface="Cambria Math" panose="02040503050406030204" pitchFamily="18" charset="0"/>
                            </a:rPr>
                          </m:ctrlPr>
                        </m:sSupPr>
                        <m:e>
                          <m:r>
                            <a:rPr lang="en-NZ" sz="2800" b="0" i="1" smtClean="0">
                              <a:latin typeface="Cambria Math"/>
                            </a:rPr>
                            <m:t>𝐴</m:t>
                          </m:r>
                        </m:e>
                        <m:sup>
                          <m:r>
                            <a:rPr lang="en-NZ" sz="2800" b="0" i="1" smtClean="0">
                              <a:latin typeface="Cambria Math"/>
                            </a:rPr>
                            <m:t>−1</m:t>
                          </m:r>
                        </m:sup>
                      </m:sSup>
                    </m:oMath>
                  </m:oMathPara>
                </a14:m>
                <a:endParaRPr lang="en-US" sz="2800" baseline="30000" dirty="0"/>
              </a:p>
            </p:txBody>
          </p:sp>
        </mc:Choice>
        <mc:Fallback xmlns="">
          <p:sp>
            <p:nvSpPr>
              <p:cNvPr id="97" name="TextBox 96"/>
              <p:cNvSpPr txBox="1">
                <a:spLocks noRot="1" noChangeAspect="1" noMove="1" noResize="1" noEditPoints="1" noAdjustHandles="1" noChangeArrowheads="1" noChangeShapeType="1" noTextEdit="1"/>
              </p:cNvSpPr>
              <p:nvPr/>
            </p:nvSpPr>
            <p:spPr>
              <a:xfrm>
                <a:off x="3523703" y="5100942"/>
                <a:ext cx="913570" cy="521040"/>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4800600" y="5098762"/>
                <a:ext cx="913570" cy="5210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NZ" sz="2800" b="0" i="1" smtClean="0">
                              <a:latin typeface="Cambria Math" panose="02040503050406030204" pitchFamily="18" charset="0"/>
                            </a:rPr>
                          </m:ctrlPr>
                        </m:sSupPr>
                        <m:e>
                          <m:r>
                            <a:rPr lang="en-NZ" sz="2800" b="0" i="1" smtClean="0">
                              <a:latin typeface="Cambria Math"/>
                            </a:rPr>
                            <m:t>𝐴𝐴</m:t>
                          </m:r>
                        </m:e>
                        <m:sup>
                          <m:r>
                            <a:rPr lang="en-NZ" sz="2800" b="0" i="1" smtClean="0">
                              <a:latin typeface="Cambria Math"/>
                            </a:rPr>
                            <m:t>−1</m:t>
                          </m:r>
                        </m:sup>
                      </m:sSup>
                    </m:oMath>
                  </m:oMathPara>
                </a14:m>
                <a:endParaRPr lang="en-US" sz="2800" baseline="30000" dirty="0"/>
              </a:p>
            </p:txBody>
          </p:sp>
        </mc:Choice>
        <mc:Fallback xmlns="">
          <p:sp>
            <p:nvSpPr>
              <p:cNvPr id="98" name="TextBox 97"/>
              <p:cNvSpPr txBox="1">
                <a:spLocks noRot="1" noChangeAspect="1" noMove="1" noResize="1" noEditPoints="1" noAdjustHandles="1" noChangeArrowheads="1" noChangeShapeType="1" noTextEdit="1"/>
              </p:cNvSpPr>
              <p:nvPr/>
            </p:nvSpPr>
            <p:spPr>
              <a:xfrm>
                <a:off x="4800600" y="5098762"/>
                <a:ext cx="913570" cy="521040"/>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a:off x="6181725" y="5105399"/>
                <a:ext cx="625795"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b="0" i="1" smtClean="0">
                          <a:latin typeface="Cambria Math"/>
                        </a:rPr>
                        <m:t>𝐼</m:t>
                      </m:r>
                    </m:oMath>
                  </m:oMathPara>
                </a14:m>
                <a:endParaRPr lang="en-US" sz="2800" dirty="0"/>
              </a:p>
            </p:txBody>
          </p:sp>
        </mc:Choice>
        <mc:Fallback xmlns="">
          <p:sp>
            <p:nvSpPr>
              <p:cNvPr id="99" name="TextBox 98"/>
              <p:cNvSpPr txBox="1">
                <a:spLocks noRot="1" noChangeAspect="1" noMove="1" noResize="1" noEditPoints="1" noAdjustHandles="1" noChangeArrowheads="1" noChangeShapeType="1" noTextEdit="1"/>
              </p:cNvSpPr>
              <p:nvPr/>
            </p:nvSpPr>
            <p:spPr>
              <a:xfrm>
                <a:off x="6181725" y="5105399"/>
                <a:ext cx="625795" cy="523220"/>
              </a:xfrm>
              <a:prstGeom prst="rect">
                <a:avLst/>
              </a:prstGeom>
              <a:blipFill rotWithShape="1">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4628006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Why is all this relevant?</a:t>
            </a:r>
            <a:endParaRPr lang="en-US" dirty="0"/>
          </a:p>
        </p:txBody>
      </p:sp>
      <mc:AlternateContent xmlns:mc="http://schemas.openxmlformats.org/markup-compatibility/2006" xmlns:a14="http://schemas.microsoft.com/office/drawing/2010/main">
        <mc:Choice Requires="a14">
          <p:sp>
            <p:nvSpPr>
              <p:cNvPr id="3" name="Rectangle 3"/>
              <p:cNvSpPr txBox="1">
                <a:spLocks noChangeArrowheads="1"/>
              </p:cNvSpPr>
              <p:nvPr/>
            </p:nvSpPr>
            <p:spPr>
              <a:xfrm>
                <a:off x="355362" y="1371600"/>
                <a:ext cx="8483838" cy="2513232"/>
              </a:xfrm>
              <a:prstGeom prst="rect">
                <a:avLst/>
              </a:prstGeom>
            </p:spPr>
            <p:txBody>
              <a:bodyPr>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altLang="en-US" sz="2800" dirty="0" smtClean="0"/>
              </a:p>
              <a:p>
                <a:r>
                  <a:rPr lang="en-US" altLang="en-US" sz="2800" dirty="0" smtClean="0"/>
                  <a:t>In machine learning, data is often represented as a matrix of rows and columns</a:t>
                </a:r>
              </a:p>
              <a:p>
                <a:endParaRPr lang="en-US" altLang="en-US" sz="2800" dirty="0" smtClean="0"/>
              </a:p>
              <a:p>
                <a:r>
                  <a:rPr lang="en-NZ" altLang="en-US" sz="2800" dirty="0" smtClean="0">
                    <a:latin typeface="Times New Roman" pitchFamily="18" charset="0"/>
                  </a:rPr>
                  <a:t>Machine learning algorithms often try to find solutions of systems of equations that are often represented as matrices</a:t>
                </a:r>
              </a:p>
              <a:p>
                <a:endParaRPr lang="en-NZ" altLang="en-US" sz="2800" dirty="0" smtClean="0">
                  <a:latin typeface="Times New Roman" pitchFamily="18" charset="0"/>
                </a:endParaRPr>
              </a:p>
              <a:p>
                <a:r>
                  <a:rPr lang="en-NZ" altLang="en-US" sz="2800" dirty="0" smtClean="0">
                    <a:latin typeface="Times New Roman" pitchFamily="18" charset="0"/>
                  </a:rPr>
                  <a:t>Solving those systems of equations means finding the optimal weights(</a:t>
                </a:r>
                <a:r>
                  <a:rPr lang="en-NZ" altLang="en-US" sz="2800" b="1" dirty="0" smtClean="0">
                    <a:latin typeface="Times New Roman" pitchFamily="18" charset="0"/>
                  </a:rPr>
                  <a:t>w</a:t>
                </a:r>
                <a:r>
                  <a:rPr lang="en-NZ" altLang="en-US" sz="2800" dirty="0" smtClean="0">
                    <a:latin typeface="Times New Roman" pitchFamily="18" charset="0"/>
                  </a:rPr>
                  <a:t>)/parameters (</a:t>
                </a:r>
                <a14:m>
                  <m:oMath xmlns:m="http://schemas.openxmlformats.org/officeDocument/2006/math">
                    <m:r>
                      <a:rPr lang="en-NZ" altLang="en-US" sz="2800" b="1" i="1" smtClean="0">
                        <a:latin typeface="Cambria Math"/>
                        <a:ea typeface="Cambria Math"/>
                      </a:rPr>
                      <m:t>𝜽</m:t>
                    </m:r>
                  </m:oMath>
                </a14:m>
                <a:r>
                  <a:rPr lang="en-NZ" altLang="en-US" sz="2800" dirty="0" smtClean="0">
                    <a:latin typeface="Times New Roman" pitchFamily="18" charset="0"/>
                  </a:rPr>
                  <a:t>) to minimize a cost function (i.e. Fit the model to the data)</a:t>
                </a:r>
              </a:p>
              <a:p>
                <a:endParaRPr lang="en-US" altLang="en-US" sz="2800" dirty="0" smtClean="0">
                  <a:latin typeface="Times New Roman" pitchFamily="18" charset="0"/>
                  <a:cs typeface="Times New Roman" pitchFamily="18" charset="0"/>
                </a:endParaRPr>
              </a:p>
              <a:p>
                <a:endParaRPr lang="en-US" altLang="en-US" sz="2800" dirty="0" smtClean="0">
                  <a:latin typeface="Times New Roman" pitchFamily="18" charset="0"/>
                  <a:cs typeface="Times New Roman" pitchFamily="18" charset="0"/>
                </a:endParaRPr>
              </a:p>
              <a:p>
                <a:pPr lvl="1"/>
                <a:endParaRPr lang="en-US" altLang="en-US" sz="2000" baseline="30000" dirty="0" smtClean="0"/>
              </a:p>
              <a:p>
                <a:endParaRPr lang="en-US" altLang="en-US" sz="2800" dirty="0"/>
              </a:p>
            </p:txBody>
          </p:sp>
        </mc:Choice>
        <mc:Fallback xmlns="">
          <p:sp>
            <p:nvSpPr>
              <p:cNvPr id="3" name="Rectangle 3"/>
              <p:cNvSpPr txBox="1">
                <a:spLocks noRot="1" noChangeAspect="1" noMove="1" noResize="1" noEditPoints="1" noAdjustHandles="1" noChangeArrowheads="1" noChangeShapeType="1" noTextEdit="1"/>
              </p:cNvSpPr>
              <p:nvPr/>
            </p:nvSpPr>
            <p:spPr>
              <a:xfrm>
                <a:off x="355362" y="1371600"/>
                <a:ext cx="8483838" cy="2513232"/>
              </a:xfrm>
              <a:prstGeom prst="rect">
                <a:avLst/>
              </a:prstGeom>
              <a:blipFill>
                <a:blip r:embed="rId3"/>
                <a:stretch>
                  <a:fillRect l="-431"/>
                </a:stretch>
              </a:blipFill>
            </p:spPr>
            <p:txBody>
              <a:bodyPr/>
              <a:lstStyle/>
              <a:p>
                <a:r>
                  <a:rPr lang="en-US">
                    <a:noFill/>
                  </a:rPr>
                  <a:t> </a:t>
                </a:r>
              </a:p>
            </p:txBody>
          </p:sp>
        </mc:Fallback>
      </mc:AlternateContent>
      <p:sp>
        <p:nvSpPr>
          <p:cNvPr id="4" name="Rectangle 228"/>
          <p:cNvSpPr>
            <a:spLocks noChangeArrowheads="1"/>
          </p:cNvSpPr>
          <p:nvPr/>
        </p:nvSpPr>
        <p:spPr bwMode="auto">
          <a:xfrm flipH="1" flipV="1">
            <a:off x="6934200"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 name="Rectangle 227"/>
          <p:cNvSpPr>
            <a:spLocks noChangeArrowheads="1"/>
          </p:cNvSpPr>
          <p:nvPr/>
        </p:nvSpPr>
        <p:spPr bwMode="auto">
          <a:xfrm flipH="1" flipV="1">
            <a:off x="7112794"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 name="Rectangle 228"/>
          <p:cNvSpPr>
            <a:spLocks noChangeArrowheads="1"/>
          </p:cNvSpPr>
          <p:nvPr/>
        </p:nvSpPr>
        <p:spPr bwMode="auto">
          <a:xfrm flipH="1" flipV="1">
            <a:off x="7287419"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 name="Rectangle 228"/>
          <p:cNvSpPr>
            <a:spLocks noChangeArrowheads="1"/>
          </p:cNvSpPr>
          <p:nvPr/>
        </p:nvSpPr>
        <p:spPr bwMode="auto">
          <a:xfrm flipH="1" flipV="1">
            <a:off x="6934200"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 name="Rectangle 227"/>
          <p:cNvSpPr>
            <a:spLocks noChangeArrowheads="1"/>
          </p:cNvSpPr>
          <p:nvPr/>
        </p:nvSpPr>
        <p:spPr bwMode="auto">
          <a:xfrm flipH="1" flipV="1">
            <a:off x="7112794"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 name="Rectangle 228"/>
          <p:cNvSpPr>
            <a:spLocks noChangeArrowheads="1"/>
          </p:cNvSpPr>
          <p:nvPr/>
        </p:nvSpPr>
        <p:spPr bwMode="auto">
          <a:xfrm flipH="1" flipV="1">
            <a:off x="7287419"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 name="Rectangle 228"/>
          <p:cNvSpPr>
            <a:spLocks noChangeArrowheads="1"/>
          </p:cNvSpPr>
          <p:nvPr/>
        </p:nvSpPr>
        <p:spPr bwMode="auto">
          <a:xfrm flipH="1" flipV="1">
            <a:off x="6934200"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 name="Rectangle 227"/>
          <p:cNvSpPr>
            <a:spLocks noChangeArrowheads="1"/>
          </p:cNvSpPr>
          <p:nvPr/>
        </p:nvSpPr>
        <p:spPr bwMode="auto">
          <a:xfrm flipH="1" flipV="1">
            <a:off x="7112794"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 name="Rectangle 228"/>
          <p:cNvSpPr>
            <a:spLocks noChangeArrowheads="1"/>
          </p:cNvSpPr>
          <p:nvPr/>
        </p:nvSpPr>
        <p:spPr bwMode="auto">
          <a:xfrm flipH="1" flipV="1">
            <a:off x="7287419"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 name="Rectangle 228"/>
          <p:cNvSpPr>
            <a:spLocks noChangeArrowheads="1"/>
          </p:cNvSpPr>
          <p:nvPr/>
        </p:nvSpPr>
        <p:spPr bwMode="auto">
          <a:xfrm flipH="1" flipV="1">
            <a:off x="6934200"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 name="Rectangle 227"/>
          <p:cNvSpPr>
            <a:spLocks noChangeArrowheads="1"/>
          </p:cNvSpPr>
          <p:nvPr/>
        </p:nvSpPr>
        <p:spPr bwMode="auto">
          <a:xfrm flipH="1" flipV="1">
            <a:off x="7112794"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5" name="Rectangle 228"/>
          <p:cNvSpPr>
            <a:spLocks noChangeArrowheads="1"/>
          </p:cNvSpPr>
          <p:nvPr/>
        </p:nvSpPr>
        <p:spPr bwMode="auto">
          <a:xfrm flipH="1" flipV="1">
            <a:off x="7287419"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6" name="Rectangle 228"/>
          <p:cNvSpPr>
            <a:spLocks noChangeArrowheads="1"/>
          </p:cNvSpPr>
          <p:nvPr/>
        </p:nvSpPr>
        <p:spPr bwMode="auto">
          <a:xfrm flipH="1" flipV="1">
            <a:off x="6934200"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7" name="Rectangle 16"/>
          <p:cNvSpPr>
            <a:spLocks noChangeArrowheads="1"/>
          </p:cNvSpPr>
          <p:nvPr/>
        </p:nvSpPr>
        <p:spPr bwMode="auto">
          <a:xfrm flipH="1" flipV="1">
            <a:off x="7112794"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8" name="Rectangle 17"/>
          <p:cNvSpPr>
            <a:spLocks noChangeArrowheads="1"/>
          </p:cNvSpPr>
          <p:nvPr/>
        </p:nvSpPr>
        <p:spPr bwMode="auto">
          <a:xfrm flipH="1" flipV="1">
            <a:off x="7287419"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9" name="Rectangle 228"/>
          <p:cNvSpPr>
            <a:spLocks noChangeArrowheads="1"/>
          </p:cNvSpPr>
          <p:nvPr/>
        </p:nvSpPr>
        <p:spPr bwMode="auto">
          <a:xfrm flipH="1" flipV="1">
            <a:off x="6934200"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0" name="Rectangle 227"/>
          <p:cNvSpPr>
            <a:spLocks noChangeArrowheads="1"/>
          </p:cNvSpPr>
          <p:nvPr/>
        </p:nvSpPr>
        <p:spPr bwMode="auto">
          <a:xfrm flipH="1" flipV="1">
            <a:off x="7112794"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1" name="Rectangle 228"/>
          <p:cNvSpPr>
            <a:spLocks noChangeArrowheads="1"/>
          </p:cNvSpPr>
          <p:nvPr/>
        </p:nvSpPr>
        <p:spPr bwMode="auto">
          <a:xfrm flipH="1" flipV="1">
            <a:off x="7287419"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2" name="Rectangle 228"/>
          <p:cNvSpPr>
            <a:spLocks noChangeArrowheads="1"/>
          </p:cNvSpPr>
          <p:nvPr/>
        </p:nvSpPr>
        <p:spPr bwMode="auto">
          <a:xfrm flipH="1" flipV="1">
            <a:off x="6934200"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3" name="Rectangle 227"/>
          <p:cNvSpPr>
            <a:spLocks noChangeArrowheads="1"/>
          </p:cNvSpPr>
          <p:nvPr/>
        </p:nvSpPr>
        <p:spPr bwMode="auto">
          <a:xfrm flipH="1" flipV="1">
            <a:off x="7112794"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4" name="Rectangle 228"/>
          <p:cNvSpPr>
            <a:spLocks noChangeArrowheads="1"/>
          </p:cNvSpPr>
          <p:nvPr/>
        </p:nvSpPr>
        <p:spPr bwMode="auto">
          <a:xfrm flipH="1" flipV="1">
            <a:off x="7287419"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5" name="Rectangle 228"/>
          <p:cNvSpPr>
            <a:spLocks noChangeArrowheads="1"/>
          </p:cNvSpPr>
          <p:nvPr/>
        </p:nvSpPr>
        <p:spPr bwMode="auto">
          <a:xfrm flipH="1" flipV="1">
            <a:off x="6934200"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6" name="Rectangle 227"/>
          <p:cNvSpPr>
            <a:spLocks noChangeArrowheads="1"/>
          </p:cNvSpPr>
          <p:nvPr/>
        </p:nvSpPr>
        <p:spPr bwMode="auto">
          <a:xfrm flipH="1" flipV="1">
            <a:off x="7112794"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7" name="Rectangle 228"/>
          <p:cNvSpPr>
            <a:spLocks noChangeArrowheads="1"/>
          </p:cNvSpPr>
          <p:nvPr/>
        </p:nvSpPr>
        <p:spPr bwMode="auto">
          <a:xfrm flipH="1" flipV="1">
            <a:off x="7287419"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8" name="Rectangle 228"/>
          <p:cNvSpPr>
            <a:spLocks noChangeArrowheads="1"/>
          </p:cNvSpPr>
          <p:nvPr/>
        </p:nvSpPr>
        <p:spPr bwMode="auto">
          <a:xfrm flipH="1" flipV="1">
            <a:off x="7696200" y="51554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9" name="Rectangle 228"/>
          <p:cNvSpPr>
            <a:spLocks noChangeArrowheads="1"/>
          </p:cNvSpPr>
          <p:nvPr/>
        </p:nvSpPr>
        <p:spPr bwMode="auto">
          <a:xfrm flipH="1" flipV="1">
            <a:off x="7696200" y="53340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0" name="Rectangle 228"/>
          <p:cNvSpPr>
            <a:spLocks noChangeArrowheads="1"/>
          </p:cNvSpPr>
          <p:nvPr/>
        </p:nvSpPr>
        <p:spPr bwMode="auto">
          <a:xfrm flipH="1" flipV="1">
            <a:off x="7696200" y="48006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1" name="Rectangle 228"/>
          <p:cNvSpPr>
            <a:spLocks noChangeArrowheads="1"/>
          </p:cNvSpPr>
          <p:nvPr/>
        </p:nvSpPr>
        <p:spPr bwMode="auto">
          <a:xfrm flipH="1" flipV="1">
            <a:off x="7696200" y="4979197"/>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2" name="Rectangle 228"/>
          <p:cNvSpPr>
            <a:spLocks noChangeArrowheads="1"/>
          </p:cNvSpPr>
          <p:nvPr/>
        </p:nvSpPr>
        <p:spPr bwMode="auto">
          <a:xfrm flipH="1" flipV="1">
            <a:off x="7696200" y="4443406"/>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3" name="Rectangle 228"/>
          <p:cNvSpPr>
            <a:spLocks noChangeArrowheads="1"/>
          </p:cNvSpPr>
          <p:nvPr/>
        </p:nvSpPr>
        <p:spPr bwMode="auto">
          <a:xfrm flipH="1" flipV="1">
            <a:off x="7696200" y="46220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4" name="Rectangle 228"/>
          <p:cNvSpPr>
            <a:spLocks noChangeArrowheads="1"/>
          </p:cNvSpPr>
          <p:nvPr/>
        </p:nvSpPr>
        <p:spPr bwMode="auto">
          <a:xfrm flipH="1" flipV="1">
            <a:off x="7696200" y="4088603"/>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5" name="Rectangle 228"/>
          <p:cNvSpPr>
            <a:spLocks noChangeArrowheads="1"/>
          </p:cNvSpPr>
          <p:nvPr/>
        </p:nvSpPr>
        <p:spPr bwMode="auto">
          <a:xfrm flipH="1" flipV="1">
            <a:off x="7696200" y="4267200"/>
            <a:ext cx="180181" cy="178597"/>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36" name="TextBox 35"/>
              <p:cNvSpPr txBox="1"/>
              <p:nvPr/>
            </p:nvSpPr>
            <p:spPr>
              <a:xfrm>
                <a:off x="7006740" y="3718556"/>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𝑋</m:t>
                      </m:r>
                    </m:oMath>
                  </m:oMathPara>
                </a14:m>
                <a:endParaRPr lang="en-US" dirty="0"/>
              </a:p>
            </p:txBody>
          </p:sp>
        </mc:Choice>
        <mc:Fallback xmlns="">
          <p:sp>
            <p:nvSpPr>
              <p:cNvPr id="36" name="TextBox 35"/>
              <p:cNvSpPr txBox="1">
                <a:spLocks noRot="1" noChangeAspect="1" noMove="1" noResize="1" noEditPoints="1" noAdjustHandles="1" noChangeArrowheads="1" noChangeShapeType="1" noTextEdit="1"/>
              </p:cNvSpPr>
              <p:nvPr/>
            </p:nvSpPr>
            <p:spPr>
              <a:xfrm>
                <a:off x="7006740" y="3718556"/>
                <a:ext cx="39228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p:cNvSpPr txBox="1"/>
              <p:nvPr/>
            </p:nvSpPr>
            <p:spPr>
              <a:xfrm>
                <a:off x="7600598" y="3719271"/>
                <a:ext cx="37138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𝑦</m:t>
                      </m:r>
                    </m:oMath>
                  </m:oMathPara>
                </a14:m>
                <a:endParaRPr lang="en-US" dirty="0"/>
              </a:p>
            </p:txBody>
          </p:sp>
        </mc:Choice>
        <mc:Fallback xmlns="">
          <p:sp>
            <p:nvSpPr>
              <p:cNvPr id="37" name="TextBox 36"/>
              <p:cNvSpPr txBox="1">
                <a:spLocks noRot="1" noChangeAspect="1" noMove="1" noResize="1" noEditPoints="1" noAdjustHandles="1" noChangeArrowheads="1" noChangeShapeType="1" noTextEdit="1"/>
              </p:cNvSpPr>
              <p:nvPr/>
            </p:nvSpPr>
            <p:spPr>
              <a:xfrm>
                <a:off x="7600598" y="3719271"/>
                <a:ext cx="371384" cy="369332"/>
              </a:xfrm>
              <a:prstGeom prst="rect">
                <a:avLst/>
              </a:prstGeom>
              <a:blipFill>
                <a:blip r:embed="rId5"/>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685800" y="4328933"/>
                <a:ext cx="4367286" cy="24357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800" i="1" smtClean="0">
                              <a:latin typeface="Cambria Math" panose="02040503050406030204" pitchFamily="18" charset="0"/>
                            </a:rPr>
                          </m:ctrlPr>
                        </m:dPr>
                        <m:e>
                          <m:m>
                            <m:mPr>
                              <m:mcs>
                                <m:mc>
                                  <m:mcPr>
                                    <m:count m:val="3"/>
                                    <m:mcJc m:val="center"/>
                                  </m:mcPr>
                                </m:mc>
                              </m:mcs>
                              <m:ctrlPr>
                                <a:rPr lang="en-US" sz="2800" i="1" smtClean="0">
                                  <a:latin typeface="Cambria Math" panose="02040503050406030204" pitchFamily="18" charset="0"/>
                                </a:rPr>
                              </m:ctrlPr>
                            </m:mPr>
                            <m:mr>
                              <m:e>
                                <m:r>
                                  <m:rPr>
                                    <m:brk m:alnAt="7"/>
                                  </m:rPr>
                                  <a:rPr lang="en-NZ" sz="2800" b="0" i="1" smtClean="0">
                                    <a:latin typeface="Cambria Math" panose="02040503050406030204" pitchFamily="18" charset="0"/>
                                  </a:rPr>
                                  <m:t>1</m:t>
                                </m:r>
                              </m:e>
                              <m:e>
                                <m:r>
                                  <a:rPr lang="en-NZ" sz="2800" b="0" i="1" smtClean="0">
                                    <a:latin typeface="Cambria Math" panose="02040503050406030204" pitchFamily="18" charset="0"/>
                                  </a:rPr>
                                  <m:t>1</m:t>
                                </m:r>
                              </m:e>
                              <m:e>
                                <m:r>
                                  <a:rPr lang="en-NZ" sz="2800" b="0" i="1" smtClean="0">
                                    <a:latin typeface="Cambria Math" panose="02040503050406030204" pitchFamily="18" charset="0"/>
                                  </a:rPr>
                                  <m:t>2</m:t>
                                </m:r>
                              </m:e>
                            </m:mr>
                            <m:mr>
                              <m:e>
                                <m:r>
                                  <a:rPr lang="en-NZ" sz="2800" b="0" i="1" smtClean="0">
                                    <a:latin typeface="Cambria Math" panose="02040503050406030204" pitchFamily="18" charset="0"/>
                                  </a:rPr>
                                  <m:t>3</m:t>
                                </m:r>
                              </m:e>
                              <m:e>
                                <m:r>
                                  <a:rPr lang="en-NZ" sz="2800" b="0" i="1" smtClean="0">
                                    <a:latin typeface="Cambria Math" panose="02040503050406030204" pitchFamily="18" charset="0"/>
                                  </a:rPr>
                                  <m:t>−2</m:t>
                                </m:r>
                              </m:e>
                              <m:e>
                                <m:r>
                                  <a:rPr lang="en-NZ" sz="2800" b="0" i="1" smtClean="0">
                                    <a:latin typeface="Cambria Math" panose="02040503050406030204" pitchFamily="18" charset="0"/>
                                  </a:rPr>
                                  <m:t>4</m:t>
                                </m:r>
                              </m:e>
                            </m:mr>
                            <m:mr>
                              <m:e>
                                <m:r>
                                  <a:rPr lang="en-NZ" sz="2800" b="0" i="1" smtClean="0">
                                    <a:latin typeface="Cambria Math" panose="02040503050406030204" pitchFamily="18" charset="0"/>
                                  </a:rPr>
                                  <m:t>1</m:t>
                                </m:r>
                              </m:e>
                              <m:e>
                                <m:r>
                                  <a:rPr lang="en-NZ" sz="2800" b="0" i="1" smtClean="0">
                                    <a:latin typeface="Cambria Math" panose="02040503050406030204" pitchFamily="18" charset="0"/>
                                  </a:rPr>
                                  <m:t>−1</m:t>
                                </m:r>
                              </m:e>
                              <m:e>
                                <m:r>
                                  <a:rPr lang="en-NZ" sz="2800" b="0" i="1" smtClean="0">
                                    <a:latin typeface="Cambria Math" panose="02040503050406030204" pitchFamily="18" charset="0"/>
                                  </a:rPr>
                                  <m:t>−1</m:t>
                                </m:r>
                              </m:e>
                            </m:mr>
                          </m:m>
                        </m:e>
                      </m:d>
                      <m:d>
                        <m:dPr>
                          <m:ctrlPr>
                            <a:rPr lang="en-US" sz="2800" i="1" smtClean="0">
                              <a:latin typeface="Cambria Math" panose="02040503050406030204" pitchFamily="18" charset="0"/>
                            </a:rPr>
                          </m:ctrlPr>
                        </m:dPr>
                        <m:e>
                          <m:m>
                            <m:mPr>
                              <m:mcs>
                                <m:mc>
                                  <m:mcPr>
                                    <m:count m:val="1"/>
                                    <m:mcJc m:val="center"/>
                                  </m:mcPr>
                                </m:mc>
                              </m:mcs>
                              <m:ctrlPr>
                                <a:rPr lang="en-US" sz="2800" i="1" smtClean="0">
                                  <a:latin typeface="Cambria Math" panose="02040503050406030204" pitchFamily="18" charset="0"/>
                                </a:rPr>
                              </m:ctrlPr>
                            </m:mPr>
                            <m:mr>
                              <m:e>
                                <m:r>
                                  <a:rPr lang="en-NZ" sz="2800" i="1" smtClean="0">
                                    <a:solidFill>
                                      <a:schemeClr val="tx1"/>
                                    </a:solidFill>
                                    <a:latin typeface="Cambria Math" panose="02040503050406030204" pitchFamily="18" charset="0"/>
                                    <a:ea typeface="Cambria Math" panose="02040503050406030204" pitchFamily="18" charset="0"/>
                                    <a:cs typeface="Times New Roman" pitchFamily="18" charset="0"/>
                                  </a:rPr>
                                  <m:t>𝜃</m:t>
                                </m:r>
                                <m:r>
                                  <a:rPr lang="en-NZ" sz="2800" b="0" i="1" baseline="-25000" smtClean="0">
                                    <a:solidFill>
                                      <a:schemeClr val="tx1"/>
                                    </a:solidFill>
                                    <a:latin typeface="Cambria Math" panose="02040503050406030204" pitchFamily="18" charset="0"/>
                                    <a:ea typeface="Cambria Math" panose="02040503050406030204" pitchFamily="18" charset="0"/>
                                    <a:cs typeface="Times New Roman" pitchFamily="18" charset="0"/>
                                  </a:rPr>
                                  <m:t>1</m:t>
                                </m:r>
                              </m:e>
                            </m:mr>
                            <m:mr>
                              <m:e>
                                <m:r>
                                  <a:rPr lang="en-NZ" sz="2800" i="1" smtClean="0">
                                    <a:solidFill>
                                      <a:schemeClr val="tx1"/>
                                    </a:solidFill>
                                    <a:latin typeface="Cambria Math" panose="02040503050406030204" pitchFamily="18" charset="0"/>
                                    <a:ea typeface="Cambria Math" panose="02040503050406030204" pitchFamily="18" charset="0"/>
                                    <a:cs typeface="Times New Roman" pitchFamily="18" charset="0"/>
                                  </a:rPr>
                                  <m:t>𝜃</m:t>
                                </m:r>
                                <m:r>
                                  <a:rPr lang="en-NZ" sz="2800" b="0" i="1" baseline="-25000" smtClean="0">
                                    <a:solidFill>
                                      <a:schemeClr val="tx1"/>
                                    </a:solidFill>
                                    <a:latin typeface="Cambria Math" panose="02040503050406030204" pitchFamily="18" charset="0"/>
                                    <a:ea typeface="Cambria Math" panose="02040503050406030204" pitchFamily="18" charset="0"/>
                                    <a:cs typeface="Times New Roman" pitchFamily="18" charset="0"/>
                                  </a:rPr>
                                  <m:t>2</m:t>
                                </m:r>
                              </m:e>
                            </m:mr>
                            <m:mr>
                              <m:e>
                                <m:r>
                                  <a:rPr lang="en-NZ" sz="2800" i="1">
                                    <a:latin typeface="Cambria Math" panose="02040503050406030204" pitchFamily="18" charset="0"/>
                                    <a:ea typeface="Cambria Math" panose="02040503050406030204" pitchFamily="18" charset="0"/>
                                    <a:cs typeface="Times New Roman" pitchFamily="18" charset="0"/>
                                  </a:rPr>
                                  <m:t>𝜃</m:t>
                                </m:r>
                                <m:r>
                                  <a:rPr lang="en-NZ" sz="2800" b="0" i="1" baseline="-25000" smtClean="0">
                                    <a:latin typeface="Cambria Math" panose="02040503050406030204" pitchFamily="18" charset="0"/>
                                    <a:ea typeface="Cambria Math" panose="02040503050406030204" pitchFamily="18" charset="0"/>
                                    <a:cs typeface="Times New Roman" pitchFamily="18" charset="0"/>
                                  </a:rPr>
                                  <m:t>3</m:t>
                                </m:r>
                              </m:e>
                            </m:mr>
                          </m:m>
                        </m:e>
                      </m:d>
                      <m:r>
                        <a:rPr lang="en-NZ" sz="2800" b="0" i="1" smtClean="0">
                          <a:latin typeface="Cambria Math" panose="02040503050406030204" pitchFamily="18" charset="0"/>
                        </a:rPr>
                        <m:t>=</m:t>
                      </m:r>
                      <m:d>
                        <m:dPr>
                          <m:ctrlPr>
                            <a:rPr lang="en-NZ" sz="2800" b="0" i="1" smtClean="0">
                              <a:latin typeface="Cambria Math" panose="02040503050406030204" pitchFamily="18" charset="0"/>
                            </a:rPr>
                          </m:ctrlPr>
                        </m:dPr>
                        <m:e>
                          <m:m>
                            <m:mPr>
                              <m:mcs>
                                <m:mc>
                                  <m:mcPr>
                                    <m:count m:val="1"/>
                                    <m:mcJc m:val="center"/>
                                  </m:mcPr>
                                </m:mc>
                              </m:mcs>
                              <m:ctrlPr>
                                <a:rPr lang="en-NZ" sz="2800" b="0" i="1" smtClean="0">
                                  <a:latin typeface="Cambria Math" panose="02040503050406030204" pitchFamily="18" charset="0"/>
                                </a:rPr>
                              </m:ctrlPr>
                            </m:mPr>
                            <m:mr>
                              <m:e>
                                <m:r>
                                  <m:rPr>
                                    <m:brk m:alnAt="7"/>
                                  </m:rPr>
                                  <a:rPr lang="en-NZ" sz="2800" b="0" i="1" smtClean="0">
                                    <a:latin typeface="Cambria Math" panose="02040503050406030204" pitchFamily="18" charset="0"/>
                                  </a:rPr>
                                  <m:t>0</m:t>
                                </m:r>
                              </m:e>
                            </m:mr>
                            <m:mr>
                              <m:e>
                                <m:r>
                                  <a:rPr lang="en-NZ" sz="2800" b="0" i="1" smtClean="0">
                                    <a:latin typeface="Cambria Math" panose="02040503050406030204" pitchFamily="18" charset="0"/>
                                  </a:rPr>
                                  <m:t>9</m:t>
                                </m:r>
                              </m:e>
                            </m:mr>
                            <m:mr>
                              <m:e>
                                <m:r>
                                  <a:rPr lang="en-NZ" sz="2800" b="0" i="1" smtClean="0">
                                    <a:latin typeface="Cambria Math" panose="02040503050406030204" pitchFamily="18" charset="0"/>
                                  </a:rPr>
                                  <m:t>0</m:t>
                                </m:r>
                              </m:e>
                            </m:mr>
                          </m:m>
                        </m:e>
                      </m:d>
                    </m:oMath>
                  </m:oMathPara>
                </a14:m>
                <a:endParaRPr lang="en-NZ" sz="2800" b="0" dirty="0" smtClean="0"/>
              </a:p>
              <a:p>
                <a:endParaRPr lang="en-NZ" sz="2800" dirty="0" smtClean="0"/>
              </a:p>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𝑋</m:t>
                      </m:r>
                      <m:r>
                        <a:rPr lang="en-NZ" sz="2800" b="1" i="1" smtClean="0">
                          <a:latin typeface="Cambria Math"/>
                          <a:ea typeface="Cambria Math"/>
                        </a:rPr>
                        <m:t>𝜽</m:t>
                      </m:r>
                      <m:r>
                        <a:rPr lang="en-NZ" sz="2800" b="0" i="1" smtClean="0">
                          <a:latin typeface="Cambria Math" panose="02040503050406030204" pitchFamily="18" charset="0"/>
                        </a:rPr>
                        <m:t>=</m:t>
                      </m:r>
                      <m:r>
                        <a:rPr lang="en-NZ" sz="2800" b="1" i="1" smtClean="0">
                          <a:latin typeface="Cambria Math" panose="02040503050406030204" pitchFamily="18" charset="0"/>
                        </a:rPr>
                        <m:t>𝒚</m:t>
                      </m:r>
                    </m:oMath>
                  </m:oMathPara>
                </a14:m>
                <a:endParaRPr lang="en-NZ" sz="2800" b="1" dirty="0" smtClean="0"/>
              </a:p>
              <a:p>
                <a:pPr/>
                <a14:m>
                  <m:oMathPara xmlns:m="http://schemas.openxmlformats.org/officeDocument/2006/math">
                    <m:oMathParaPr>
                      <m:jc m:val="centerGroup"/>
                    </m:oMathParaPr>
                    <m:oMath xmlns:m="http://schemas.openxmlformats.org/officeDocument/2006/math">
                      <m:r>
                        <a:rPr lang="en-NZ" sz="2800" b="1" i="1" smtClean="0">
                          <a:latin typeface="Cambria Math"/>
                          <a:ea typeface="Cambria Math"/>
                        </a:rPr>
                        <m:t>𝜽</m:t>
                      </m:r>
                      <m:r>
                        <a:rPr lang="en-NZ" sz="2800" b="0" i="1" smtClean="0">
                          <a:latin typeface="Cambria Math" panose="02040503050406030204" pitchFamily="18" charset="0"/>
                        </a:rPr>
                        <m:t>=</m:t>
                      </m:r>
                      <m:sSup>
                        <m:sSupPr>
                          <m:ctrlPr>
                            <a:rPr lang="en-NZ" sz="2800" b="0" i="1" smtClean="0">
                              <a:latin typeface="Cambria Math" panose="02040503050406030204" pitchFamily="18" charset="0"/>
                            </a:rPr>
                          </m:ctrlPr>
                        </m:sSupPr>
                        <m:e>
                          <m:r>
                            <a:rPr lang="en-US" sz="2800" b="0" i="1" smtClean="0">
                              <a:latin typeface="Cambria Math" panose="02040503050406030204" pitchFamily="18" charset="0"/>
                            </a:rPr>
                            <m:t>𝑋</m:t>
                          </m:r>
                        </m:e>
                        <m:sup>
                          <m:r>
                            <a:rPr lang="en-NZ" sz="2800" b="0" i="1" smtClean="0">
                              <a:latin typeface="Cambria Math" panose="02040503050406030204" pitchFamily="18" charset="0"/>
                            </a:rPr>
                            <m:t>−1</m:t>
                          </m:r>
                        </m:sup>
                      </m:sSup>
                      <m:r>
                        <a:rPr lang="en-NZ" sz="2800" b="1" i="1" smtClean="0">
                          <a:latin typeface="Cambria Math" panose="02040503050406030204" pitchFamily="18" charset="0"/>
                        </a:rPr>
                        <m:t>𝒚</m:t>
                      </m:r>
                    </m:oMath>
                  </m:oMathPara>
                </a14:m>
                <a:endParaRPr lang="en-US" sz="2800" b="1" dirty="0"/>
              </a:p>
            </p:txBody>
          </p:sp>
        </mc:Choice>
        <mc:Fallback xmlns="">
          <p:sp>
            <p:nvSpPr>
              <p:cNvPr id="38" name="TextBox 37"/>
              <p:cNvSpPr txBox="1">
                <a:spLocks noRot="1" noChangeAspect="1" noMove="1" noResize="1" noEditPoints="1" noAdjustHandles="1" noChangeArrowheads="1" noChangeShapeType="1" noTextEdit="1"/>
              </p:cNvSpPr>
              <p:nvPr/>
            </p:nvSpPr>
            <p:spPr>
              <a:xfrm>
                <a:off x="685800" y="4328933"/>
                <a:ext cx="4367286" cy="243573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p:cNvSpPr txBox="1"/>
              <p:nvPr/>
            </p:nvSpPr>
            <p:spPr>
              <a:xfrm>
                <a:off x="1752600" y="3900902"/>
                <a:ext cx="2076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1752600" y="3900902"/>
                <a:ext cx="207621" cy="276999"/>
              </a:xfrm>
              <a:prstGeom prst="rect">
                <a:avLst/>
              </a:prstGeom>
              <a:blipFill>
                <a:blip r:embed="rId7"/>
                <a:stretch>
                  <a:fillRect l="-29412" r="-235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3369620" y="3908349"/>
                <a:ext cx="197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𝜽</m:t>
                      </m:r>
                    </m:oMath>
                  </m:oMathPara>
                </a14:m>
                <a:endParaRPr lang="en-US" b="1" dirty="0"/>
              </a:p>
            </p:txBody>
          </p:sp>
        </mc:Choice>
        <mc:Fallback xmlns="">
          <p:sp>
            <p:nvSpPr>
              <p:cNvPr id="40" name="TextBox 39"/>
              <p:cNvSpPr txBox="1">
                <a:spLocks noRot="1" noChangeAspect="1" noMove="1" noResize="1" noEditPoints="1" noAdjustHandles="1" noChangeArrowheads="1" noChangeShapeType="1" noTextEdit="1"/>
              </p:cNvSpPr>
              <p:nvPr/>
            </p:nvSpPr>
            <p:spPr>
              <a:xfrm>
                <a:off x="3369620" y="3908349"/>
                <a:ext cx="197170" cy="276999"/>
              </a:xfrm>
              <a:prstGeom prst="rect">
                <a:avLst/>
              </a:prstGeom>
              <a:blipFill>
                <a:blip r:embed="rId8"/>
                <a:stretch>
                  <a:fillRect l="-31250" r="-28125"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p:cNvSpPr txBox="1"/>
              <p:nvPr/>
            </p:nvSpPr>
            <p:spPr>
              <a:xfrm>
                <a:off x="4572000" y="3900902"/>
                <a:ext cx="1971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ea typeface="Cambria Math" panose="02040503050406030204" pitchFamily="18" charset="0"/>
                        </a:rPr>
                        <m:t>𝒚</m:t>
                      </m:r>
                    </m:oMath>
                  </m:oMathPara>
                </a14:m>
                <a:endParaRPr lang="en-US" b="1" dirty="0"/>
              </a:p>
            </p:txBody>
          </p:sp>
        </mc:Choice>
        <mc:Fallback xmlns="">
          <p:sp>
            <p:nvSpPr>
              <p:cNvPr id="41" name="TextBox 40"/>
              <p:cNvSpPr txBox="1">
                <a:spLocks noRot="1" noChangeAspect="1" noMove="1" noResize="1" noEditPoints="1" noAdjustHandles="1" noChangeArrowheads="1" noChangeShapeType="1" noTextEdit="1"/>
              </p:cNvSpPr>
              <p:nvPr/>
            </p:nvSpPr>
            <p:spPr>
              <a:xfrm>
                <a:off x="4572000" y="3900902"/>
                <a:ext cx="197170" cy="276999"/>
              </a:xfrm>
              <a:prstGeom prst="rect">
                <a:avLst/>
              </a:prstGeom>
              <a:blipFill>
                <a:blip r:embed="rId9"/>
                <a:stretch>
                  <a:fillRect l="-28125" r="-31250" b="-26667"/>
                </a:stretch>
              </a:blipFill>
            </p:spPr>
            <p:txBody>
              <a:bodyPr/>
              <a:lstStyle/>
              <a:p>
                <a:r>
                  <a:rPr lang="en-US">
                    <a:noFill/>
                  </a:rPr>
                  <a:t> </a:t>
                </a:r>
              </a:p>
            </p:txBody>
          </p:sp>
        </mc:Fallback>
      </mc:AlternateContent>
    </p:spTree>
    <p:extLst>
      <p:ext uri="{BB962C8B-B14F-4D97-AF65-F5344CB8AC3E}">
        <p14:creationId xmlns:p14="http://schemas.microsoft.com/office/powerpoint/2010/main" val="101062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Where are we at?</a:t>
            </a:r>
            <a:endParaRPr lang="en-US" dirty="0"/>
          </a:p>
        </p:txBody>
      </p:sp>
      <p:pic>
        <p:nvPicPr>
          <p:cNvPr id="4" name="Picture 2" descr="C:\Users\hays\Desktop\143 Computer Vision\slides\07\machine_learning_spectrum.png"/>
          <p:cNvPicPr>
            <a:picLocks noChangeAspect="1" noChangeArrowheads="1"/>
          </p:cNvPicPr>
          <p:nvPr/>
        </p:nvPicPr>
        <p:blipFill rotWithShape="1">
          <a:blip r:embed="rId3">
            <a:extLst>
              <a:ext uri="{28A0092B-C50C-407E-A947-70E740481C1C}">
                <a14:useLocalDpi xmlns:a14="http://schemas.microsoft.com/office/drawing/2010/main" val="0"/>
              </a:ext>
            </a:extLst>
          </a:blip>
          <a:srcRect l="2348" t="24273" r="2174" b="5085"/>
          <a:stretch/>
        </p:blipFill>
        <p:spPr bwMode="auto">
          <a:xfrm>
            <a:off x="197458" y="2286000"/>
            <a:ext cx="8730532" cy="34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295400" y="4343400"/>
            <a:ext cx="25908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79822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3229"/>
            <a:ext cx="2590800" cy="857251"/>
          </a:xfrm>
        </p:spPr>
        <p:txBody>
          <a:bodyPr>
            <a:normAutofit fontScale="90000"/>
          </a:bodyPr>
          <a:lstStyle/>
          <a:p>
            <a:r>
              <a:rPr lang="en-US" dirty="0"/>
              <a:t>Linear equation</a:t>
            </a:r>
          </a:p>
        </p:txBody>
      </p:sp>
      <mc:AlternateContent xmlns:mc="http://schemas.openxmlformats.org/markup-compatibility/2006" xmlns:a14="http://schemas.microsoft.com/office/drawing/2010/main">
        <mc:Choice Requires="a14">
          <p:sp>
            <p:nvSpPr>
              <p:cNvPr id="8" name="TextBox 7"/>
              <p:cNvSpPr txBox="1"/>
              <p:nvPr/>
            </p:nvSpPr>
            <p:spPr>
              <a:xfrm>
                <a:off x="203201" y="3065624"/>
                <a:ext cx="2517548" cy="5744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sz="3733" i="1">
                          <a:latin typeface="Cambria Math" panose="02040503050406030204" pitchFamily="18" charset="0"/>
                        </a:rPr>
                        <m:t>𝑦</m:t>
                      </m:r>
                      <m:r>
                        <a:rPr lang="en-NZ" sz="3733" i="1">
                          <a:latin typeface="Cambria Math" panose="02040503050406030204" pitchFamily="18" charset="0"/>
                        </a:rPr>
                        <m:t>=</m:t>
                      </m:r>
                      <m:r>
                        <a:rPr lang="en-NZ" sz="3733" i="1">
                          <a:latin typeface="Cambria Math" panose="02040503050406030204" pitchFamily="18" charset="0"/>
                        </a:rPr>
                        <m:t>𝑚𝑥</m:t>
                      </m:r>
                      <m:r>
                        <a:rPr lang="en-NZ" sz="3733" i="1">
                          <a:latin typeface="Cambria Math" panose="02040503050406030204" pitchFamily="18" charset="0"/>
                        </a:rPr>
                        <m:t>+</m:t>
                      </m:r>
                      <m:r>
                        <a:rPr lang="en-NZ" sz="3733" i="1">
                          <a:latin typeface="Cambria Math" panose="02040503050406030204" pitchFamily="18" charset="0"/>
                        </a:rPr>
                        <m:t>𝑏</m:t>
                      </m:r>
                    </m:oMath>
                  </m:oMathPara>
                </a14:m>
                <a:endParaRPr lang="en-US" sz="3733" dirty="0"/>
              </a:p>
            </p:txBody>
          </p:sp>
        </mc:Choice>
        <mc:Fallback xmlns="">
          <p:sp>
            <p:nvSpPr>
              <p:cNvPr id="8" name="TextBox 7"/>
              <p:cNvSpPr txBox="1">
                <a:spLocks noRot="1" noChangeAspect="1" noMove="1" noResize="1" noEditPoints="1" noAdjustHandles="1" noChangeArrowheads="1" noChangeShapeType="1" noTextEdit="1"/>
              </p:cNvSpPr>
              <p:nvPr/>
            </p:nvSpPr>
            <p:spPr>
              <a:xfrm>
                <a:off x="203201" y="3065624"/>
                <a:ext cx="2517548" cy="574453"/>
              </a:xfrm>
              <a:prstGeom prst="rect">
                <a:avLst/>
              </a:prstGeom>
              <a:blipFill>
                <a:blip r:embed="rId3"/>
                <a:stretch>
                  <a:fillRect/>
                </a:stretch>
              </a:blipFill>
            </p:spPr>
            <p:txBody>
              <a:bodyPr/>
              <a:lstStyle/>
              <a:p>
                <a:r>
                  <a:rPr lang="en-NZ">
                    <a:noFill/>
                  </a:rPr>
                  <a:t> </a:t>
                </a:r>
              </a:p>
            </p:txBody>
          </p:sp>
        </mc:Fallback>
      </mc:AlternateContent>
      <p:pic>
        <p:nvPicPr>
          <p:cNvPr id="3" name="Picture 2"/>
          <p:cNvPicPr>
            <a:picLocks noChangeAspect="1"/>
          </p:cNvPicPr>
          <p:nvPr/>
        </p:nvPicPr>
        <p:blipFill rotWithShape="1">
          <a:blip r:embed="rId4"/>
          <a:srcRect t="24652"/>
          <a:stretch/>
        </p:blipFill>
        <p:spPr>
          <a:xfrm>
            <a:off x="3022600" y="370761"/>
            <a:ext cx="6019800" cy="6066831"/>
          </a:xfrm>
          <a:prstGeom prst="rect">
            <a:avLst/>
          </a:prstGeom>
        </p:spPr>
      </p:pic>
      <p:cxnSp>
        <p:nvCxnSpPr>
          <p:cNvPr id="6" name="Straight Connector 5"/>
          <p:cNvCxnSpPr/>
          <p:nvPr/>
        </p:nvCxnSpPr>
        <p:spPr>
          <a:xfrm flipV="1">
            <a:off x="3048000" y="482600"/>
            <a:ext cx="5080000" cy="51421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6474280" y="2209801"/>
                <a:ext cx="2112694" cy="5744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733" i="1">
                          <a:solidFill>
                            <a:srgbClr val="FF0000"/>
                          </a:solidFill>
                          <a:latin typeface="Cambria Math" panose="02040503050406030204" pitchFamily="18" charset="0"/>
                        </a:rPr>
                        <m:t>𝑦</m:t>
                      </m:r>
                      <m:r>
                        <a:rPr lang="en-US" sz="3733" i="1">
                          <a:solidFill>
                            <a:srgbClr val="FF0000"/>
                          </a:solidFill>
                          <a:latin typeface="Cambria Math" panose="02040503050406030204" pitchFamily="18" charset="0"/>
                        </a:rPr>
                        <m:t>=</m:t>
                      </m:r>
                      <m:r>
                        <a:rPr lang="en-US" sz="3733" i="1">
                          <a:solidFill>
                            <a:srgbClr val="FF0000"/>
                          </a:solidFill>
                          <a:latin typeface="Cambria Math" panose="02040503050406030204" pitchFamily="18" charset="0"/>
                        </a:rPr>
                        <m:t>𝑥</m:t>
                      </m:r>
                      <m:r>
                        <a:rPr lang="en-US" sz="3733" i="1">
                          <a:solidFill>
                            <a:srgbClr val="FF0000"/>
                          </a:solidFill>
                          <a:latin typeface="Cambria Math" panose="02040503050406030204" pitchFamily="18" charset="0"/>
                        </a:rPr>
                        <m:t>+2</m:t>
                      </m:r>
                    </m:oMath>
                  </m:oMathPara>
                </a14:m>
                <a:endParaRPr lang="en-US" sz="3733" dirty="0">
                  <a:solidFill>
                    <a:srgbClr val="FF000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474280" y="2209801"/>
                <a:ext cx="2112694" cy="574453"/>
              </a:xfrm>
              <a:prstGeom prst="rect">
                <a:avLst/>
              </a:prstGeom>
              <a:blipFill>
                <a:blip r:embed="rId5"/>
                <a:stretch>
                  <a:fillRect/>
                </a:stretch>
              </a:blipFill>
            </p:spPr>
            <p:txBody>
              <a:bodyPr/>
              <a:lstStyle/>
              <a:p>
                <a:r>
                  <a:rPr lang="en-NZ">
                    <a:noFill/>
                  </a:rPr>
                  <a:t> </a:t>
                </a:r>
              </a:p>
            </p:txBody>
          </p:sp>
        </mc:Fallback>
      </mc:AlternateContent>
      <p:cxnSp>
        <p:nvCxnSpPr>
          <p:cNvPr id="7" name="Straight Arrow Connector 6"/>
          <p:cNvCxnSpPr/>
          <p:nvPr/>
        </p:nvCxnSpPr>
        <p:spPr>
          <a:xfrm flipV="1">
            <a:off x="1320800" y="3640139"/>
            <a:ext cx="0" cy="500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540000" y="3640139"/>
            <a:ext cx="0" cy="500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016001" y="4038600"/>
            <a:ext cx="962956" cy="379656"/>
          </a:xfrm>
          <a:prstGeom prst="rect">
            <a:avLst/>
          </a:prstGeom>
          <a:noFill/>
        </p:spPr>
        <p:txBody>
          <a:bodyPr wrap="square" rtlCol="0">
            <a:spAutoFit/>
          </a:bodyPr>
          <a:lstStyle/>
          <a:p>
            <a:r>
              <a:rPr lang="en-US" sz="1867" dirty="0"/>
              <a:t>slope</a:t>
            </a:r>
          </a:p>
        </p:txBody>
      </p:sp>
      <p:sp>
        <p:nvSpPr>
          <p:cNvPr id="12" name="TextBox 11"/>
          <p:cNvSpPr txBox="1"/>
          <p:nvPr/>
        </p:nvSpPr>
        <p:spPr>
          <a:xfrm>
            <a:off x="1978956" y="4038601"/>
            <a:ext cx="1320800" cy="379656"/>
          </a:xfrm>
          <a:prstGeom prst="rect">
            <a:avLst/>
          </a:prstGeom>
          <a:noFill/>
        </p:spPr>
        <p:txBody>
          <a:bodyPr wrap="square" rtlCol="0">
            <a:spAutoFit/>
          </a:bodyPr>
          <a:lstStyle/>
          <a:p>
            <a:r>
              <a:rPr lang="en-US" sz="1867" dirty="0"/>
              <a:t>intercept</a:t>
            </a:r>
          </a:p>
        </p:txBody>
      </p:sp>
    </p:spTree>
    <p:extLst>
      <p:ext uri="{BB962C8B-B14F-4D97-AF65-F5344CB8AC3E}">
        <p14:creationId xmlns:p14="http://schemas.microsoft.com/office/powerpoint/2010/main" val="5195282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10200" y="2743200"/>
            <a:ext cx="3276600" cy="2616101"/>
          </a:xfrm>
          <a:prstGeom prst="rect">
            <a:avLst/>
          </a:prstGeom>
          <a:noFill/>
        </p:spPr>
        <p:txBody>
          <a:bodyPr wrap="square" rtlCol="0">
            <a:spAutoFit/>
          </a:bodyPr>
          <a:lstStyle/>
          <a:p>
            <a:r>
              <a:rPr lang="en-NZ" sz="2400" b="1" dirty="0"/>
              <a:t>Question: </a:t>
            </a:r>
            <a:r>
              <a:rPr lang="en-NZ" sz="2000" dirty="0"/>
              <a:t>can we find </a:t>
            </a:r>
            <a:r>
              <a:rPr lang="en-US" altLang="en-US" sz="2000" dirty="0"/>
              <a:t>a linear equation that allow us to determine the value of the </a:t>
            </a:r>
            <a:r>
              <a:rPr lang="en-US" altLang="en-US" sz="2000" dirty="0">
                <a:solidFill>
                  <a:srgbClr val="FF0000"/>
                </a:solidFill>
              </a:rPr>
              <a:t>Tire Wear (Groove Depth)</a:t>
            </a:r>
            <a:r>
              <a:rPr lang="en-US" altLang="en-US" sz="2000" dirty="0"/>
              <a:t> from the value of the </a:t>
            </a:r>
            <a:r>
              <a:rPr lang="en-US" altLang="en-US" sz="2000" dirty="0">
                <a:solidFill>
                  <a:srgbClr val="00B050"/>
                </a:solidFill>
              </a:rPr>
              <a:t>independent variable (Mileage)</a:t>
            </a:r>
            <a:r>
              <a:rPr lang="en-US" altLang="en-US" sz="2000" dirty="0"/>
              <a:t>?</a:t>
            </a:r>
          </a:p>
          <a:p>
            <a:endParaRPr lang="en-US" sz="2000" dirty="0"/>
          </a:p>
        </p:txBody>
      </p:sp>
      <p:pic>
        <p:nvPicPr>
          <p:cNvPr id="6" name="Picture 5" descr="ams 572_02"/>
          <p:cNvPicPr>
            <a:picLocks noChangeAspect="1" noChangeArrowheads="1"/>
          </p:cNvPicPr>
          <p:nvPr/>
        </p:nvPicPr>
        <p:blipFill rotWithShape="1">
          <a:blip r:embed="rId2">
            <a:extLst>
              <a:ext uri="{28A0092B-C50C-407E-A947-70E740481C1C}">
                <a14:useLocalDpi xmlns:a14="http://schemas.microsoft.com/office/drawing/2010/main" val="0"/>
              </a:ext>
            </a:extLst>
          </a:blip>
          <a:srcRect r="1824"/>
          <a:stretch/>
        </p:blipFill>
        <p:spPr bwMode="auto">
          <a:xfrm>
            <a:off x="333377" y="2600326"/>
            <a:ext cx="4441824"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Connector 6"/>
          <p:cNvCxnSpPr/>
          <p:nvPr/>
        </p:nvCxnSpPr>
        <p:spPr>
          <a:xfrm>
            <a:off x="1447800" y="3352800"/>
            <a:ext cx="3276600" cy="121920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1981201" y="3124200"/>
                <a:ext cx="229198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i="1">
                          <a:solidFill>
                            <a:srgbClr val="FF0000"/>
                          </a:solidFill>
                          <a:latin typeface="Cambria Math"/>
                        </a:rPr>
                        <m:t>𝑦</m:t>
                      </m:r>
                      <m:r>
                        <a:rPr lang="en-NZ" i="1">
                          <a:latin typeface="Cambria Math"/>
                        </a:rPr>
                        <m:t>=</m:t>
                      </m:r>
                      <m:r>
                        <a:rPr lang="en-NZ" i="1">
                          <a:latin typeface="Cambria Math"/>
                          <a:ea typeface="Cambria Math"/>
                        </a:rPr>
                        <m:t>𝜃</m:t>
                      </m:r>
                      <m:r>
                        <a:rPr lang="en-NZ" i="1" baseline="-25000">
                          <a:latin typeface="Cambria Math"/>
                          <a:ea typeface="Cambria Math"/>
                        </a:rPr>
                        <m:t>0</m:t>
                      </m:r>
                      <m:r>
                        <a:rPr lang="en-NZ" i="1">
                          <a:latin typeface="Cambria Math"/>
                          <a:ea typeface="Cambria Math"/>
                        </a:rPr>
                        <m:t>+</m:t>
                      </m:r>
                      <m:r>
                        <a:rPr lang="en-NZ" i="1">
                          <a:latin typeface="Cambria Math"/>
                          <a:ea typeface="Cambria Math"/>
                        </a:rPr>
                        <m:t>𝜃</m:t>
                      </m:r>
                      <m:r>
                        <a:rPr lang="en-NZ" i="1" baseline="-25000">
                          <a:latin typeface="Cambria Math"/>
                          <a:ea typeface="Cambria Math"/>
                        </a:rPr>
                        <m:t>1</m:t>
                      </m:r>
                      <m:r>
                        <a:rPr lang="en-NZ" i="1">
                          <a:solidFill>
                            <a:srgbClr val="00B050"/>
                          </a:solidFill>
                          <a:latin typeface="Cambria Math"/>
                          <a:ea typeface="Cambria Math"/>
                        </a:rPr>
                        <m:t>𝑥</m:t>
                      </m:r>
                    </m:oMath>
                  </m:oMathPara>
                </a14:m>
                <a:endParaRPr lang="en-US"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981201" y="3124200"/>
                <a:ext cx="2291985" cy="369332"/>
              </a:xfrm>
              <a:prstGeom prst="rect">
                <a:avLst/>
              </a:prstGeom>
              <a:blipFill>
                <a:blip r:embed="rId3"/>
                <a:stretch>
                  <a:fillRect b="-6667"/>
                </a:stretch>
              </a:blipFill>
            </p:spPr>
            <p:txBody>
              <a:bodyPr/>
              <a:lstStyle/>
              <a:p>
                <a:r>
                  <a:rPr lang="en-NZ">
                    <a:noFill/>
                  </a:rPr>
                  <a:t> </a:t>
                </a:r>
              </a:p>
            </p:txBody>
          </p:sp>
        </mc:Fallback>
      </mc:AlternateContent>
      <p:sp>
        <p:nvSpPr>
          <p:cNvPr id="10" name="Title 1"/>
          <p:cNvSpPr>
            <a:spLocks noGrp="1"/>
          </p:cNvSpPr>
          <p:nvPr>
            <p:ph type="title"/>
          </p:nvPr>
        </p:nvSpPr>
        <p:spPr>
          <a:xfrm>
            <a:off x="279400" y="304800"/>
            <a:ext cx="8585200" cy="1143000"/>
          </a:xfrm>
        </p:spPr>
        <p:txBody>
          <a:bodyPr>
            <a:normAutofit fontScale="90000"/>
          </a:bodyPr>
          <a:lstStyle/>
          <a:p>
            <a:r>
              <a:rPr lang="en-NZ" dirty="0" smtClean="0"/>
              <a:t>Using the linear equation to model data</a:t>
            </a:r>
            <a:endParaRPr lang="en-US" dirty="0"/>
          </a:p>
        </p:txBody>
      </p:sp>
    </p:spTree>
    <p:extLst>
      <p:ext uri="{BB962C8B-B14F-4D97-AF65-F5344CB8AC3E}">
        <p14:creationId xmlns:p14="http://schemas.microsoft.com/office/powerpoint/2010/main" val="295051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Which line has the best fit to the data?</a:t>
            </a:r>
            <a:endParaRPr lang="en-US" dirty="0"/>
          </a:p>
        </p:txBody>
      </p:sp>
      <p:sp>
        <p:nvSpPr>
          <p:cNvPr id="3" name="Content Placeholder 2"/>
          <p:cNvSpPr>
            <a:spLocks noGrp="1"/>
          </p:cNvSpPr>
          <p:nvPr>
            <p:ph idx="1"/>
          </p:nvPr>
        </p:nvSpPr>
        <p:spPr/>
        <p:txBody>
          <a:bodyPr>
            <a:normAutofit/>
          </a:bodyPr>
          <a:lstStyle/>
          <a:p>
            <a:r>
              <a:rPr lang="en-NZ" sz="2000" dirty="0"/>
              <a:t>Minimize the distance between the points and the hypothesis line</a:t>
            </a:r>
          </a:p>
          <a:p>
            <a:pPr lvl="1"/>
            <a:r>
              <a:rPr lang="en-US" altLang="en-US" sz="1600" dirty="0"/>
              <a:t>The method of least squares produces a straight line that </a:t>
            </a:r>
            <a:r>
              <a:rPr lang="en-US" altLang="en-US" sz="1600" b="1" i="1" dirty="0"/>
              <a:t>minimizes</a:t>
            </a:r>
            <a:r>
              <a:rPr lang="en-US" altLang="en-US" sz="1600" dirty="0"/>
              <a:t> the sum of the squared differences between the points and the line</a:t>
            </a:r>
            <a:endParaRPr lang="en-NZ" sz="1600" dirty="0"/>
          </a:p>
        </p:txBody>
      </p:sp>
      <p:cxnSp>
        <p:nvCxnSpPr>
          <p:cNvPr id="4" name="Straight Connector 3"/>
          <p:cNvCxnSpPr/>
          <p:nvPr/>
        </p:nvCxnSpPr>
        <p:spPr>
          <a:xfrm flipV="1">
            <a:off x="470491" y="3424537"/>
            <a:ext cx="0" cy="21336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41891" y="5329535"/>
            <a:ext cx="226667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9272" y="3496272"/>
            <a:ext cx="324128" cy="461665"/>
          </a:xfrm>
          <a:prstGeom prst="rect">
            <a:avLst/>
          </a:prstGeom>
          <a:noFill/>
        </p:spPr>
        <p:txBody>
          <a:bodyPr wrap="none" rtlCol="0">
            <a:spAutoFit/>
          </a:bodyPr>
          <a:lstStyle/>
          <a:p>
            <a:r>
              <a:rPr lang="en-US" sz="2400" dirty="0"/>
              <a:t>y</a:t>
            </a:r>
          </a:p>
        </p:txBody>
      </p:sp>
      <p:sp>
        <p:nvSpPr>
          <p:cNvPr id="7" name="TextBox 6"/>
          <p:cNvSpPr txBox="1"/>
          <p:nvPr/>
        </p:nvSpPr>
        <p:spPr>
          <a:xfrm>
            <a:off x="1613491" y="5253336"/>
            <a:ext cx="317716" cy="461665"/>
          </a:xfrm>
          <a:prstGeom prst="rect">
            <a:avLst/>
          </a:prstGeom>
          <a:noFill/>
        </p:spPr>
        <p:txBody>
          <a:bodyPr wrap="none" rtlCol="0">
            <a:spAutoFit/>
          </a:bodyPr>
          <a:lstStyle/>
          <a:p>
            <a:r>
              <a:rPr lang="en-US" sz="2400" dirty="0"/>
              <a:t>x</a:t>
            </a:r>
          </a:p>
        </p:txBody>
      </p:sp>
      <p:grpSp>
        <p:nvGrpSpPr>
          <p:cNvPr id="8" name="Group 7"/>
          <p:cNvGrpSpPr/>
          <p:nvPr/>
        </p:nvGrpSpPr>
        <p:grpSpPr>
          <a:xfrm>
            <a:off x="622891" y="3974993"/>
            <a:ext cx="1811743" cy="1108887"/>
            <a:chOff x="1981200" y="760007"/>
            <a:chExt cx="1811743" cy="1108886"/>
          </a:xfrm>
        </p:grpSpPr>
        <p:grpSp>
          <p:nvGrpSpPr>
            <p:cNvPr id="9" name="Group 8"/>
            <p:cNvGrpSpPr/>
            <p:nvPr/>
          </p:nvGrpSpPr>
          <p:grpSpPr>
            <a:xfrm flipV="1">
              <a:off x="1981200" y="1733550"/>
              <a:ext cx="135343" cy="135343"/>
              <a:chOff x="5370863" y="1729085"/>
              <a:chExt cx="914400" cy="914400"/>
            </a:xfrm>
          </p:grpSpPr>
          <p:cxnSp>
            <p:nvCxnSpPr>
              <p:cNvPr id="25" name="Straight Connector 2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flipV="1">
              <a:off x="2438400" y="1675773"/>
              <a:ext cx="135343" cy="135343"/>
              <a:chOff x="5370863" y="1729085"/>
              <a:chExt cx="914400" cy="914400"/>
            </a:xfrm>
          </p:grpSpPr>
          <p:cxnSp>
            <p:nvCxnSpPr>
              <p:cNvPr id="23" name="Straight Connector 22"/>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flipV="1">
              <a:off x="2535773" y="1358615"/>
              <a:ext cx="135343" cy="135343"/>
              <a:chOff x="5370863" y="1729085"/>
              <a:chExt cx="914400" cy="914400"/>
            </a:xfrm>
          </p:grpSpPr>
          <p:cxnSp>
            <p:nvCxnSpPr>
              <p:cNvPr id="21" name="Straight Connector 2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flipV="1">
              <a:off x="3062986" y="1276350"/>
              <a:ext cx="135343" cy="135343"/>
              <a:chOff x="5370863" y="1729085"/>
              <a:chExt cx="914400" cy="914400"/>
            </a:xfrm>
          </p:grpSpPr>
          <p:cxnSp>
            <p:nvCxnSpPr>
              <p:cNvPr id="19" name="Straight Connector 1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flipV="1">
              <a:off x="3429000" y="1058510"/>
              <a:ext cx="135343" cy="135343"/>
              <a:chOff x="5370863" y="1729085"/>
              <a:chExt cx="914400" cy="914400"/>
            </a:xfrm>
          </p:grpSpPr>
          <p:cxnSp>
            <p:nvCxnSpPr>
              <p:cNvPr id="17" name="Straight Connector 16"/>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flipV="1">
              <a:off x="3657600" y="760007"/>
              <a:ext cx="135343" cy="135343"/>
              <a:chOff x="5370863" y="1729085"/>
              <a:chExt cx="914400" cy="914400"/>
            </a:xfrm>
          </p:grpSpPr>
          <p:cxnSp>
            <p:nvCxnSpPr>
              <p:cNvPr id="15" name="Straight Connector 1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7" name="Straight Connector 26"/>
          <p:cNvCxnSpPr/>
          <p:nvPr/>
        </p:nvCxnSpPr>
        <p:spPr>
          <a:xfrm flipV="1">
            <a:off x="470490" y="3823259"/>
            <a:ext cx="2265535" cy="150627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518491" y="3420072"/>
            <a:ext cx="0" cy="21336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200400" y="3496272"/>
            <a:ext cx="324128" cy="461665"/>
          </a:xfrm>
          <a:prstGeom prst="rect">
            <a:avLst/>
          </a:prstGeom>
          <a:noFill/>
        </p:spPr>
        <p:txBody>
          <a:bodyPr wrap="none" rtlCol="0">
            <a:spAutoFit/>
          </a:bodyPr>
          <a:lstStyle/>
          <a:p>
            <a:r>
              <a:rPr lang="en-US" sz="2400" dirty="0"/>
              <a:t>y</a:t>
            </a:r>
          </a:p>
        </p:txBody>
      </p:sp>
      <p:sp>
        <p:nvSpPr>
          <p:cNvPr id="31" name="TextBox 30"/>
          <p:cNvSpPr txBox="1"/>
          <p:nvPr/>
        </p:nvSpPr>
        <p:spPr>
          <a:xfrm>
            <a:off x="4661491" y="5248872"/>
            <a:ext cx="317716" cy="461665"/>
          </a:xfrm>
          <a:prstGeom prst="rect">
            <a:avLst/>
          </a:prstGeom>
          <a:noFill/>
        </p:spPr>
        <p:txBody>
          <a:bodyPr wrap="none" rtlCol="0">
            <a:spAutoFit/>
          </a:bodyPr>
          <a:lstStyle/>
          <a:p>
            <a:r>
              <a:rPr lang="en-US" sz="2400" dirty="0"/>
              <a:t>x</a:t>
            </a:r>
          </a:p>
        </p:txBody>
      </p:sp>
      <p:grpSp>
        <p:nvGrpSpPr>
          <p:cNvPr id="32" name="Group 31"/>
          <p:cNvGrpSpPr/>
          <p:nvPr/>
        </p:nvGrpSpPr>
        <p:grpSpPr>
          <a:xfrm>
            <a:off x="3670891" y="3970527"/>
            <a:ext cx="1811743" cy="1108887"/>
            <a:chOff x="1981200" y="760007"/>
            <a:chExt cx="1811743" cy="1108886"/>
          </a:xfrm>
        </p:grpSpPr>
        <p:grpSp>
          <p:nvGrpSpPr>
            <p:cNvPr id="33" name="Group 32"/>
            <p:cNvGrpSpPr/>
            <p:nvPr/>
          </p:nvGrpSpPr>
          <p:grpSpPr>
            <a:xfrm flipV="1">
              <a:off x="1981200" y="1733550"/>
              <a:ext cx="135343" cy="135343"/>
              <a:chOff x="5370863" y="1729085"/>
              <a:chExt cx="914400" cy="914400"/>
            </a:xfrm>
          </p:grpSpPr>
          <p:cxnSp>
            <p:nvCxnSpPr>
              <p:cNvPr id="49" name="Straight Connector 4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flipV="1">
              <a:off x="2438400" y="1675773"/>
              <a:ext cx="135343" cy="135343"/>
              <a:chOff x="5370863" y="1729085"/>
              <a:chExt cx="914400" cy="914400"/>
            </a:xfrm>
          </p:grpSpPr>
          <p:cxnSp>
            <p:nvCxnSpPr>
              <p:cNvPr id="47" name="Straight Connector 46"/>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V="1">
              <a:off x="2535773" y="1358615"/>
              <a:ext cx="135343" cy="135343"/>
              <a:chOff x="5370863" y="1729085"/>
              <a:chExt cx="914400" cy="914400"/>
            </a:xfrm>
          </p:grpSpPr>
          <p:cxnSp>
            <p:nvCxnSpPr>
              <p:cNvPr id="45" name="Straight Connector 4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flipV="1">
              <a:off x="3062986" y="1276350"/>
              <a:ext cx="135343" cy="135343"/>
              <a:chOff x="5370863" y="1729085"/>
              <a:chExt cx="914400" cy="914400"/>
            </a:xfrm>
          </p:grpSpPr>
          <p:cxnSp>
            <p:nvCxnSpPr>
              <p:cNvPr id="43" name="Straight Connector 42"/>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V="1">
              <a:off x="3429000" y="1058510"/>
              <a:ext cx="135343" cy="135343"/>
              <a:chOff x="5370863" y="1729085"/>
              <a:chExt cx="914400" cy="914400"/>
            </a:xfrm>
          </p:grpSpPr>
          <p:cxnSp>
            <p:nvCxnSpPr>
              <p:cNvPr id="41" name="Straight Connector 4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flipV="1">
              <a:off x="3657600" y="760007"/>
              <a:ext cx="135343" cy="135343"/>
              <a:chOff x="5370863" y="1729085"/>
              <a:chExt cx="914400" cy="914400"/>
            </a:xfrm>
          </p:grpSpPr>
          <p:cxnSp>
            <p:nvCxnSpPr>
              <p:cNvPr id="39" name="Straight Connector 3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51" name="Straight Connector 50"/>
          <p:cNvCxnSpPr/>
          <p:nvPr/>
        </p:nvCxnSpPr>
        <p:spPr>
          <a:xfrm flipV="1">
            <a:off x="3525666" y="3352801"/>
            <a:ext cx="2265535" cy="132722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6623363" y="3424537"/>
            <a:ext cx="0" cy="21336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05272" y="3563549"/>
            <a:ext cx="324128" cy="461665"/>
          </a:xfrm>
          <a:prstGeom prst="rect">
            <a:avLst/>
          </a:prstGeom>
          <a:noFill/>
        </p:spPr>
        <p:txBody>
          <a:bodyPr wrap="none" rtlCol="0">
            <a:spAutoFit/>
          </a:bodyPr>
          <a:lstStyle/>
          <a:p>
            <a:r>
              <a:rPr lang="en-US" sz="2400" dirty="0"/>
              <a:t>y</a:t>
            </a:r>
          </a:p>
        </p:txBody>
      </p:sp>
      <p:sp>
        <p:nvSpPr>
          <p:cNvPr id="55" name="TextBox 54"/>
          <p:cNvSpPr txBox="1"/>
          <p:nvPr/>
        </p:nvSpPr>
        <p:spPr>
          <a:xfrm>
            <a:off x="7766363" y="5253336"/>
            <a:ext cx="317716" cy="461665"/>
          </a:xfrm>
          <a:prstGeom prst="rect">
            <a:avLst/>
          </a:prstGeom>
          <a:noFill/>
        </p:spPr>
        <p:txBody>
          <a:bodyPr wrap="none" rtlCol="0">
            <a:spAutoFit/>
          </a:bodyPr>
          <a:lstStyle/>
          <a:p>
            <a:r>
              <a:rPr lang="en-US" sz="2400" dirty="0"/>
              <a:t>x</a:t>
            </a:r>
          </a:p>
        </p:txBody>
      </p:sp>
      <p:grpSp>
        <p:nvGrpSpPr>
          <p:cNvPr id="56" name="Group 55"/>
          <p:cNvGrpSpPr/>
          <p:nvPr/>
        </p:nvGrpSpPr>
        <p:grpSpPr>
          <a:xfrm>
            <a:off x="6775763" y="3974993"/>
            <a:ext cx="1811743" cy="1108887"/>
            <a:chOff x="1981200" y="760007"/>
            <a:chExt cx="1811743" cy="1108886"/>
          </a:xfrm>
        </p:grpSpPr>
        <p:grpSp>
          <p:nvGrpSpPr>
            <p:cNvPr id="57" name="Group 56"/>
            <p:cNvGrpSpPr/>
            <p:nvPr/>
          </p:nvGrpSpPr>
          <p:grpSpPr>
            <a:xfrm flipV="1">
              <a:off x="1981200" y="1733550"/>
              <a:ext cx="135343" cy="135343"/>
              <a:chOff x="5370863" y="1729085"/>
              <a:chExt cx="914400" cy="914400"/>
            </a:xfrm>
          </p:grpSpPr>
          <p:cxnSp>
            <p:nvCxnSpPr>
              <p:cNvPr id="73" name="Straight Connector 72"/>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flipV="1">
              <a:off x="2438400" y="1675773"/>
              <a:ext cx="135343" cy="135343"/>
              <a:chOff x="5370863" y="1729085"/>
              <a:chExt cx="914400" cy="914400"/>
            </a:xfrm>
          </p:grpSpPr>
          <p:cxnSp>
            <p:nvCxnSpPr>
              <p:cNvPr id="71" name="Straight Connector 7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flipV="1">
              <a:off x="2535773" y="1358615"/>
              <a:ext cx="135343" cy="135343"/>
              <a:chOff x="5370863" y="1729085"/>
              <a:chExt cx="914400" cy="914400"/>
            </a:xfrm>
          </p:grpSpPr>
          <p:cxnSp>
            <p:nvCxnSpPr>
              <p:cNvPr id="69" name="Straight Connector 6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flipV="1">
              <a:off x="3062986" y="1276350"/>
              <a:ext cx="135343" cy="135343"/>
              <a:chOff x="5370863" y="1729085"/>
              <a:chExt cx="914400" cy="914400"/>
            </a:xfrm>
          </p:grpSpPr>
          <p:cxnSp>
            <p:nvCxnSpPr>
              <p:cNvPr id="67" name="Straight Connector 66"/>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flipV="1">
              <a:off x="3429000" y="1058510"/>
              <a:ext cx="135343" cy="135343"/>
              <a:chOff x="5370863" y="1729085"/>
              <a:chExt cx="914400" cy="914400"/>
            </a:xfrm>
          </p:grpSpPr>
          <p:cxnSp>
            <p:nvCxnSpPr>
              <p:cNvPr id="65" name="Straight Connector 6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flipV="1">
              <a:off x="3657600" y="760007"/>
              <a:ext cx="135343" cy="135343"/>
              <a:chOff x="5370863" y="1729085"/>
              <a:chExt cx="914400" cy="914400"/>
            </a:xfrm>
          </p:grpSpPr>
          <p:cxnSp>
            <p:nvCxnSpPr>
              <p:cNvPr id="63" name="Straight Connector 62"/>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75" name="Straight Connector 74"/>
          <p:cNvCxnSpPr/>
          <p:nvPr/>
        </p:nvCxnSpPr>
        <p:spPr>
          <a:xfrm flipV="1">
            <a:off x="6623362" y="4354393"/>
            <a:ext cx="2368239" cy="217609"/>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3270563" y="5329535"/>
            <a:ext cx="226667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394763" y="5329535"/>
            <a:ext cx="226667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31247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Which line has the best fit to the data?</a:t>
            </a:r>
            <a:endParaRPr lang="en-US" dirty="0"/>
          </a:p>
        </p:txBody>
      </p:sp>
      <p:sp>
        <p:nvSpPr>
          <p:cNvPr id="3" name="Content Placeholder 2"/>
          <p:cNvSpPr>
            <a:spLocks noGrp="1"/>
          </p:cNvSpPr>
          <p:nvPr>
            <p:ph idx="1"/>
          </p:nvPr>
        </p:nvSpPr>
        <p:spPr/>
        <p:txBody>
          <a:bodyPr>
            <a:normAutofit/>
          </a:bodyPr>
          <a:lstStyle/>
          <a:p>
            <a:r>
              <a:rPr lang="en-US" sz="2000" dirty="0"/>
              <a:t>Plots of the data points (crosses in red), and several model lines (in blue), with the residuals shown in green</a:t>
            </a:r>
            <a:endParaRPr lang="en-NZ" sz="1600" dirty="0"/>
          </a:p>
        </p:txBody>
      </p:sp>
      <p:cxnSp>
        <p:nvCxnSpPr>
          <p:cNvPr id="4" name="Straight Connector 3"/>
          <p:cNvCxnSpPr/>
          <p:nvPr/>
        </p:nvCxnSpPr>
        <p:spPr>
          <a:xfrm flipV="1">
            <a:off x="470491" y="3424537"/>
            <a:ext cx="0" cy="21336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41891" y="5329535"/>
            <a:ext cx="226667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09272" y="3496272"/>
            <a:ext cx="324128" cy="461665"/>
          </a:xfrm>
          <a:prstGeom prst="rect">
            <a:avLst/>
          </a:prstGeom>
          <a:noFill/>
        </p:spPr>
        <p:txBody>
          <a:bodyPr wrap="none" rtlCol="0">
            <a:spAutoFit/>
          </a:bodyPr>
          <a:lstStyle/>
          <a:p>
            <a:r>
              <a:rPr lang="en-US" sz="2400" dirty="0"/>
              <a:t>y</a:t>
            </a:r>
          </a:p>
        </p:txBody>
      </p:sp>
      <p:sp>
        <p:nvSpPr>
          <p:cNvPr id="7" name="TextBox 6"/>
          <p:cNvSpPr txBox="1"/>
          <p:nvPr/>
        </p:nvSpPr>
        <p:spPr>
          <a:xfrm>
            <a:off x="1613491" y="5253336"/>
            <a:ext cx="317716" cy="461665"/>
          </a:xfrm>
          <a:prstGeom prst="rect">
            <a:avLst/>
          </a:prstGeom>
          <a:noFill/>
        </p:spPr>
        <p:txBody>
          <a:bodyPr wrap="none" rtlCol="0">
            <a:spAutoFit/>
          </a:bodyPr>
          <a:lstStyle/>
          <a:p>
            <a:r>
              <a:rPr lang="en-US" sz="2400" dirty="0"/>
              <a:t>x</a:t>
            </a:r>
          </a:p>
        </p:txBody>
      </p:sp>
      <p:grpSp>
        <p:nvGrpSpPr>
          <p:cNvPr id="8" name="Group 7"/>
          <p:cNvGrpSpPr/>
          <p:nvPr/>
        </p:nvGrpSpPr>
        <p:grpSpPr>
          <a:xfrm>
            <a:off x="622891" y="3974993"/>
            <a:ext cx="1811743" cy="1108887"/>
            <a:chOff x="1981200" y="760007"/>
            <a:chExt cx="1811743" cy="1108886"/>
          </a:xfrm>
        </p:grpSpPr>
        <p:grpSp>
          <p:nvGrpSpPr>
            <p:cNvPr id="9" name="Group 8"/>
            <p:cNvGrpSpPr/>
            <p:nvPr/>
          </p:nvGrpSpPr>
          <p:grpSpPr>
            <a:xfrm flipV="1">
              <a:off x="1981200" y="1733550"/>
              <a:ext cx="135343" cy="135343"/>
              <a:chOff x="5370863" y="1729085"/>
              <a:chExt cx="914400" cy="914400"/>
            </a:xfrm>
          </p:grpSpPr>
          <p:cxnSp>
            <p:nvCxnSpPr>
              <p:cNvPr id="25" name="Straight Connector 2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flipV="1">
              <a:off x="2438400" y="1675773"/>
              <a:ext cx="135343" cy="135343"/>
              <a:chOff x="5370863" y="1729085"/>
              <a:chExt cx="914400" cy="914400"/>
            </a:xfrm>
          </p:grpSpPr>
          <p:cxnSp>
            <p:nvCxnSpPr>
              <p:cNvPr id="23" name="Straight Connector 22"/>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flipV="1">
              <a:off x="2535773" y="1358615"/>
              <a:ext cx="135343" cy="135343"/>
              <a:chOff x="5370863" y="1729085"/>
              <a:chExt cx="914400" cy="914400"/>
            </a:xfrm>
          </p:grpSpPr>
          <p:cxnSp>
            <p:nvCxnSpPr>
              <p:cNvPr id="21" name="Straight Connector 2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flipV="1">
              <a:off x="3062986" y="1276350"/>
              <a:ext cx="135343" cy="135343"/>
              <a:chOff x="5370863" y="1729085"/>
              <a:chExt cx="914400" cy="914400"/>
            </a:xfrm>
          </p:grpSpPr>
          <p:cxnSp>
            <p:nvCxnSpPr>
              <p:cNvPr id="19" name="Straight Connector 1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flipV="1">
              <a:off x="3429000" y="1058510"/>
              <a:ext cx="135343" cy="135343"/>
              <a:chOff x="5370863" y="1729085"/>
              <a:chExt cx="914400" cy="914400"/>
            </a:xfrm>
          </p:grpSpPr>
          <p:cxnSp>
            <p:nvCxnSpPr>
              <p:cNvPr id="17" name="Straight Connector 16"/>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flipV="1">
              <a:off x="3657600" y="760007"/>
              <a:ext cx="135343" cy="135343"/>
              <a:chOff x="5370863" y="1729085"/>
              <a:chExt cx="914400" cy="914400"/>
            </a:xfrm>
          </p:grpSpPr>
          <p:cxnSp>
            <p:nvCxnSpPr>
              <p:cNvPr id="15" name="Straight Connector 1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27" name="Straight Connector 26"/>
          <p:cNvCxnSpPr/>
          <p:nvPr/>
        </p:nvCxnSpPr>
        <p:spPr>
          <a:xfrm flipV="1">
            <a:off x="470490" y="3823259"/>
            <a:ext cx="2265535" cy="150627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518491" y="3420072"/>
            <a:ext cx="0" cy="21336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200400" y="3496272"/>
            <a:ext cx="324128" cy="461665"/>
          </a:xfrm>
          <a:prstGeom prst="rect">
            <a:avLst/>
          </a:prstGeom>
          <a:noFill/>
        </p:spPr>
        <p:txBody>
          <a:bodyPr wrap="none" rtlCol="0">
            <a:spAutoFit/>
          </a:bodyPr>
          <a:lstStyle/>
          <a:p>
            <a:r>
              <a:rPr lang="en-US" sz="2400" dirty="0"/>
              <a:t>y</a:t>
            </a:r>
          </a:p>
        </p:txBody>
      </p:sp>
      <p:sp>
        <p:nvSpPr>
          <p:cNvPr id="31" name="TextBox 30"/>
          <p:cNvSpPr txBox="1"/>
          <p:nvPr/>
        </p:nvSpPr>
        <p:spPr>
          <a:xfrm>
            <a:off x="4661491" y="5248872"/>
            <a:ext cx="317716" cy="461665"/>
          </a:xfrm>
          <a:prstGeom prst="rect">
            <a:avLst/>
          </a:prstGeom>
          <a:noFill/>
        </p:spPr>
        <p:txBody>
          <a:bodyPr wrap="none" rtlCol="0">
            <a:spAutoFit/>
          </a:bodyPr>
          <a:lstStyle/>
          <a:p>
            <a:r>
              <a:rPr lang="en-US" sz="2400" dirty="0"/>
              <a:t>x</a:t>
            </a:r>
          </a:p>
        </p:txBody>
      </p:sp>
      <p:grpSp>
        <p:nvGrpSpPr>
          <p:cNvPr id="32" name="Group 31"/>
          <p:cNvGrpSpPr/>
          <p:nvPr/>
        </p:nvGrpSpPr>
        <p:grpSpPr>
          <a:xfrm>
            <a:off x="3670891" y="3970527"/>
            <a:ext cx="1811743" cy="1108887"/>
            <a:chOff x="1981200" y="760007"/>
            <a:chExt cx="1811743" cy="1108886"/>
          </a:xfrm>
        </p:grpSpPr>
        <p:grpSp>
          <p:nvGrpSpPr>
            <p:cNvPr id="33" name="Group 32"/>
            <p:cNvGrpSpPr/>
            <p:nvPr/>
          </p:nvGrpSpPr>
          <p:grpSpPr>
            <a:xfrm flipV="1">
              <a:off x="1981200" y="1733550"/>
              <a:ext cx="135343" cy="135343"/>
              <a:chOff x="5370863" y="1729085"/>
              <a:chExt cx="914400" cy="914400"/>
            </a:xfrm>
          </p:grpSpPr>
          <p:cxnSp>
            <p:nvCxnSpPr>
              <p:cNvPr id="49" name="Straight Connector 4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flipV="1">
              <a:off x="2438400" y="1675773"/>
              <a:ext cx="135343" cy="135343"/>
              <a:chOff x="5370863" y="1729085"/>
              <a:chExt cx="914400" cy="914400"/>
            </a:xfrm>
          </p:grpSpPr>
          <p:cxnSp>
            <p:nvCxnSpPr>
              <p:cNvPr id="47" name="Straight Connector 46"/>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flipV="1">
              <a:off x="2535773" y="1358615"/>
              <a:ext cx="135343" cy="135343"/>
              <a:chOff x="5370863" y="1729085"/>
              <a:chExt cx="914400" cy="914400"/>
            </a:xfrm>
          </p:grpSpPr>
          <p:cxnSp>
            <p:nvCxnSpPr>
              <p:cNvPr id="45" name="Straight Connector 4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flipV="1">
              <a:off x="3062986" y="1276350"/>
              <a:ext cx="135343" cy="135343"/>
              <a:chOff x="5370863" y="1729085"/>
              <a:chExt cx="914400" cy="914400"/>
            </a:xfrm>
          </p:grpSpPr>
          <p:cxnSp>
            <p:nvCxnSpPr>
              <p:cNvPr id="43" name="Straight Connector 42"/>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p:nvGrpSpPr>
          <p:grpSpPr>
            <a:xfrm flipV="1">
              <a:off x="3429000" y="1058510"/>
              <a:ext cx="135343" cy="135343"/>
              <a:chOff x="5370863" y="1729085"/>
              <a:chExt cx="914400" cy="914400"/>
            </a:xfrm>
          </p:grpSpPr>
          <p:cxnSp>
            <p:nvCxnSpPr>
              <p:cNvPr id="41" name="Straight Connector 4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flipV="1">
              <a:off x="3657600" y="760007"/>
              <a:ext cx="135343" cy="135343"/>
              <a:chOff x="5370863" y="1729085"/>
              <a:chExt cx="914400" cy="914400"/>
            </a:xfrm>
          </p:grpSpPr>
          <p:cxnSp>
            <p:nvCxnSpPr>
              <p:cNvPr id="39" name="Straight Connector 3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51" name="Straight Connector 50"/>
          <p:cNvCxnSpPr/>
          <p:nvPr/>
        </p:nvCxnSpPr>
        <p:spPr>
          <a:xfrm flipV="1">
            <a:off x="3525666" y="3352801"/>
            <a:ext cx="2265535" cy="132722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6623363" y="3424537"/>
            <a:ext cx="0" cy="21336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305272" y="3563549"/>
            <a:ext cx="324128" cy="461665"/>
          </a:xfrm>
          <a:prstGeom prst="rect">
            <a:avLst/>
          </a:prstGeom>
          <a:noFill/>
        </p:spPr>
        <p:txBody>
          <a:bodyPr wrap="none" rtlCol="0">
            <a:spAutoFit/>
          </a:bodyPr>
          <a:lstStyle/>
          <a:p>
            <a:r>
              <a:rPr lang="en-US" sz="2400" dirty="0"/>
              <a:t>y</a:t>
            </a:r>
          </a:p>
        </p:txBody>
      </p:sp>
      <p:sp>
        <p:nvSpPr>
          <p:cNvPr id="55" name="TextBox 54"/>
          <p:cNvSpPr txBox="1"/>
          <p:nvPr/>
        </p:nvSpPr>
        <p:spPr>
          <a:xfrm>
            <a:off x="7766363" y="5253336"/>
            <a:ext cx="317716" cy="461665"/>
          </a:xfrm>
          <a:prstGeom prst="rect">
            <a:avLst/>
          </a:prstGeom>
          <a:noFill/>
        </p:spPr>
        <p:txBody>
          <a:bodyPr wrap="none" rtlCol="0">
            <a:spAutoFit/>
          </a:bodyPr>
          <a:lstStyle/>
          <a:p>
            <a:r>
              <a:rPr lang="en-US" sz="2400" dirty="0"/>
              <a:t>x</a:t>
            </a:r>
          </a:p>
        </p:txBody>
      </p:sp>
      <p:grpSp>
        <p:nvGrpSpPr>
          <p:cNvPr id="56" name="Group 55"/>
          <p:cNvGrpSpPr/>
          <p:nvPr/>
        </p:nvGrpSpPr>
        <p:grpSpPr>
          <a:xfrm>
            <a:off x="6775763" y="3974993"/>
            <a:ext cx="1811743" cy="1108887"/>
            <a:chOff x="1981200" y="760007"/>
            <a:chExt cx="1811743" cy="1108886"/>
          </a:xfrm>
        </p:grpSpPr>
        <p:grpSp>
          <p:nvGrpSpPr>
            <p:cNvPr id="57" name="Group 56"/>
            <p:cNvGrpSpPr/>
            <p:nvPr/>
          </p:nvGrpSpPr>
          <p:grpSpPr>
            <a:xfrm flipV="1">
              <a:off x="1981200" y="1733550"/>
              <a:ext cx="135343" cy="135343"/>
              <a:chOff x="5370863" y="1729085"/>
              <a:chExt cx="914400" cy="914400"/>
            </a:xfrm>
          </p:grpSpPr>
          <p:cxnSp>
            <p:nvCxnSpPr>
              <p:cNvPr id="73" name="Straight Connector 72"/>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flipV="1">
              <a:off x="2438400" y="1675773"/>
              <a:ext cx="135343" cy="135343"/>
              <a:chOff x="5370863" y="1729085"/>
              <a:chExt cx="914400" cy="914400"/>
            </a:xfrm>
          </p:grpSpPr>
          <p:cxnSp>
            <p:nvCxnSpPr>
              <p:cNvPr id="71" name="Straight Connector 70"/>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flipV="1">
              <a:off x="2535773" y="1358615"/>
              <a:ext cx="135343" cy="135343"/>
              <a:chOff x="5370863" y="1729085"/>
              <a:chExt cx="914400" cy="914400"/>
            </a:xfrm>
          </p:grpSpPr>
          <p:cxnSp>
            <p:nvCxnSpPr>
              <p:cNvPr id="69" name="Straight Connector 68"/>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flipV="1">
              <a:off x="3062986" y="1276350"/>
              <a:ext cx="135343" cy="135343"/>
              <a:chOff x="5370863" y="1729085"/>
              <a:chExt cx="914400" cy="914400"/>
            </a:xfrm>
          </p:grpSpPr>
          <p:cxnSp>
            <p:nvCxnSpPr>
              <p:cNvPr id="67" name="Straight Connector 66"/>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flipV="1">
              <a:off x="3429000" y="1058510"/>
              <a:ext cx="135343" cy="135343"/>
              <a:chOff x="5370863" y="1729085"/>
              <a:chExt cx="914400" cy="914400"/>
            </a:xfrm>
          </p:grpSpPr>
          <p:cxnSp>
            <p:nvCxnSpPr>
              <p:cNvPr id="65" name="Straight Connector 64"/>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flipV="1">
              <a:off x="3657600" y="760007"/>
              <a:ext cx="135343" cy="135343"/>
              <a:chOff x="5370863" y="1729085"/>
              <a:chExt cx="914400" cy="914400"/>
            </a:xfrm>
          </p:grpSpPr>
          <p:cxnSp>
            <p:nvCxnSpPr>
              <p:cNvPr id="63" name="Straight Connector 62"/>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77" name="Straight Connector 76"/>
          <p:cNvCxnSpPr/>
          <p:nvPr/>
        </p:nvCxnSpPr>
        <p:spPr>
          <a:xfrm>
            <a:off x="3270563" y="5329535"/>
            <a:ext cx="226667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394763" y="5329535"/>
            <a:ext cx="226667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690561" y="5011741"/>
            <a:ext cx="0" cy="151283"/>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flipV="1">
            <a:off x="1219202" y="4662569"/>
            <a:ext cx="3767" cy="138033"/>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772348" y="4475728"/>
            <a:ext cx="0" cy="75643"/>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147761" y="4890759"/>
            <a:ext cx="0" cy="7117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147761" y="4886294"/>
            <a:ext cx="0" cy="75641"/>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138361" y="4208723"/>
            <a:ext cx="0" cy="127979"/>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2366961" y="4042665"/>
            <a:ext cx="0" cy="63207"/>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3734855" y="4562485"/>
            <a:ext cx="0" cy="449257"/>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195761" y="4254653"/>
            <a:ext cx="0" cy="68878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293135" y="4254652"/>
            <a:ext cx="0" cy="356845"/>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820349" y="3957935"/>
            <a:ext cx="1" cy="593435"/>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186361" y="3727103"/>
            <a:ext cx="1" cy="599285"/>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414961" y="3563549"/>
            <a:ext cx="0" cy="461665"/>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6843433" y="4559007"/>
            <a:ext cx="0" cy="452735"/>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7300633" y="4491335"/>
            <a:ext cx="1" cy="467095"/>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8519834" y="4050302"/>
            <a:ext cx="1" cy="358537"/>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8291233" y="4330335"/>
            <a:ext cx="0" cy="1099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400821" y="4491335"/>
            <a:ext cx="0" cy="143575"/>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925221" y="4551370"/>
            <a:ext cx="1" cy="22231"/>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V="1">
            <a:off x="6623362" y="4343401"/>
            <a:ext cx="2368239" cy="217609"/>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924800" y="4462072"/>
            <a:ext cx="0" cy="109928"/>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0245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p:cNvSpPr txBox="1"/>
          <p:nvPr/>
        </p:nvSpPr>
        <p:spPr>
          <a:xfrm>
            <a:off x="-12101" y="990600"/>
            <a:ext cx="5585517" cy="1015663"/>
          </a:xfrm>
          <a:prstGeom prst="rect">
            <a:avLst/>
          </a:prstGeom>
          <a:noFill/>
        </p:spPr>
        <p:txBody>
          <a:bodyPr wrap="square" rtlCol="0">
            <a:spAutoFit/>
          </a:bodyPr>
          <a:lstStyle/>
          <a:p>
            <a:r>
              <a:rPr lang="en-US" sz="2000" dirty="0"/>
              <a:t>Mathematical formalization of how to choose the optimal parameters      to get a least squares line Least Squares fitting</a:t>
            </a:r>
          </a:p>
        </p:txBody>
      </p:sp>
      <mc:AlternateContent xmlns:mc="http://schemas.openxmlformats.org/markup-compatibility/2006" xmlns:a14="http://schemas.microsoft.com/office/drawing/2010/main">
        <mc:Choice Requires="a14">
          <p:sp>
            <p:nvSpPr>
              <p:cNvPr id="47" name="TextBox 46"/>
              <p:cNvSpPr txBox="1"/>
              <p:nvPr/>
            </p:nvSpPr>
            <p:spPr>
              <a:xfrm>
                <a:off x="5443951" y="3841230"/>
                <a:ext cx="3403752" cy="8485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rPr>
                        <m:t>𝐽</m:t>
                      </m:r>
                      <m:d>
                        <m:dPr>
                          <m:ctrlPr>
                            <a:rPr lang="en-NZ" i="1">
                              <a:latin typeface="Cambria Math" panose="02040503050406030204" pitchFamily="18" charset="0"/>
                            </a:rPr>
                          </m:ctrlPr>
                        </m:dPr>
                        <m:e>
                          <m:r>
                            <a:rPr lang="en-NZ" i="1">
                              <a:latin typeface="Cambria Math"/>
                              <a:ea typeface="Cambria Math"/>
                            </a:rPr>
                            <m:t>𝜃</m:t>
                          </m:r>
                          <m:r>
                            <a:rPr lang="en-NZ" i="1" baseline="-25000">
                              <a:latin typeface="Cambria Math"/>
                              <a:ea typeface="Cambria Math"/>
                            </a:rPr>
                            <m:t>0</m:t>
                          </m:r>
                          <m:r>
                            <a:rPr lang="en-NZ" i="1">
                              <a:latin typeface="Cambria Math"/>
                              <a:ea typeface="Cambria Math"/>
                            </a:rPr>
                            <m:t>,</m:t>
                          </m:r>
                          <m:r>
                            <a:rPr lang="en-NZ" i="1">
                              <a:latin typeface="Cambria Math"/>
                              <a:ea typeface="Cambria Math"/>
                            </a:rPr>
                            <m:t>𝜃</m:t>
                          </m:r>
                          <m:r>
                            <a:rPr lang="en-NZ" i="1" baseline="-25000">
                              <a:latin typeface="Cambria Math"/>
                              <a:ea typeface="Cambria Math"/>
                            </a:rPr>
                            <m:t>1</m:t>
                          </m:r>
                        </m:e>
                      </m:d>
                      <m:r>
                        <a:rPr lang="en-NZ" i="1">
                          <a:latin typeface="Cambria Math"/>
                        </a:rPr>
                        <m:t>=</m:t>
                      </m:r>
                      <m:f>
                        <m:fPr>
                          <m:ctrlPr>
                            <a:rPr lang="en-NZ" i="1">
                              <a:latin typeface="Cambria Math" panose="02040503050406030204" pitchFamily="18" charset="0"/>
                            </a:rPr>
                          </m:ctrlPr>
                        </m:fPr>
                        <m:num>
                          <m:r>
                            <a:rPr lang="en-NZ" i="1">
                              <a:latin typeface="Cambria Math"/>
                            </a:rPr>
                            <m:t>1</m:t>
                          </m:r>
                        </m:num>
                        <m:den>
                          <m:r>
                            <a:rPr lang="en-NZ" i="1">
                              <a:latin typeface="Cambria Math"/>
                            </a:rPr>
                            <m:t>2</m:t>
                          </m:r>
                          <m:r>
                            <a:rPr lang="en-NZ" i="1">
                              <a:latin typeface="Cambria Math"/>
                            </a:rPr>
                            <m:t>𝑚</m:t>
                          </m:r>
                        </m:den>
                      </m:f>
                      <m:nary>
                        <m:naryPr>
                          <m:chr m:val="∑"/>
                          <m:ctrlPr>
                            <a:rPr lang="en-NZ" i="1">
                              <a:latin typeface="Cambria Math" panose="02040503050406030204" pitchFamily="18" charset="0"/>
                            </a:rPr>
                          </m:ctrlPr>
                        </m:naryPr>
                        <m:sub>
                          <m:r>
                            <m:rPr>
                              <m:brk m:alnAt="23"/>
                            </m:rPr>
                            <a:rPr lang="en-NZ" i="1">
                              <a:latin typeface="Cambria Math"/>
                            </a:rPr>
                            <m:t>𝑖</m:t>
                          </m:r>
                          <m:r>
                            <a:rPr lang="en-NZ" i="1">
                              <a:latin typeface="Cambria Math"/>
                            </a:rPr>
                            <m:t>=1</m:t>
                          </m:r>
                        </m:sub>
                        <m:sup>
                          <m:r>
                            <a:rPr lang="en-NZ" i="1">
                              <a:latin typeface="Cambria Math"/>
                            </a:rPr>
                            <m:t>𝑚</m:t>
                          </m:r>
                        </m:sup>
                        <m:e>
                          <m:r>
                            <a:rPr lang="en-NZ" i="1">
                              <a:latin typeface="Cambria Math"/>
                            </a:rPr>
                            <m:t>(</m:t>
                          </m:r>
                          <m:r>
                            <a:rPr lang="en-NZ" i="1">
                              <a:latin typeface="Cambria Math"/>
                            </a:rPr>
                            <m:t>h</m:t>
                          </m:r>
                          <m:r>
                            <a:rPr lang="en-NZ" i="1" baseline="-25000">
                              <a:latin typeface="Cambria Math"/>
                              <a:ea typeface="Cambria Math"/>
                            </a:rPr>
                            <m:t>𝜃</m:t>
                          </m:r>
                          <m:d>
                            <m:dPr>
                              <m:ctrlPr>
                                <a:rPr lang="en-NZ" i="1">
                                  <a:latin typeface="Cambria Math" panose="02040503050406030204" pitchFamily="18" charset="0"/>
                                  <a:ea typeface="Cambria Math"/>
                                </a:rPr>
                              </m:ctrlPr>
                            </m:dPr>
                            <m:e>
                              <m:r>
                                <a:rPr lang="en-NZ" i="1">
                                  <a:latin typeface="Cambria Math"/>
                                  <a:ea typeface="Cambria Math"/>
                                </a:rPr>
                                <m:t>𝑥</m:t>
                              </m:r>
                              <m:r>
                                <a:rPr lang="en-NZ" i="1" baseline="-25000">
                                  <a:latin typeface="Cambria Math"/>
                                  <a:ea typeface="Cambria Math"/>
                                </a:rPr>
                                <m:t>𝑖</m:t>
                              </m:r>
                              <m:r>
                                <a:rPr lang="en-NZ" i="1">
                                  <a:latin typeface="Cambria Math"/>
                                  <a:ea typeface="Cambria Math"/>
                                </a:rPr>
                                <m:t>)−</m:t>
                              </m:r>
                              <m:sSub>
                                <m:sSubPr>
                                  <m:ctrlPr>
                                    <a:rPr lang="en-NZ" i="1">
                                      <a:latin typeface="Cambria Math" panose="02040503050406030204" pitchFamily="18" charset="0"/>
                                      <a:ea typeface="Cambria Math"/>
                                    </a:rPr>
                                  </m:ctrlPr>
                                </m:sSubPr>
                                <m:e>
                                  <m:r>
                                    <a:rPr lang="en-NZ" i="1">
                                      <a:latin typeface="Cambria Math"/>
                                      <a:ea typeface="Cambria Math"/>
                                    </a:rPr>
                                    <m:t>𝑦</m:t>
                                  </m:r>
                                </m:e>
                                <m:sub>
                                  <m:r>
                                    <a:rPr lang="en-NZ" i="1">
                                      <a:latin typeface="Cambria Math"/>
                                      <a:ea typeface="Cambria Math"/>
                                    </a:rPr>
                                    <m:t>𝑖</m:t>
                                  </m:r>
                                </m:sub>
                              </m:sSub>
                            </m:e>
                          </m:d>
                          <m:r>
                            <a:rPr lang="en-NZ" i="1" baseline="30000">
                              <a:latin typeface="Cambria Math"/>
                              <a:ea typeface="Cambria Math"/>
                            </a:rPr>
                            <m:t>2</m:t>
                          </m:r>
                          <m:r>
                            <a:rPr lang="en-NZ" i="1">
                              <a:latin typeface="Cambria Math"/>
                              <a:ea typeface="Cambria Math"/>
                            </a:rPr>
                            <m:t> </m:t>
                          </m:r>
                        </m:e>
                      </m:nary>
                    </m:oMath>
                  </m:oMathPara>
                </a14:m>
                <a:endParaRPr lang="en-US" dirty="0"/>
              </a:p>
            </p:txBody>
          </p:sp>
        </mc:Choice>
        <mc:Fallback xmlns="">
          <p:sp>
            <p:nvSpPr>
              <p:cNvPr id="47" name="TextBox 46"/>
              <p:cNvSpPr txBox="1">
                <a:spLocks noRot="1" noChangeAspect="1" noMove="1" noResize="1" noEditPoints="1" noAdjustHandles="1" noChangeArrowheads="1" noChangeShapeType="1" noTextEdit="1"/>
              </p:cNvSpPr>
              <p:nvPr/>
            </p:nvSpPr>
            <p:spPr>
              <a:xfrm>
                <a:off x="5443951" y="3841230"/>
                <a:ext cx="3403752" cy="848566"/>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2128562" y="2127875"/>
                <a:ext cx="3296991"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i="1">
                          <a:latin typeface="Cambria Math"/>
                        </a:rPr>
                        <m:t>h</m:t>
                      </m:r>
                      <m:r>
                        <a:rPr lang="en-NZ" i="1" baseline="-25000">
                          <a:latin typeface="Cambria Math"/>
                          <a:ea typeface="Cambria Math"/>
                        </a:rPr>
                        <m:t>𝜃</m:t>
                      </m:r>
                      <m:r>
                        <a:rPr lang="en-NZ" i="1">
                          <a:latin typeface="Cambria Math"/>
                          <a:ea typeface="Cambria Math"/>
                        </a:rPr>
                        <m:t>(</m:t>
                      </m:r>
                      <m:r>
                        <a:rPr lang="en-NZ" i="1">
                          <a:latin typeface="Cambria Math"/>
                          <a:ea typeface="Cambria Math"/>
                        </a:rPr>
                        <m:t>𝑥</m:t>
                      </m:r>
                      <m:r>
                        <a:rPr lang="en-NZ" i="1">
                          <a:latin typeface="Cambria Math"/>
                          <a:ea typeface="Cambria Math"/>
                        </a:rPr>
                        <m:t>)=</m:t>
                      </m:r>
                      <m:r>
                        <a:rPr lang="en-NZ" i="1">
                          <a:latin typeface="Cambria Math"/>
                          <a:ea typeface="Cambria Math"/>
                        </a:rPr>
                        <m:t>𝜃</m:t>
                      </m:r>
                      <m:r>
                        <a:rPr lang="en-NZ" i="1" baseline="-25000">
                          <a:latin typeface="Cambria Math"/>
                          <a:ea typeface="Cambria Math"/>
                        </a:rPr>
                        <m:t>0</m:t>
                      </m:r>
                      <m:r>
                        <a:rPr lang="en-NZ" i="1">
                          <a:latin typeface="Cambria Math"/>
                          <a:ea typeface="Cambria Math"/>
                        </a:rPr>
                        <m:t>+</m:t>
                      </m:r>
                      <m:r>
                        <a:rPr lang="en-NZ" i="1">
                          <a:latin typeface="Cambria Math"/>
                          <a:ea typeface="Cambria Math"/>
                        </a:rPr>
                        <m:t>𝜃</m:t>
                      </m:r>
                      <m:r>
                        <a:rPr lang="en-NZ" i="1" baseline="-25000">
                          <a:latin typeface="Cambria Math"/>
                          <a:ea typeface="Cambria Math"/>
                        </a:rPr>
                        <m:t>1</m:t>
                      </m:r>
                      <m:r>
                        <a:rPr lang="en-NZ" i="1">
                          <a:latin typeface="Cambria Math"/>
                          <a:ea typeface="Cambria Math"/>
                        </a:rPr>
                        <m:t>𝑥</m:t>
                      </m:r>
                    </m:oMath>
                  </m:oMathPara>
                </a14:m>
                <a:endParaRPr lang="en-US" baseline="30000" dirty="0"/>
              </a:p>
            </p:txBody>
          </p:sp>
        </mc:Choice>
        <mc:Fallback xmlns="">
          <p:sp>
            <p:nvSpPr>
              <p:cNvPr id="50" name="TextBox 49"/>
              <p:cNvSpPr txBox="1">
                <a:spLocks noRot="1" noChangeAspect="1" noMove="1" noResize="1" noEditPoints="1" noAdjustHandles="1" noChangeArrowheads="1" noChangeShapeType="1" noTextEdit="1"/>
              </p:cNvSpPr>
              <p:nvPr/>
            </p:nvSpPr>
            <p:spPr>
              <a:xfrm>
                <a:off x="2128562" y="2127875"/>
                <a:ext cx="3296991" cy="362984"/>
              </a:xfrm>
              <a:prstGeom prst="rect">
                <a:avLst/>
              </a:prstGeom>
              <a:blipFill>
                <a:blip r:embed="rId5"/>
                <a:stretch>
                  <a:fillRect b="-16667"/>
                </a:stretch>
              </a:blipFill>
            </p:spPr>
            <p:txBody>
              <a:bodyPr/>
              <a:lstStyle/>
              <a:p>
                <a:r>
                  <a:rPr lang="en-NZ">
                    <a:noFill/>
                  </a:rPr>
                  <a:t> </a:t>
                </a:r>
              </a:p>
            </p:txBody>
          </p:sp>
        </mc:Fallback>
      </mc:AlternateContent>
      <p:pic>
        <p:nvPicPr>
          <p:cNvPr id="51" name="Picture 5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235201" y="1386667"/>
            <a:ext cx="167113" cy="213533"/>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5415607" y="3364469"/>
                <a:ext cx="3410232" cy="369332"/>
              </a:xfrm>
              <a:prstGeom prst="rect">
                <a:avLst/>
              </a:prstGeom>
              <a:noFill/>
            </p:spPr>
            <p:txBody>
              <a:bodyPr wrap="square" rtlCol="0">
                <a:spAutoFit/>
              </a:bodyPr>
              <a:lstStyle/>
              <a:p>
                <a:r>
                  <a:rPr lang="en-NZ" dirty="0"/>
                  <a:t>Minimize </a:t>
                </a:r>
                <a:r>
                  <a:rPr lang="en-NZ" dirty="0">
                    <a:solidFill>
                      <a:srgbClr val="FF0000"/>
                    </a:solidFill>
                  </a:rPr>
                  <a:t>cost function </a:t>
                </a:r>
                <a:r>
                  <a:rPr lang="en-NZ" dirty="0"/>
                  <a:t>J for </a:t>
                </a:r>
                <a14:m>
                  <m:oMath xmlns:m="http://schemas.openxmlformats.org/officeDocument/2006/math">
                    <m:r>
                      <a:rPr lang="en-NZ" i="1">
                        <a:latin typeface="Cambria Math"/>
                        <a:ea typeface="Cambria Math"/>
                      </a:rPr>
                      <m:t>𝜃</m:t>
                    </m:r>
                    <m:r>
                      <a:rPr lang="en-NZ" i="1" baseline="-25000">
                        <a:latin typeface="Cambria Math"/>
                        <a:ea typeface="Cambria Math"/>
                      </a:rPr>
                      <m:t>0</m:t>
                    </m:r>
                    <m:r>
                      <a:rPr lang="en-NZ" i="1">
                        <a:latin typeface="Cambria Math"/>
                        <a:ea typeface="Cambria Math"/>
                      </a:rPr>
                      <m:t>,</m:t>
                    </m:r>
                    <m:r>
                      <a:rPr lang="en-NZ" i="1">
                        <a:latin typeface="Cambria Math"/>
                        <a:ea typeface="Cambria Math"/>
                      </a:rPr>
                      <m:t>𝜃</m:t>
                    </m:r>
                    <m:r>
                      <a:rPr lang="en-NZ" i="1" baseline="-25000">
                        <a:latin typeface="Cambria Math"/>
                        <a:ea typeface="Cambria Math"/>
                      </a:rPr>
                      <m:t>1</m:t>
                    </m:r>
                  </m:oMath>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415607" y="3364469"/>
                <a:ext cx="3410232" cy="369332"/>
              </a:xfrm>
              <a:prstGeom prst="rect">
                <a:avLst/>
              </a:prstGeom>
              <a:blipFill>
                <a:blip r:embed="rId7"/>
                <a:stretch>
                  <a:fillRect l="-1429" t="-9836" b="-2459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4678247" y="4904071"/>
                <a:ext cx="4405180" cy="1343894"/>
              </a:xfrm>
              <a:prstGeom prst="rect">
                <a:avLst/>
              </a:prstGeom>
              <a:noFill/>
            </p:spPr>
            <p:txBody>
              <a:bodyPr wrap="none" rtlCol="0">
                <a:spAutoFit/>
              </a:bodyPr>
              <a:lstStyle/>
              <a:p>
                <a:r>
                  <a:rPr lang="en-US" sz="1600" dirty="0"/>
                  <a:t>Notation:</a:t>
                </a:r>
              </a:p>
              <a:p>
                <a:r>
                  <a:rPr lang="en-US" sz="133" dirty="0"/>
                  <a:t> </a:t>
                </a:r>
                <a:endParaRPr lang="en-US" sz="1400" dirty="0"/>
              </a:p>
              <a:p>
                <a:r>
                  <a:rPr lang="en-US" sz="1600" b="1" dirty="0"/>
                  <a:t>x</a:t>
                </a:r>
                <a:r>
                  <a:rPr lang="en-US" sz="1600" dirty="0"/>
                  <a:t>’s = “input” variable / features</a:t>
                </a:r>
              </a:p>
              <a:p>
                <a:r>
                  <a:rPr lang="en-US" sz="1600" b="1" dirty="0"/>
                  <a:t>y</a:t>
                </a:r>
                <a:r>
                  <a:rPr lang="en-US" sz="1600" dirty="0"/>
                  <a:t>’s = “output” variable / “target” variable</a:t>
                </a:r>
                <a:endParaRPr lang="en-US" sz="1600" i="1" dirty="0">
                  <a:latin typeface="Cambria Math" panose="02040503050406030204" pitchFamily="18" charset="0"/>
                </a:endParaRP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𝜃</m:t>
                        </m:r>
                      </m:sub>
                    </m:sSub>
                  </m:oMath>
                </a14:m>
                <a:r>
                  <a:rPr lang="en-US" sz="1600" dirty="0"/>
                  <a:t> = the model</a:t>
                </a:r>
                <a:endParaRPr lang="en-US" sz="1600" i="1" dirty="0">
                  <a:latin typeface="Cambria Math" panose="02040503050406030204" pitchFamily="18" charset="0"/>
                </a:endParaRPr>
              </a:p>
              <a:p>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ea typeface="Cambria Math" panose="02040503050406030204" pitchFamily="18" charset="0"/>
                          </a:rPr>
                          <m:t>𝜃</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oMath>
                </a14:m>
                <a:r>
                  <a:rPr lang="en-US" sz="1600" dirty="0"/>
                  <a:t>= the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 </m:t>
                    </m:r>
                  </m:oMath>
                </a14:m>
                <a:r>
                  <a:rPr lang="en-US" sz="1600" dirty="0"/>
                  <a:t>prediction of the model for input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oMath>
                </a14:m>
                <a:endParaRPr lang="en-US" sz="1600" dirty="0"/>
              </a:p>
            </p:txBody>
          </p:sp>
        </mc:Choice>
        <mc:Fallback xmlns="">
          <p:sp>
            <p:nvSpPr>
              <p:cNvPr id="52" name="TextBox 51"/>
              <p:cNvSpPr txBox="1">
                <a:spLocks noRot="1" noChangeAspect="1" noMove="1" noResize="1" noEditPoints="1" noAdjustHandles="1" noChangeArrowheads="1" noChangeShapeType="1" noTextEdit="1"/>
              </p:cNvSpPr>
              <p:nvPr/>
            </p:nvSpPr>
            <p:spPr>
              <a:xfrm>
                <a:off x="4678247" y="4904071"/>
                <a:ext cx="4405180" cy="1343894"/>
              </a:xfrm>
              <a:prstGeom prst="rect">
                <a:avLst/>
              </a:prstGeom>
              <a:blipFill>
                <a:blip r:embed="rId8"/>
                <a:stretch>
                  <a:fillRect l="-692" t="-1357" b="-4977"/>
                </a:stretch>
              </a:blipFill>
            </p:spPr>
            <p:txBody>
              <a:bodyPr/>
              <a:lstStyle/>
              <a:p>
                <a:r>
                  <a:rPr lang="en-NZ">
                    <a:noFill/>
                  </a:rPr>
                  <a:t> </a:t>
                </a:r>
              </a:p>
            </p:txBody>
          </p:sp>
        </mc:Fallback>
      </mc:AlternateContent>
      <p:cxnSp>
        <p:nvCxnSpPr>
          <p:cNvPr id="53" name="Straight Connector 52"/>
          <p:cNvCxnSpPr/>
          <p:nvPr/>
        </p:nvCxnSpPr>
        <p:spPr>
          <a:xfrm flipV="1">
            <a:off x="470491" y="2209801"/>
            <a:ext cx="0" cy="2133601"/>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241891" y="4114800"/>
            <a:ext cx="2266672" cy="0"/>
          </a:xfrm>
          <a:prstGeom prst="line">
            <a:avLst/>
          </a:prstGeom>
          <a:ln w="38100">
            <a:solidFill>
              <a:schemeClr val="tx1"/>
            </a:solidFill>
            <a:tailEnd type="arrow" w="lg" len="med"/>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09272" y="2281536"/>
            <a:ext cx="324128" cy="461665"/>
          </a:xfrm>
          <a:prstGeom prst="rect">
            <a:avLst/>
          </a:prstGeom>
          <a:noFill/>
        </p:spPr>
        <p:txBody>
          <a:bodyPr wrap="none" rtlCol="0">
            <a:spAutoFit/>
          </a:bodyPr>
          <a:lstStyle/>
          <a:p>
            <a:r>
              <a:rPr lang="en-US" sz="2400" dirty="0"/>
              <a:t>y</a:t>
            </a:r>
          </a:p>
        </p:txBody>
      </p:sp>
      <p:sp>
        <p:nvSpPr>
          <p:cNvPr id="56" name="TextBox 55"/>
          <p:cNvSpPr txBox="1"/>
          <p:nvPr/>
        </p:nvSpPr>
        <p:spPr>
          <a:xfrm>
            <a:off x="1613491" y="4038601"/>
            <a:ext cx="317716" cy="461665"/>
          </a:xfrm>
          <a:prstGeom prst="rect">
            <a:avLst/>
          </a:prstGeom>
          <a:noFill/>
        </p:spPr>
        <p:txBody>
          <a:bodyPr wrap="none" rtlCol="0">
            <a:spAutoFit/>
          </a:bodyPr>
          <a:lstStyle/>
          <a:p>
            <a:r>
              <a:rPr lang="en-US" sz="2400" dirty="0"/>
              <a:t>x</a:t>
            </a:r>
          </a:p>
        </p:txBody>
      </p:sp>
      <p:grpSp>
        <p:nvGrpSpPr>
          <p:cNvPr id="57" name="Group 56"/>
          <p:cNvGrpSpPr/>
          <p:nvPr/>
        </p:nvGrpSpPr>
        <p:grpSpPr>
          <a:xfrm>
            <a:off x="622891" y="2760258"/>
            <a:ext cx="1811743" cy="1108887"/>
            <a:chOff x="1981200" y="760007"/>
            <a:chExt cx="1811743" cy="1108886"/>
          </a:xfrm>
        </p:grpSpPr>
        <p:grpSp>
          <p:nvGrpSpPr>
            <p:cNvPr id="58" name="Group 57"/>
            <p:cNvGrpSpPr/>
            <p:nvPr/>
          </p:nvGrpSpPr>
          <p:grpSpPr>
            <a:xfrm flipV="1">
              <a:off x="1981200" y="1733550"/>
              <a:ext cx="135343" cy="135343"/>
              <a:chOff x="5370863" y="1729085"/>
              <a:chExt cx="914400" cy="914400"/>
            </a:xfrm>
          </p:grpSpPr>
          <p:cxnSp>
            <p:nvCxnSpPr>
              <p:cNvPr id="74" name="Straight Connector 73"/>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p:nvGrpSpPr>
          <p:grpSpPr>
            <a:xfrm flipV="1">
              <a:off x="2438400" y="1675773"/>
              <a:ext cx="135343" cy="135343"/>
              <a:chOff x="5370863" y="1729085"/>
              <a:chExt cx="914400" cy="914400"/>
            </a:xfrm>
          </p:grpSpPr>
          <p:cxnSp>
            <p:nvCxnSpPr>
              <p:cNvPr id="72" name="Straight Connector 71"/>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flipV="1">
              <a:off x="2535773" y="1358615"/>
              <a:ext cx="135343" cy="135343"/>
              <a:chOff x="5370863" y="1729085"/>
              <a:chExt cx="914400" cy="914400"/>
            </a:xfrm>
          </p:grpSpPr>
          <p:cxnSp>
            <p:nvCxnSpPr>
              <p:cNvPr id="70" name="Straight Connector 69"/>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flipV="1">
              <a:off x="3062986" y="1276350"/>
              <a:ext cx="135343" cy="135343"/>
              <a:chOff x="5370863" y="1729085"/>
              <a:chExt cx="914400" cy="914400"/>
            </a:xfrm>
          </p:grpSpPr>
          <p:cxnSp>
            <p:nvCxnSpPr>
              <p:cNvPr id="68" name="Straight Connector 67"/>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flipV="1">
              <a:off x="3429000" y="1058510"/>
              <a:ext cx="135343" cy="135343"/>
              <a:chOff x="5370863" y="1729085"/>
              <a:chExt cx="914400" cy="914400"/>
            </a:xfrm>
          </p:grpSpPr>
          <p:cxnSp>
            <p:nvCxnSpPr>
              <p:cNvPr id="66" name="Straight Connector 65"/>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flipV="1">
              <a:off x="3657600" y="760007"/>
              <a:ext cx="135343" cy="135343"/>
              <a:chOff x="5370863" y="1729085"/>
              <a:chExt cx="914400" cy="914400"/>
            </a:xfrm>
          </p:grpSpPr>
          <p:cxnSp>
            <p:nvCxnSpPr>
              <p:cNvPr id="64" name="Straight Connector 63"/>
              <p:cNvCxnSpPr/>
              <p:nvPr/>
            </p:nvCxnSpPr>
            <p:spPr>
              <a:xfrm>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5370863" y="1729085"/>
                <a:ext cx="91440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cxnSp>
        <p:nvCxnSpPr>
          <p:cNvPr id="76" name="Straight Connector 75"/>
          <p:cNvCxnSpPr/>
          <p:nvPr/>
        </p:nvCxnSpPr>
        <p:spPr>
          <a:xfrm flipV="1">
            <a:off x="470490" y="2608524"/>
            <a:ext cx="2265535" cy="150627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90561" y="3797007"/>
            <a:ext cx="0" cy="151283"/>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H="1" flipV="1">
            <a:off x="1219202" y="3447833"/>
            <a:ext cx="3767" cy="138033"/>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772348" y="3260993"/>
            <a:ext cx="0" cy="75643"/>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147761" y="3676023"/>
            <a:ext cx="0" cy="7117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147761" y="3671560"/>
            <a:ext cx="0" cy="75641"/>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2138361" y="2993988"/>
            <a:ext cx="0" cy="127979"/>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2366961" y="2827930"/>
            <a:ext cx="0" cy="63207"/>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p:cNvSpPr txBox="1"/>
              <p:nvPr/>
            </p:nvSpPr>
            <p:spPr>
              <a:xfrm>
                <a:off x="7086601" y="1274357"/>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i="1">
                          <a:latin typeface="Cambria Math" panose="02040503050406030204" pitchFamily="18" charset="0"/>
                        </a:rPr>
                        <m:t>𝑋</m:t>
                      </m:r>
                    </m:oMath>
                  </m:oMathPara>
                </a14:m>
                <a:endParaRPr lang="en-US" dirty="0"/>
              </a:p>
            </p:txBody>
          </p:sp>
        </mc:Choice>
        <mc:Fallback xmlns="">
          <p:sp>
            <p:nvSpPr>
              <p:cNvPr id="85" name="TextBox 84"/>
              <p:cNvSpPr txBox="1">
                <a:spLocks noRot="1" noChangeAspect="1" noMove="1" noResize="1" noEditPoints="1" noAdjustHandles="1" noChangeArrowheads="1" noChangeShapeType="1" noTextEdit="1"/>
              </p:cNvSpPr>
              <p:nvPr/>
            </p:nvSpPr>
            <p:spPr>
              <a:xfrm>
                <a:off x="7086601" y="1274357"/>
                <a:ext cx="206820" cy="553998"/>
              </a:xfrm>
              <a:prstGeom prst="rect">
                <a:avLst/>
              </a:prstGeom>
              <a:blipFill>
                <a:blip r:embed="rId9"/>
                <a:stretch>
                  <a:fillRect l="-6061" r="-45455"/>
                </a:stretch>
              </a:blipFill>
            </p:spPr>
            <p:txBody>
              <a:bodyPr/>
              <a:lstStyle/>
              <a:p>
                <a:r>
                  <a:rPr lang="en-NZ">
                    <a:noFill/>
                  </a:rPr>
                  <a:t> </a:t>
                </a:r>
              </a:p>
            </p:txBody>
          </p:sp>
        </mc:Fallback>
      </mc:AlternateContent>
      <p:sp>
        <p:nvSpPr>
          <p:cNvPr id="94" name="Rectangle 226"/>
          <p:cNvSpPr>
            <a:spLocks noChangeArrowheads="1"/>
          </p:cNvSpPr>
          <p:nvPr/>
        </p:nvSpPr>
        <p:spPr bwMode="auto">
          <a:xfrm>
            <a:off x="7134014" y="1867765"/>
            <a:ext cx="179388" cy="179387"/>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95" name="Rectangle 226"/>
          <p:cNvSpPr>
            <a:spLocks noChangeArrowheads="1"/>
          </p:cNvSpPr>
          <p:nvPr/>
        </p:nvSpPr>
        <p:spPr bwMode="auto">
          <a:xfrm>
            <a:off x="7134014" y="2045588"/>
            <a:ext cx="179388" cy="179387"/>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96" name="Rectangle 226"/>
          <p:cNvSpPr>
            <a:spLocks noChangeArrowheads="1"/>
          </p:cNvSpPr>
          <p:nvPr/>
        </p:nvSpPr>
        <p:spPr bwMode="auto">
          <a:xfrm>
            <a:off x="7134014" y="2224975"/>
            <a:ext cx="179388" cy="179387"/>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00" name="Rectangle 226"/>
          <p:cNvSpPr>
            <a:spLocks noChangeArrowheads="1"/>
          </p:cNvSpPr>
          <p:nvPr/>
        </p:nvSpPr>
        <p:spPr bwMode="auto">
          <a:xfrm>
            <a:off x="7134014" y="2401165"/>
            <a:ext cx="179388" cy="179387"/>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01" name="Rectangle 226"/>
          <p:cNvSpPr>
            <a:spLocks noChangeArrowheads="1"/>
          </p:cNvSpPr>
          <p:nvPr/>
        </p:nvSpPr>
        <p:spPr bwMode="auto">
          <a:xfrm>
            <a:off x="7772401" y="1878013"/>
            <a:ext cx="179388" cy="179387"/>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02" name="Rectangle 226"/>
          <p:cNvSpPr>
            <a:spLocks noChangeArrowheads="1"/>
          </p:cNvSpPr>
          <p:nvPr/>
        </p:nvSpPr>
        <p:spPr bwMode="auto">
          <a:xfrm>
            <a:off x="7772401" y="2055836"/>
            <a:ext cx="179388" cy="179387"/>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03" name="Rectangle 226"/>
          <p:cNvSpPr>
            <a:spLocks noChangeArrowheads="1"/>
          </p:cNvSpPr>
          <p:nvPr/>
        </p:nvSpPr>
        <p:spPr bwMode="auto">
          <a:xfrm>
            <a:off x="7772401" y="2235223"/>
            <a:ext cx="179388" cy="179387"/>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104" name="Rectangle 226"/>
          <p:cNvSpPr>
            <a:spLocks noChangeArrowheads="1"/>
          </p:cNvSpPr>
          <p:nvPr/>
        </p:nvSpPr>
        <p:spPr bwMode="auto">
          <a:xfrm>
            <a:off x="7772401" y="2411413"/>
            <a:ext cx="179388" cy="179387"/>
          </a:xfrm>
          <a:prstGeom prst="rect">
            <a:avLst/>
          </a:prstGeom>
          <a:solidFill>
            <a:srgbClr val="92D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109" name="TextBox 108"/>
              <p:cNvSpPr txBox="1"/>
              <p:nvPr/>
            </p:nvSpPr>
            <p:spPr>
              <a:xfrm>
                <a:off x="7739717" y="1198601"/>
                <a:ext cx="1850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i="1">
                          <a:latin typeface="Cambria Math" panose="02040503050406030204" pitchFamily="18" charset="0"/>
                        </a:rPr>
                        <m:t>𝑦</m:t>
                      </m:r>
                    </m:oMath>
                  </m:oMathPara>
                </a14:m>
                <a:endParaRPr lang="en-US" sz="3600" dirty="0"/>
              </a:p>
            </p:txBody>
          </p:sp>
        </mc:Choice>
        <mc:Fallback xmlns="">
          <p:sp>
            <p:nvSpPr>
              <p:cNvPr id="109" name="TextBox 108"/>
              <p:cNvSpPr txBox="1">
                <a:spLocks noRot="1" noChangeAspect="1" noMove="1" noResize="1" noEditPoints="1" noAdjustHandles="1" noChangeArrowheads="1" noChangeShapeType="1" noTextEdit="1"/>
              </p:cNvSpPr>
              <p:nvPr/>
            </p:nvSpPr>
            <p:spPr>
              <a:xfrm>
                <a:off x="7739717" y="1198601"/>
                <a:ext cx="185083" cy="553998"/>
              </a:xfrm>
              <a:prstGeom prst="rect">
                <a:avLst/>
              </a:prstGeom>
              <a:blipFill>
                <a:blip r:embed="rId10"/>
                <a:stretch>
                  <a:fillRect l="-3333" r="-3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51568" y="4947048"/>
                <a:ext cx="3406033" cy="1200329"/>
              </a:xfrm>
              <a:prstGeom prst="rect">
                <a:avLst/>
              </a:prstGeom>
              <a:noFill/>
              <a:ln>
                <a:solidFill>
                  <a:srgbClr val="FF0000"/>
                </a:solidFill>
              </a:ln>
            </p:spPr>
            <p:txBody>
              <a:bodyPr wrap="square" rtlCol="0">
                <a:spAutoFit/>
              </a:bodyPr>
              <a:lstStyle/>
              <a:p>
                <a:r>
                  <a:rPr lang="en-US" sz="2400" dirty="0"/>
                  <a:t>Intuition: choose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𝜃</m:t>
                        </m:r>
                      </m:e>
                      <m:sub>
                        <m:r>
                          <a:rPr lang="en-US" sz="2400" i="1">
                            <a:latin typeface="Cambria Math" panose="02040503050406030204" pitchFamily="18" charset="0"/>
                          </a:rPr>
                          <m:t>1</m:t>
                        </m:r>
                      </m:sub>
                    </m:sSub>
                  </m:oMath>
                </a14:m>
                <a:r>
                  <a:rPr lang="en-US" sz="2400" dirty="0"/>
                  <a:t>so that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ea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𝑥</m:t>
                        </m:r>
                      </m:e>
                    </m:d>
                  </m:oMath>
                </a14:m>
                <a:r>
                  <a:rPr lang="en-US" sz="2400" dirty="0"/>
                  <a:t> is close to our training examples </a:t>
                </a:r>
                <a14:m>
                  <m:oMath xmlns:m="http://schemas.openxmlformats.org/officeDocument/2006/math">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r>
                      <a:rPr lang="en-US" sz="2400" i="1">
                        <a:latin typeface="Cambria Math" panose="02040503050406030204" pitchFamily="18" charset="0"/>
                      </a:rPr>
                      <m:t>𝑦</m:t>
                    </m:r>
                    <m:r>
                      <a:rPr lang="en-US" sz="2400" i="1">
                        <a:latin typeface="Cambria Math" panose="02040503050406030204" pitchFamily="18" charset="0"/>
                      </a:rPr>
                      <m:t>)</m:t>
                    </m:r>
                  </m:oMath>
                </a14:m>
                <a:endParaRPr lang="en-US" sz="2400" dirty="0"/>
              </a:p>
            </p:txBody>
          </p:sp>
        </mc:Choice>
        <mc:Fallback xmlns="">
          <p:sp>
            <p:nvSpPr>
              <p:cNvPr id="3" name="TextBox 2"/>
              <p:cNvSpPr txBox="1">
                <a:spLocks noRot="1" noChangeAspect="1" noMove="1" noResize="1" noEditPoints="1" noAdjustHandles="1" noChangeArrowheads="1" noChangeShapeType="1" noTextEdit="1"/>
              </p:cNvSpPr>
              <p:nvPr/>
            </p:nvSpPr>
            <p:spPr>
              <a:xfrm>
                <a:off x="251568" y="4947048"/>
                <a:ext cx="3406033" cy="1200329"/>
              </a:xfrm>
              <a:prstGeom prst="rect">
                <a:avLst/>
              </a:prstGeom>
              <a:blipFill>
                <a:blip r:embed="rId11"/>
                <a:stretch>
                  <a:fillRect l="-2496" t="-3535" r="-2317" b="-10606"/>
                </a:stretch>
              </a:blipFill>
              <a:ln>
                <a:solidFill>
                  <a:srgbClr val="FF0000"/>
                </a:solidFill>
              </a:ln>
            </p:spPr>
            <p:txBody>
              <a:bodyPr/>
              <a:lstStyle/>
              <a:p>
                <a:r>
                  <a:rPr lang="en-NZ">
                    <a:noFill/>
                  </a:rPr>
                  <a:t> </a:t>
                </a:r>
              </a:p>
            </p:txBody>
          </p:sp>
        </mc:Fallback>
      </mc:AlternateContent>
    </p:spTree>
    <p:extLst>
      <p:ext uri="{BB962C8B-B14F-4D97-AF65-F5344CB8AC3E}">
        <p14:creationId xmlns:p14="http://schemas.microsoft.com/office/powerpoint/2010/main" val="3329268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p:nvPr/>
        </p:nvCxnSpPr>
        <p:spPr>
          <a:xfrm flipV="1">
            <a:off x="990600" y="2206825"/>
            <a:ext cx="2895600" cy="2286001"/>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5260099" y="2209800"/>
            <a:ext cx="3731501" cy="3006560"/>
            <a:chOff x="5334000" y="1104900"/>
            <a:chExt cx="3505200" cy="2914650"/>
          </a:xfrm>
        </p:grpSpPr>
        <p:graphicFrame>
          <p:nvGraphicFramePr>
            <p:cNvPr id="55" name="Chart 54"/>
            <p:cNvGraphicFramePr>
              <a:graphicFrameLocks/>
            </p:cNvGraphicFramePr>
            <p:nvPr>
              <p:extLst/>
            </p:nvPr>
          </p:nvGraphicFramePr>
          <p:xfrm>
            <a:off x="5334000" y="1104900"/>
            <a:ext cx="3505200" cy="2686050"/>
          </p:xfrm>
          <a:graphic>
            <a:graphicData uri="http://schemas.openxmlformats.org/drawingml/2006/chart">
              <c:chart xmlns:c="http://schemas.openxmlformats.org/drawingml/2006/chart" xmlns:r="http://schemas.openxmlformats.org/officeDocument/2006/relationships" r:id="rId5"/>
            </a:graphicData>
          </a:graphic>
        </p:graphicFrame>
        <p:pic>
          <p:nvPicPr>
            <p:cNvPr id="57" name="Picture 56"/>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7022276" y="3811067"/>
              <a:ext cx="184709" cy="208483"/>
            </a:xfrm>
            <a:prstGeom prst="rect">
              <a:avLst/>
            </a:prstGeom>
          </p:spPr>
        </p:pic>
      </p:grpSp>
      <p:graphicFrame>
        <p:nvGraphicFramePr>
          <p:cNvPr id="2" name="Chart 1"/>
          <p:cNvGraphicFramePr>
            <a:graphicFrameLocks/>
          </p:cNvGraphicFramePr>
          <p:nvPr>
            <p:extLst/>
          </p:nvPr>
        </p:nvGraphicFramePr>
        <p:xfrm>
          <a:off x="423978" y="2328299"/>
          <a:ext cx="3279343" cy="2834616"/>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Box 15"/>
          <p:cNvSpPr txBox="1"/>
          <p:nvPr/>
        </p:nvSpPr>
        <p:spPr>
          <a:xfrm>
            <a:off x="228600" y="3261749"/>
            <a:ext cx="324128" cy="461665"/>
          </a:xfrm>
          <a:prstGeom prst="rect">
            <a:avLst/>
          </a:prstGeom>
          <a:noFill/>
        </p:spPr>
        <p:txBody>
          <a:bodyPr wrap="none" rtlCol="0">
            <a:spAutoFit/>
          </a:bodyPr>
          <a:lstStyle/>
          <a:p>
            <a:r>
              <a:rPr lang="en-US" sz="2400" dirty="0"/>
              <a:t>y</a:t>
            </a:r>
          </a:p>
        </p:txBody>
      </p:sp>
      <p:sp>
        <p:nvSpPr>
          <p:cNvPr id="17" name="TextBox 16"/>
          <p:cNvSpPr txBox="1"/>
          <p:nvPr/>
        </p:nvSpPr>
        <p:spPr>
          <a:xfrm>
            <a:off x="2057400" y="4705084"/>
            <a:ext cx="317716" cy="461665"/>
          </a:xfrm>
          <a:prstGeom prst="rect">
            <a:avLst/>
          </a:prstGeom>
          <a:noFill/>
        </p:spPr>
        <p:txBody>
          <a:bodyPr wrap="none" rtlCol="0">
            <a:spAutoFit/>
          </a:bodyPr>
          <a:lstStyle/>
          <a:p>
            <a:r>
              <a:rPr lang="en-US" sz="2400" dirty="0"/>
              <a:t>x</a:t>
            </a:r>
          </a:p>
        </p:txBody>
      </p:sp>
      <p:cxnSp>
        <p:nvCxnSpPr>
          <p:cNvPr id="20" name="Straight Connector 19"/>
          <p:cNvCxnSpPr/>
          <p:nvPr/>
        </p:nvCxnSpPr>
        <p:spPr>
          <a:xfrm>
            <a:off x="990600" y="4445000"/>
            <a:ext cx="28956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24153" y="2034307"/>
            <a:ext cx="543155" cy="245059"/>
          </a:xfrm>
          <a:prstGeom prst="rect">
            <a:avLst/>
          </a:prstGeom>
        </p:spPr>
      </p:pic>
      <p:cxnSp>
        <p:nvCxnSpPr>
          <p:cNvPr id="34" name="Straight Connector 33"/>
          <p:cNvCxnSpPr/>
          <p:nvPr/>
        </p:nvCxnSpPr>
        <p:spPr>
          <a:xfrm>
            <a:off x="4648200" y="1725873"/>
            <a:ext cx="0" cy="3440875"/>
          </a:xfrm>
          <a:prstGeom prst="line">
            <a:avLst/>
          </a:prstGeom>
          <a:ln w="12700">
            <a:solidFill>
              <a:schemeClr val="tx1">
                <a:alpha val="55000"/>
              </a:schemeClr>
            </a:solidFill>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883063" y="2270405"/>
            <a:ext cx="662940" cy="306324"/>
          </a:xfrm>
          <a:prstGeom prst="rect">
            <a:avLst/>
          </a:prstGeom>
        </p:spPr>
      </p:pic>
      <p:sp>
        <p:nvSpPr>
          <p:cNvPr id="22" name="Multiply 21"/>
          <p:cNvSpPr/>
          <p:nvPr/>
        </p:nvSpPr>
        <p:spPr>
          <a:xfrm>
            <a:off x="6934200" y="4144843"/>
            <a:ext cx="381000" cy="424180"/>
          </a:xfrm>
          <a:prstGeom prst="mathMultiply">
            <a:avLst>
              <a:gd name="adj1" fmla="val 1569"/>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1" name="TextBox 30"/>
              <p:cNvSpPr txBox="1"/>
              <p:nvPr/>
            </p:nvSpPr>
            <p:spPr>
              <a:xfrm>
                <a:off x="3581402" y="4130330"/>
                <a:ext cx="1019175"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600" i="1">
                          <a:latin typeface="Cambria Math"/>
                          <a:ea typeface="Cambria Math"/>
                        </a:rPr>
                        <m:t>𝜃</m:t>
                      </m:r>
                      <m:r>
                        <a:rPr lang="en-NZ" sz="1600" i="1" baseline="-25000">
                          <a:latin typeface="Cambria Math"/>
                          <a:ea typeface="Cambria Math"/>
                        </a:rPr>
                        <m:t>1</m:t>
                      </m:r>
                      <m:r>
                        <a:rPr lang="en-NZ" sz="1600" i="1">
                          <a:latin typeface="Cambria Math"/>
                          <a:ea typeface="Cambria Math"/>
                        </a:rPr>
                        <m:t>=0</m:t>
                      </m:r>
                    </m:oMath>
                  </m:oMathPara>
                </a14:m>
                <a:endParaRPr lang="en-US" sz="1600" dirty="0"/>
              </a:p>
            </p:txBody>
          </p:sp>
        </mc:Choice>
        <mc:Fallback xmlns="">
          <p:sp>
            <p:nvSpPr>
              <p:cNvPr id="31" name="TextBox 30"/>
              <p:cNvSpPr txBox="1">
                <a:spLocks noRot="1" noChangeAspect="1" noMove="1" noResize="1" noEditPoints="1" noAdjustHandles="1" noChangeArrowheads="1" noChangeShapeType="1" noTextEdit="1"/>
              </p:cNvSpPr>
              <p:nvPr/>
            </p:nvSpPr>
            <p:spPr>
              <a:xfrm>
                <a:off x="3581402" y="4130330"/>
                <a:ext cx="1019175" cy="338554"/>
              </a:xfrm>
              <a:prstGeom prst="rect">
                <a:avLst/>
              </a:prstGeom>
              <a:blipFill>
                <a:blip r:embed="rId10"/>
                <a:stretch>
                  <a:fillRect/>
                </a:stretch>
              </a:blipFill>
            </p:spPr>
            <p:txBody>
              <a:bodyPr/>
              <a:lstStyle/>
              <a:p>
                <a:r>
                  <a:rPr lang="en-NZ">
                    <a:noFill/>
                  </a:rPr>
                  <a:t> </a:t>
                </a:r>
              </a:p>
            </p:txBody>
          </p:sp>
        </mc:Fallback>
      </mc:AlternateContent>
      <p:sp>
        <p:nvSpPr>
          <p:cNvPr id="41" name="Multiply 40"/>
          <p:cNvSpPr/>
          <p:nvPr/>
        </p:nvSpPr>
        <p:spPr>
          <a:xfrm>
            <a:off x="6477000" y="3763843"/>
            <a:ext cx="381000" cy="424180"/>
          </a:xfrm>
          <a:prstGeom prst="mathMultiply">
            <a:avLst>
              <a:gd name="adj1" fmla="val 1569"/>
            </a:avLst>
          </a:prstGeom>
          <a:solidFill>
            <a:srgbClr val="FF00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y 41"/>
          <p:cNvSpPr/>
          <p:nvPr/>
        </p:nvSpPr>
        <p:spPr>
          <a:xfrm>
            <a:off x="5943600" y="2664023"/>
            <a:ext cx="381000" cy="424180"/>
          </a:xfrm>
          <a:prstGeom prst="mathMultiply">
            <a:avLst>
              <a:gd name="adj1" fmla="val 1569"/>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990600" y="3261749"/>
            <a:ext cx="2590800" cy="1231076"/>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990601" y="1159073"/>
            <a:ext cx="3090977" cy="3333752"/>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990602" y="1159074"/>
            <a:ext cx="2162175" cy="3314700"/>
          </a:xfrm>
          <a:prstGeom prst="line">
            <a:avLst/>
          </a:prstGeom>
          <a:ln w="381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p:cNvSpPr txBox="1"/>
              <p:nvPr/>
            </p:nvSpPr>
            <p:spPr>
              <a:xfrm>
                <a:off x="3148100" y="3367035"/>
                <a:ext cx="140485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600" i="1">
                          <a:solidFill>
                            <a:srgbClr val="00B050"/>
                          </a:solidFill>
                          <a:latin typeface="Cambria Math"/>
                          <a:ea typeface="Cambria Math"/>
                        </a:rPr>
                        <m:t>𝜃</m:t>
                      </m:r>
                      <m:r>
                        <a:rPr lang="en-NZ" sz="1600" i="1" baseline="-25000">
                          <a:solidFill>
                            <a:srgbClr val="00B050"/>
                          </a:solidFill>
                          <a:latin typeface="Cambria Math"/>
                          <a:ea typeface="Cambria Math"/>
                        </a:rPr>
                        <m:t>1</m:t>
                      </m:r>
                      <m:r>
                        <a:rPr lang="en-NZ" sz="1600" i="1">
                          <a:solidFill>
                            <a:srgbClr val="00B050"/>
                          </a:solidFill>
                          <a:latin typeface="Cambria Math"/>
                          <a:ea typeface="Cambria Math"/>
                        </a:rPr>
                        <m:t>=0.5</m:t>
                      </m:r>
                    </m:oMath>
                  </m:oMathPara>
                </a14:m>
                <a:endParaRPr lang="en-US" sz="1600" dirty="0">
                  <a:solidFill>
                    <a:srgbClr val="00B050"/>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3148100" y="3367035"/>
                <a:ext cx="1404851" cy="338554"/>
              </a:xfrm>
              <a:prstGeom prst="rect">
                <a:avLst/>
              </a:prstGeom>
              <a:blipFill>
                <a:blip r:embed="rId11"/>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3379152" y="2279366"/>
                <a:ext cx="140485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600" i="1">
                          <a:solidFill>
                            <a:srgbClr val="FFC000"/>
                          </a:solidFill>
                          <a:latin typeface="Cambria Math"/>
                          <a:ea typeface="Cambria Math"/>
                        </a:rPr>
                        <m:t>𝜃</m:t>
                      </m:r>
                      <m:r>
                        <a:rPr lang="en-NZ" sz="1600" i="1" baseline="-25000">
                          <a:solidFill>
                            <a:srgbClr val="FFC000"/>
                          </a:solidFill>
                          <a:latin typeface="Cambria Math"/>
                          <a:ea typeface="Cambria Math"/>
                        </a:rPr>
                        <m:t>1</m:t>
                      </m:r>
                      <m:r>
                        <a:rPr lang="en-NZ" sz="1600" i="1">
                          <a:solidFill>
                            <a:srgbClr val="FFC000"/>
                          </a:solidFill>
                          <a:latin typeface="Cambria Math"/>
                          <a:ea typeface="Cambria Math"/>
                        </a:rPr>
                        <m:t>=1</m:t>
                      </m:r>
                    </m:oMath>
                  </m:oMathPara>
                </a14:m>
                <a:endParaRPr lang="en-US" sz="1600" dirty="0">
                  <a:solidFill>
                    <a:srgbClr val="FFC000"/>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3379152" y="2279366"/>
                <a:ext cx="1404851" cy="338554"/>
              </a:xfrm>
              <a:prstGeom prst="rect">
                <a:avLst/>
              </a:prstGeom>
              <a:blipFill>
                <a:blip r:embed="rId1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0" name="TextBox 49"/>
              <p:cNvSpPr txBox="1"/>
              <p:nvPr/>
            </p:nvSpPr>
            <p:spPr>
              <a:xfrm>
                <a:off x="3471949" y="1444824"/>
                <a:ext cx="140485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600" i="1">
                          <a:solidFill>
                            <a:srgbClr val="7030A0"/>
                          </a:solidFill>
                          <a:latin typeface="Cambria Math"/>
                          <a:ea typeface="Cambria Math"/>
                        </a:rPr>
                        <m:t>𝜃</m:t>
                      </m:r>
                      <m:r>
                        <a:rPr lang="en-NZ" sz="1600" i="1" baseline="-25000">
                          <a:solidFill>
                            <a:srgbClr val="7030A0"/>
                          </a:solidFill>
                          <a:latin typeface="Cambria Math"/>
                          <a:ea typeface="Cambria Math"/>
                        </a:rPr>
                        <m:t>1</m:t>
                      </m:r>
                      <m:r>
                        <a:rPr lang="en-NZ" sz="1600" i="1">
                          <a:solidFill>
                            <a:srgbClr val="7030A0"/>
                          </a:solidFill>
                          <a:latin typeface="Cambria Math"/>
                          <a:ea typeface="Cambria Math"/>
                        </a:rPr>
                        <m:t>=1.5</m:t>
                      </m:r>
                    </m:oMath>
                  </m:oMathPara>
                </a14:m>
                <a:endParaRPr lang="en-US" sz="1600" dirty="0">
                  <a:solidFill>
                    <a:srgbClr val="7030A0"/>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3471949" y="1444824"/>
                <a:ext cx="1404851" cy="338554"/>
              </a:xfrm>
              <a:prstGeom prst="rect">
                <a:avLst/>
              </a:prstGeom>
              <a:blipFill>
                <a:blip r:embed="rId1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1828800" y="1199347"/>
                <a:ext cx="140485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600" i="1">
                          <a:solidFill>
                            <a:srgbClr val="0070C0"/>
                          </a:solidFill>
                          <a:latin typeface="Cambria Math"/>
                          <a:ea typeface="Cambria Math"/>
                        </a:rPr>
                        <m:t>𝜃</m:t>
                      </m:r>
                      <m:r>
                        <a:rPr lang="en-NZ" sz="1600" i="1" baseline="-25000">
                          <a:solidFill>
                            <a:srgbClr val="0070C0"/>
                          </a:solidFill>
                          <a:latin typeface="Cambria Math"/>
                          <a:ea typeface="Cambria Math"/>
                        </a:rPr>
                        <m:t>1</m:t>
                      </m:r>
                      <m:r>
                        <a:rPr lang="en-NZ" sz="1600" i="1">
                          <a:solidFill>
                            <a:srgbClr val="0070C0"/>
                          </a:solidFill>
                          <a:latin typeface="Cambria Math"/>
                          <a:ea typeface="Cambria Math"/>
                        </a:rPr>
                        <m:t>=2</m:t>
                      </m:r>
                    </m:oMath>
                  </m:oMathPara>
                </a14:m>
                <a:endParaRPr lang="en-US" sz="1600" dirty="0">
                  <a:solidFill>
                    <a:srgbClr val="0070C0"/>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1828800" y="1199347"/>
                <a:ext cx="1404851" cy="338554"/>
              </a:xfrm>
              <a:prstGeom prst="rect">
                <a:avLst/>
              </a:prstGeom>
              <a:blipFill>
                <a:blip r:embed="rId14"/>
                <a:stretch>
                  <a:fillRect/>
                </a:stretch>
              </a:blipFill>
            </p:spPr>
            <p:txBody>
              <a:bodyPr/>
              <a:lstStyle/>
              <a:p>
                <a:r>
                  <a:rPr lang="en-NZ">
                    <a:noFill/>
                  </a:rPr>
                  <a:t> </a:t>
                </a:r>
              </a:p>
            </p:txBody>
          </p:sp>
        </mc:Fallback>
      </mc:AlternateContent>
      <p:sp>
        <p:nvSpPr>
          <p:cNvPr id="52" name="Multiply 51"/>
          <p:cNvSpPr/>
          <p:nvPr/>
        </p:nvSpPr>
        <p:spPr>
          <a:xfrm>
            <a:off x="7391400" y="3763843"/>
            <a:ext cx="381000" cy="424180"/>
          </a:xfrm>
          <a:prstGeom prst="mathMultiply">
            <a:avLst>
              <a:gd name="adj1" fmla="val 1569"/>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p:cNvSpPr/>
          <p:nvPr/>
        </p:nvSpPr>
        <p:spPr>
          <a:xfrm>
            <a:off x="7848600" y="2664023"/>
            <a:ext cx="381000" cy="424180"/>
          </a:xfrm>
          <a:prstGeom prst="mathMultiply">
            <a:avLst>
              <a:gd name="adj1" fmla="val 1569"/>
            </a:avLst>
          </a:prstGeom>
          <a:solidFill>
            <a:srgbClr val="FF0000"/>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6143626" y="2816424"/>
            <a:ext cx="2009774" cy="1552827"/>
          </a:xfrm>
          <a:custGeom>
            <a:avLst/>
            <a:gdLst>
              <a:gd name="connsiteX0" fmla="*/ 0 w 1933575"/>
              <a:gd name="connsiteY0" fmla="*/ 95250 h 1552827"/>
              <a:gd name="connsiteX1" fmla="*/ 1000125 w 1933575"/>
              <a:gd name="connsiteY1" fmla="*/ 1552575 h 1552827"/>
              <a:gd name="connsiteX2" fmla="*/ 1933575 w 1933575"/>
              <a:gd name="connsiteY2" fmla="*/ 0 h 1552827"/>
            </a:gdLst>
            <a:ahLst/>
            <a:cxnLst>
              <a:cxn ang="0">
                <a:pos x="connsiteX0" y="connsiteY0"/>
              </a:cxn>
              <a:cxn ang="0">
                <a:pos x="connsiteX1" y="connsiteY1"/>
              </a:cxn>
              <a:cxn ang="0">
                <a:pos x="connsiteX2" y="connsiteY2"/>
              </a:cxn>
            </a:cxnLst>
            <a:rect l="l" t="t" r="r" b="b"/>
            <a:pathLst>
              <a:path w="1933575" h="1552827">
                <a:moveTo>
                  <a:pt x="0" y="95250"/>
                </a:moveTo>
                <a:cubicBezTo>
                  <a:pt x="338931" y="831850"/>
                  <a:pt x="677863" y="1568450"/>
                  <a:pt x="1000125" y="1552575"/>
                </a:cubicBezTo>
                <a:cubicBezTo>
                  <a:pt x="1322387" y="1536700"/>
                  <a:pt x="1652588" y="290513"/>
                  <a:pt x="1933575"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TextBox 58"/>
              <p:cNvSpPr txBox="1"/>
              <p:nvPr/>
            </p:nvSpPr>
            <p:spPr>
              <a:xfrm>
                <a:off x="6324600" y="5254823"/>
                <a:ext cx="259080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400" i="1">
                          <a:latin typeface="Cambria Math"/>
                          <a:ea typeface="Cambria Math"/>
                        </a:rPr>
                        <m:t>𝜃</m:t>
                      </m:r>
                      <m:r>
                        <a:rPr lang="en-NZ" sz="1400" i="1" baseline="-25000">
                          <a:latin typeface="Cambria Math"/>
                          <a:ea typeface="Cambria Math"/>
                        </a:rPr>
                        <m:t>1</m:t>
                      </m:r>
                      <m:r>
                        <a:rPr lang="en-NZ" sz="1400" i="1">
                          <a:latin typeface="Cambria Math"/>
                          <a:ea typeface="Cambria Math"/>
                        </a:rPr>
                        <m:t>=1 </m:t>
                      </m:r>
                      <m:r>
                        <a:rPr lang="en-NZ" sz="1400" i="1">
                          <a:latin typeface="Cambria Math"/>
                          <a:ea typeface="Cambria Math"/>
                        </a:rPr>
                        <m:t>𝑚𝑖𝑛𝑖𝑚𝑖𝑧𝑒𝑠</m:t>
                      </m:r>
                      <m:r>
                        <a:rPr lang="en-NZ" sz="1400" i="1">
                          <a:latin typeface="Cambria Math"/>
                          <a:ea typeface="Cambria Math"/>
                        </a:rPr>
                        <m:t>  </m:t>
                      </m:r>
                      <m:r>
                        <a:rPr lang="en-NZ" sz="1400" i="1">
                          <a:latin typeface="Cambria Math"/>
                        </a:rPr>
                        <m:t>𝐽</m:t>
                      </m:r>
                      <m:d>
                        <m:dPr>
                          <m:ctrlPr>
                            <a:rPr lang="en-NZ" sz="1400" i="1">
                              <a:latin typeface="Cambria Math" panose="02040503050406030204" pitchFamily="18" charset="0"/>
                            </a:rPr>
                          </m:ctrlPr>
                        </m:dPr>
                        <m:e>
                          <m:r>
                            <a:rPr lang="en-NZ" sz="1400" i="1">
                              <a:latin typeface="Cambria Math"/>
                              <a:ea typeface="Cambria Math"/>
                            </a:rPr>
                            <m:t>𝜃</m:t>
                          </m:r>
                          <m:r>
                            <a:rPr lang="en-NZ" sz="1400" i="1" baseline="-25000">
                              <a:latin typeface="Cambria Math"/>
                              <a:ea typeface="Cambria Math"/>
                            </a:rPr>
                            <m:t>1</m:t>
                          </m:r>
                        </m:e>
                      </m:d>
                    </m:oMath>
                  </m:oMathPara>
                </a14:m>
                <a:endParaRPr lang="en-US" sz="1400" dirty="0"/>
              </a:p>
            </p:txBody>
          </p:sp>
        </mc:Choice>
        <mc:Fallback xmlns="">
          <p:sp>
            <p:nvSpPr>
              <p:cNvPr id="59" name="TextBox 58"/>
              <p:cNvSpPr txBox="1">
                <a:spLocks noRot="1" noChangeAspect="1" noMove="1" noResize="1" noEditPoints="1" noAdjustHandles="1" noChangeArrowheads="1" noChangeShapeType="1" noTextEdit="1"/>
              </p:cNvSpPr>
              <p:nvPr/>
            </p:nvSpPr>
            <p:spPr>
              <a:xfrm>
                <a:off x="6324600" y="5254823"/>
                <a:ext cx="2590800" cy="307777"/>
              </a:xfrm>
              <a:prstGeom prst="rect">
                <a:avLst/>
              </a:prstGeom>
              <a:blipFill>
                <a:blip r:embed="rId15"/>
                <a:stretch>
                  <a:fillRect b="-196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33402" y="5442121"/>
                <a:ext cx="4669031" cy="369332"/>
              </a:xfrm>
              <a:prstGeom prst="rect">
                <a:avLst/>
              </a:prstGeom>
              <a:noFill/>
            </p:spPr>
            <p:txBody>
              <a:bodyPr wrap="square" rtlCol="0">
                <a:spAutoFit/>
              </a:bodyPr>
              <a:lstStyle/>
              <a:p>
                <a:r>
                  <a:rPr lang="en-NZ" dirty="0"/>
                  <a:t>Optimal model: </a:t>
                </a:r>
                <a14:m>
                  <m:oMath xmlns:m="http://schemas.openxmlformats.org/officeDocument/2006/math">
                    <m:sSub>
                      <m:sSubPr>
                        <m:ctrlPr>
                          <a:rPr lang="en-US" i="1">
                            <a:latin typeface="Cambria Math" panose="02040503050406030204" pitchFamily="18" charset="0"/>
                          </a:rPr>
                        </m:ctrlPr>
                      </m:sSubPr>
                      <m:e>
                        <m:r>
                          <a:rPr lang="en-US" i="1">
                            <a:latin typeface="Cambria Math"/>
                            <a:ea typeface="Cambria Math"/>
                          </a:rPr>
                          <m:t>𝜃</m:t>
                        </m:r>
                      </m:e>
                      <m:sub>
                        <m:r>
                          <a:rPr lang="en-NZ" i="1">
                            <a:latin typeface="Cambria Math"/>
                          </a:rPr>
                          <m:t>1</m:t>
                        </m:r>
                      </m:sub>
                    </m:sSub>
                    <m:r>
                      <a:rPr lang="en-NZ" i="1">
                        <a:latin typeface="Cambria Math"/>
                      </a:rPr>
                      <m:t>=1 → </m:t>
                    </m:r>
                    <m:r>
                      <a:rPr lang="en-NZ" i="1">
                        <a:latin typeface="Cambria Math"/>
                      </a:rPr>
                      <m:t>h</m:t>
                    </m:r>
                    <m:r>
                      <a:rPr lang="en-NZ" i="1" baseline="-25000">
                        <a:latin typeface="Cambria Math"/>
                        <a:ea typeface="Cambria Math"/>
                      </a:rPr>
                      <m:t>𝜃</m:t>
                    </m:r>
                    <m:d>
                      <m:dPr>
                        <m:ctrlPr>
                          <a:rPr lang="en-NZ" i="1">
                            <a:latin typeface="Cambria Math" panose="02040503050406030204" pitchFamily="18" charset="0"/>
                            <a:ea typeface="Cambria Math"/>
                          </a:rPr>
                        </m:ctrlPr>
                      </m:dPr>
                      <m:e>
                        <m:r>
                          <a:rPr lang="en-NZ" i="1">
                            <a:latin typeface="Cambria Math"/>
                            <a:ea typeface="Cambria Math"/>
                          </a:rPr>
                          <m:t>𝑥</m:t>
                        </m:r>
                      </m:e>
                    </m:d>
                    <m:r>
                      <a:rPr lang="en-NZ" i="1">
                        <a:latin typeface="Cambria Math"/>
                        <a:ea typeface="Cambria Math"/>
                      </a:rPr>
                      <m:t>=</m:t>
                    </m:r>
                    <m:r>
                      <a:rPr lang="en-NZ" i="1">
                        <a:latin typeface="Cambria Math"/>
                        <a:ea typeface="Cambria Math"/>
                      </a:rPr>
                      <m:t>𝑥</m:t>
                    </m:r>
                  </m:oMath>
                </a14:m>
                <a:endParaRPr lang="en-NZ" dirty="0"/>
              </a:p>
            </p:txBody>
          </p:sp>
        </mc:Choice>
        <mc:Fallback xmlns="">
          <p:sp>
            <p:nvSpPr>
              <p:cNvPr id="32" name="TextBox 31"/>
              <p:cNvSpPr txBox="1">
                <a:spLocks noRot="1" noChangeAspect="1" noMove="1" noResize="1" noEditPoints="1" noAdjustHandles="1" noChangeArrowheads="1" noChangeShapeType="1" noTextEdit="1"/>
              </p:cNvSpPr>
              <p:nvPr/>
            </p:nvSpPr>
            <p:spPr>
              <a:xfrm>
                <a:off x="533402" y="5442121"/>
                <a:ext cx="4669031" cy="369332"/>
              </a:xfrm>
              <a:prstGeom prst="rect">
                <a:avLst/>
              </a:prstGeom>
              <a:blipFill>
                <a:blip r:embed="rId16"/>
                <a:stretch>
                  <a:fillRect l="-1176" t="-10000" b="-26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176922" y="1368624"/>
                <a:ext cx="3836884" cy="369332"/>
              </a:xfrm>
              <a:prstGeom prst="rect">
                <a:avLst/>
              </a:prstGeom>
              <a:noFill/>
            </p:spPr>
            <p:txBody>
              <a:bodyPr wrap="none" rtlCol="0">
                <a:spAutoFit/>
              </a:bodyPr>
              <a:lstStyle/>
              <a:p>
                <a14:m>
                  <m:oMath xmlns:m="http://schemas.openxmlformats.org/officeDocument/2006/math">
                    <m:r>
                      <a:rPr lang="en-NZ" b="0" i="1" smtClean="0">
                        <a:latin typeface="Cambria Math" panose="02040503050406030204" pitchFamily="18" charset="0"/>
                      </a:rPr>
                      <m:t>𝐽</m:t>
                    </m:r>
                    <m:d>
                      <m:dPr>
                        <m:ctrlPr>
                          <a:rPr lang="en-NZ" b="0" i="1" smtClean="0">
                            <a:latin typeface="Cambria Math" panose="02040503050406030204" pitchFamily="18" charset="0"/>
                          </a:rPr>
                        </m:ctrlPr>
                      </m:dPr>
                      <m:e>
                        <m:sSub>
                          <m:sSubPr>
                            <m:ctrlPr>
                              <a:rPr lang="en-NZ" b="0" i="1" smtClean="0">
                                <a:latin typeface="Cambria Math" panose="02040503050406030204" pitchFamily="18" charset="0"/>
                                <a:ea typeface="Cambria Math" panose="02040503050406030204" pitchFamily="18" charset="0"/>
                              </a:rPr>
                            </m:ctrlPr>
                          </m:sSubPr>
                          <m:e>
                            <m:r>
                              <a:rPr lang="en-NZ" b="0" i="1" smtClean="0">
                                <a:latin typeface="Cambria Math" panose="02040503050406030204" pitchFamily="18" charset="0"/>
                                <a:ea typeface="Cambria Math" panose="02040503050406030204" pitchFamily="18" charset="0"/>
                              </a:rPr>
                              <m:t>𝜃</m:t>
                            </m:r>
                          </m:e>
                          <m:sub>
                            <m:r>
                              <a:rPr lang="en-NZ" b="0" i="1" smtClean="0">
                                <a:latin typeface="Cambria Math" panose="02040503050406030204" pitchFamily="18" charset="0"/>
                                <a:ea typeface="Cambria Math" panose="02040503050406030204" pitchFamily="18" charset="0"/>
                              </a:rPr>
                              <m:t>1</m:t>
                            </m:r>
                          </m:sub>
                        </m:sSub>
                      </m:e>
                    </m:d>
                  </m:oMath>
                </a14:m>
                <a:r>
                  <a:rPr lang="en-US" dirty="0" smtClean="0"/>
                  <a:t> = cost function </a:t>
                </a:r>
                <a:r>
                  <a:rPr lang="en-US" dirty="0"/>
                  <a:t>of </a:t>
                </a:r>
                <a:r>
                  <a:rPr lang="en-US" dirty="0" smtClean="0"/>
                  <a:t>parameter </a:t>
                </a:r>
                <a14:m>
                  <m:oMath xmlns:m="http://schemas.openxmlformats.org/officeDocument/2006/math">
                    <m:sSub>
                      <m:sSubPr>
                        <m:ctrlPr>
                          <a:rPr lang="en-NZ" i="1">
                            <a:latin typeface="Cambria Math" panose="02040503050406030204" pitchFamily="18" charset="0"/>
                            <a:ea typeface="Cambria Math" panose="02040503050406030204" pitchFamily="18" charset="0"/>
                          </a:rPr>
                        </m:ctrlPr>
                      </m:sSubPr>
                      <m:e>
                        <m:r>
                          <a:rPr lang="en-NZ" i="1">
                            <a:latin typeface="Cambria Math" panose="02040503050406030204" pitchFamily="18" charset="0"/>
                            <a:ea typeface="Cambria Math" panose="02040503050406030204" pitchFamily="18" charset="0"/>
                          </a:rPr>
                          <m:t>𝜃</m:t>
                        </m:r>
                      </m:e>
                      <m:sub>
                        <m:r>
                          <a:rPr lang="en-NZ" i="1">
                            <a:latin typeface="Cambria Math" panose="02040503050406030204" pitchFamily="18" charset="0"/>
                            <a:ea typeface="Cambria Math" panose="02040503050406030204" pitchFamily="18" charset="0"/>
                          </a:rPr>
                          <m:t>1</m:t>
                        </m:r>
                      </m:sub>
                    </m:sSub>
                  </m:oMath>
                </a14:m>
                <a:endParaRPr lang="en-US" dirty="0"/>
              </a:p>
            </p:txBody>
          </p:sp>
        </mc:Choice>
        <mc:Fallback xmlns="">
          <p:sp>
            <p:nvSpPr>
              <p:cNvPr id="35" name="TextBox 34"/>
              <p:cNvSpPr txBox="1">
                <a:spLocks noRot="1" noChangeAspect="1" noMove="1" noResize="1" noEditPoints="1" noAdjustHandles="1" noChangeArrowheads="1" noChangeShapeType="1" noTextEdit="1"/>
              </p:cNvSpPr>
              <p:nvPr/>
            </p:nvSpPr>
            <p:spPr>
              <a:xfrm>
                <a:off x="5176922" y="1368624"/>
                <a:ext cx="3836884" cy="369332"/>
              </a:xfrm>
              <a:prstGeom prst="rect">
                <a:avLst/>
              </a:prstGeom>
              <a:blipFill>
                <a:blip r:embed="rId17"/>
                <a:stretch>
                  <a:fillRect l="-317" t="-10000" b="-26667"/>
                </a:stretch>
              </a:blipFill>
            </p:spPr>
            <p:txBody>
              <a:bodyPr/>
              <a:lstStyle/>
              <a:p>
                <a:r>
                  <a:rPr lang="en-NZ">
                    <a:noFill/>
                  </a:rPr>
                  <a:t> </a:t>
                </a:r>
              </a:p>
            </p:txBody>
          </p:sp>
        </mc:Fallback>
      </mc:AlternateContent>
    </p:spTree>
    <p:extLst>
      <p:ext uri="{BB962C8B-B14F-4D97-AF65-F5344CB8AC3E}">
        <p14:creationId xmlns:p14="http://schemas.microsoft.com/office/powerpoint/2010/main" val="340962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Intuition about finding the minimum of a multivariable function</a:t>
            </a:r>
            <a:endParaRPr lang="en-US" dirty="0"/>
          </a:p>
        </p:txBody>
      </p:sp>
      <p:pic>
        <p:nvPicPr>
          <p:cNvPr id="4" name="Picture 3"/>
          <p:cNvPicPr>
            <a:picLocks noChangeAspect="1"/>
          </p:cNvPicPr>
          <p:nvPr/>
        </p:nvPicPr>
        <p:blipFill>
          <a:blip r:embed="rId2"/>
          <a:stretch>
            <a:fillRect/>
          </a:stretch>
        </p:blipFill>
        <p:spPr>
          <a:xfrm>
            <a:off x="152401" y="2439682"/>
            <a:ext cx="1673153" cy="1885727"/>
          </a:xfrm>
          <a:prstGeom prst="rect">
            <a:avLst/>
          </a:prstGeom>
        </p:spPr>
      </p:pic>
      <p:pic>
        <p:nvPicPr>
          <p:cNvPr id="5" name="Picture 4"/>
          <p:cNvPicPr>
            <a:picLocks noChangeAspect="1"/>
          </p:cNvPicPr>
          <p:nvPr/>
        </p:nvPicPr>
        <p:blipFill>
          <a:blip r:embed="rId3"/>
          <a:stretch>
            <a:fillRect/>
          </a:stretch>
        </p:blipFill>
        <p:spPr>
          <a:xfrm>
            <a:off x="2209801" y="2536825"/>
            <a:ext cx="3289300" cy="1847851"/>
          </a:xfrm>
          <a:prstGeom prst="rect">
            <a:avLst/>
          </a:prstGeom>
        </p:spPr>
      </p:pic>
      <p:sp>
        <p:nvSpPr>
          <p:cNvPr id="6" name="TextBox 5"/>
          <p:cNvSpPr txBox="1"/>
          <p:nvPr/>
        </p:nvSpPr>
        <p:spPr>
          <a:xfrm>
            <a:off x="612649" y="4684260"/>
            <a:ext cx="8071732" cy="1200329"/>
          </a:xfrm>
          <a:prstGeom prst="rect">
            <a:avLst/>
          </a:prstGeom>
          <a:noFill/>
        </p:spPr>
        <p:txBody>
          <a:bodyPr wrap="square" rtlCol="0">
            <a:spAutoFit/>
          </a:bodyPr>
          <a:lstStyle/>
          <a:p>
            <a:r>
              <a:rPr lang="en-US" dirty="0">
                <a:solidFill>
                  <a:srgbClr val="008000"/>
                </a:solidFill>
              </a:rPr>
              <a:t>Imagine you’re blindfolded, but you can feel your immediate terrain surroundings by using your feet.  I drop you off somewhere and tell you that you’re in a convex shaped valley and escape is at the bottom/minimum.  How would you reach the bottom of the Valley?</a:t>
            </a:r>
          </a:p>
        </p:txBody>
      </p:sp>
      <p:pic>
        <p:nvPicPr>
          <p:cNvPr id="7" name="Picture 2" descr="C:\Users\Public\Documents\ml-class\lectures-slides\assets\2.bow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2560109"/>
            <a:ext cx="2514600" cy="1973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5367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dirty="0" smtClean="0"/>
              <a:t>Linear algebra</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481914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1" y="439315"/>
            <a:ext cx="6200775" cy="1569660"/>
          </a:xfrm>
          <a:prstGeom prst="rect">
            <a:avLst/>
          </a:prstGeom>
          <a:noFill/>
        </p:spPr>
        <p:txBody>
          <a:bodyPr wrap="square" rtlCol="0">
            <a:spAutoFit/>
          </a:bodyPr>
          <a:lstStyle/>
          <a:p>
            <a:r>
              <a:rPr lang="en-US" sz="2400" b="1" dirty="0"/>
              <a:t>Bivariate linear regression – predicting the price of a house using two features (two independent variable)</a:t>
            </a:r>
          </a:p>
          <a:p>
            <a:endParaRPr lang="en-US" sz="2400" b="1" dirty="0"/>
          </a:p>
        </p:txBody>
      </p:sp>
      <p:graphicFrame>
        <p:nvGraphicFramePr>
          <p:cNvPr id="7" name="Table 6"/>
          <p:cNvGraphicFramePr>
            <a:graphicFrameLocks noGrp="1"/>
          </p:cNvGraphicFramePr>
          <p:nvPr>
            <p:extLst/>
          </p:nvPr>
        </p:nvGraphicFramePr>
        <p:xfrm>
          <a:off x="609600" y="2057401"/>
          <a:ext cx="4258101" cy="2453640"/>
        </p:xfrm>
        <a:graphic>
          <a:graphicData uri="http://schemas.openxmlformats.org/drawingml/2006/table">
            <a:tbl>
              <a:tblPr>
                <a:tableStyleId>{2D5ABB26-0587-4C30-8999-92F81FD0307C}</a:tableStyleId>
              </a:tblPr>
              <a:tblGrid>
                <a:gridCol w="1364776">
                  <a:extLst>
                    <a:ext uri="{9D8B030D-6E8A-4147-A177-3AD203B41FA5}">
                      <a16:colId xmlns:a16="http://schemas.microsoft.com/office/drawing/2014/main" val="20000"/>
                    </a:ext>
                  </a:extLst>
                </a:gridCol>
                <a:gridCol w="1528549">
                  <a:extLst>
                    <a:ext uri="{9D8B030D-6E8A-4147-A177-3AD203B41FA5}">
                      <a16:colId xmlns:a16="http://schemas.microsoft.com/office/drawing/2014/main" val="20001"/>
                    </a:ext>
                  </a:extLst>
                </a:gridCol>
                <a:gridCol w="1364776">
                  <a:extLst>
                    <a:ext uri="{9D8B030D-6E8A-4147-A177-3AD203B41FA5}">
                      <a16:colId xmlns:a16="http://schemas.microsoft.com/office/drawing/2014/main" val="20002"/>
                    </a:ext>
                  </a:extLst>
                </a:gridCol>
              </a:tblGrid>
              <a:tr h="882424">
                <a:tc>
                  <a:txBody>
                    <a:bodyPr/>
                    <a:lstStyle/>
                    <a:p>
                      <a:pPr algn="ctr" fontAlgn="b"/>
                      <a:r>
                        <a:rPr lang="en-US" sz="1900" b="1" u="none" strike="noStrike" dirty="0" smtClean="0">
                          <a:effectLst/>
                          <a:latin typeface="+mj-lt"/>
                        </a:rPr>
                        <a:t>Size</a:t>
                      </a:r>
                      <a:r>
                        <a:rPr lang="en-US" sz="1900" b="1" u="none" strike="noStrike" baseline="0" dirty="0" smtClean="0">
                          <a:effectLst/>
                          <a:latin typeface="+mj-lt"/>
                        </a:rPr>
                        <a:t> (</a:t>
                      </a:r>
                      <a:r>
                        <a:rPr lang="en-US" sz="1900" b="1" u="none" strike="noStrike" dirty="0" smtClean="0">
                          <a:effectLst/>
                          <a:latin typeface="+mj-lt"/>
                        </a:rPr>
                        <a:t>feet</a:t>
                      </a:r>
                      <a:r>
                        <a:rPr lang="en-US" sz="1900" b="1" u="none" strike="noStrike" baseline="30000" dirty="0" smtClean="0">
                          <a:effectLst/>
                          <a:latin typeface="+mj-lt"/>
                        </a:rPr>
                        <a:t>2</a:t>
                      </a:r>
                      <a:r>
                        <a:rPr lang="en-US" sz="1900" b="1" u="none" strike="noStrike" baseline="0" dirty="0" smtClean="0">
                          <a:effectLst/>
                          <a:latin typeface="+mj-lt"/>
                        </a:rPr>
                        <a:t>)</a:t>
                      </a:r>
                    </a:p>
                    <a:p>
                      <a:pPr algn="ctr" fontAlgn="b"/>
                      <a:endParaRPr lang="en-US" sz="1900" b="1" u="none" strike="noStrike" baseline="0" dirty="0" smtClean="0">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900" b="1" i="0" u="none" strike="noStrike" dirty="0" smtClean="0">
                          <a:solidFill>
                            <a:srgbClr val="000000"/>
                          </a:solidFill>
                          <a:effectLst/>
                          <a:latin typeface="+mj-lt"/>
                        </a:rPr>
                        <a:t>Age</a:t>
                      </a:r>
                      <a:r>
                        <a:rPr lang="en-US" sz="1900" b="1" i="0" u="none" strike="noStrike" baseline="0" dirty="0" smtClean="0">
                          <a:solidFill>
                            <a:srgbClr val="000000"/>
                          </a:solidFill>
                          <a:effectLst/>
                          <a:latin typeface="+mj-lt"/>
                        </a:rPr>
                        <a:t> of home (years)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900" b="1" i="0" u="none" strike="noStrike" dirty="0" smtClean="0">
                          <a:solidFill>
                            <a:srgbClr val="FF0000"/>
                          </a:solidFill>
                          <a:effectLst/>
                          <a:latin typeface="+mj-lt"/>
                        </a:rPr>
                        <a:t>Price ($1000)</a:t>
                      </a:r>
                    </a:p>
                    <a:p>
                      <a:pPr algn="ctr" fontAlgn="b"/>
                      <a:endParaRPr lang="en-US" sz="19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2420">
                <a:tc>
                  <a:txBody>
                    <a:bodyPr/>
                    <a:lstStyle/>
                    <a:p>
                      <a:pPr algn="ctr" fontAlgn="b"/>
                      <a:r>
                        <a:rPr lang="en-US" sz="2000" u="none" strike="noStrike" smtClean="0">
                          <a:effectLst/>
                          <a:latin typeface="+mj-lt"/>
                        </a:rPr>
                        <a:t>2104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45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FF0000"/>
                          </a:solidFill>
                          <a:effectLst/>
                          <a:latin typeface="+mj-lt"/>
                        </a:rPr>
                        <a:t>460</a:t>
                      </a:r>
                      <a:endParaRPr lang="en-US" sz="20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12420">
                <a:tc>
                  <a:txBody>
                    <a:bodyPr/>
                    <a:lstStyle/>
                    <a:p>
                      <a:pPr algn="ctr" fontAlgn="b"/>
                      <a:r>
                        <a:rPr lang="en-US" sz="2000" u="none" strike="noStrike" dirty="0" smtClean="0">
                          <a:effectLst/>
                          <a:latin typeface="+mj-lt"/>
                        </a:rPr>
                        <a:t>1416</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40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FF0000"/>
                          </a:solidFill>
                          <a:effectLst/>
                          <a:latin typeface="+mj-lt"/>
                        </a:rPr>
                        <a:t>232</a:t>
                      </a:r>
                      <a:endParaRPr lang="en-US" sz="20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12420">
                <a:tc>
                  <a:txBody>
                    <a:bodyPr/>
                    <a:lstStyle/>
                    <a:p>
                      <a:pPr algn="ctr" fontAlgn="b"/>
                      <a:r>
                        <a:rPr lang="en-US" sz="2000" b="0" i="0" u="none" strike="noStrike" dirty="0" smtClean="0">
                          <a:solidFill>
                            <a:srgbClr val="000000"/>
                          </a:solidFill>
                          <a:effectLst/>
                          <a:latin typeface="+mj-lt"/>
                        </a:rPr>
                        <a:t>1534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FF0000"/>
                          </a:solidFill>
                          <a:effectLst/>
                          <a:latin typeface="+mj-lt"/>
                        </a:rPr>
                        <a:t>315</a:t>
                      </a:r>
                      <a:endParaRPr lang="en-US" sz="20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12420">
                <a:tc>
                  <a:txBody>
                    <a:bodyPr/>
                    <a:lstStyle/>
                    <a:p>
                      <a:pPr algn="ctr" fontAlgn="b"/>
                      <a:r>
                        <a:rPr lang="en-US" sz="2000" b="0" i="0" u="none" strike="noStrike" dirty="0" smtClean="0">
                          <a:solidFill>
                            <a:srgbClr val="000000"/>
                          </a:solidFill>
                          <a:effectLst/>
                          <a:latin typeface="+mj-lt"/>
                        </a:rPr>
                        <a:t>852</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36</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FF0000"/>
                          </a:solidFill>
                          <a:effectLst/>
                          <a:latin typeface="+mj-lt"/>
                        </a:rPr>
                        <a:t>178</a:t>
                      </a:r>
                      <a:endParaRPr lang="en-US" sz="20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312420">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FF0000"/>
                          </a:solidFill>
                          <a:effectLst/>
                          <a:latin typeface="+mj-lt"/>
                        </a:rPr>
                        <a:t>…</a:t>
                      </a:r>
                      <a:endParaRPr lang="en-US" sz="20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8" name="TextBox 7"/>
              <p:cNvSpPr txBox="1"/>
              <p:nvPr/>
            </p:nvSpPr>
            <p:spPr>
              <a:xfrm>
                <a:off x="1081239" y="2496584"/>
                <a:ext cx="42832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rPr>
                        <m:t>𝑥</m:t>
                      </m:r>
                      <m:r>
                        <a:rPr lang="en-NZ" i="1" baseline="-25000">
                          <a:latin typeface="Cambria Math"/>
                        </a:rPr>
                        <m:t>1</m:t>
                      </m:r>
                    </m:oMath>
                  </m:oMathPara>
                </a14:m>
                <a:endParaRPr lang="en-US" baseline="-25000" dirty="0"/>
              </a:p>
            </p:txBody>
          </p:sp>
        </mc:Choice>
        <mc:Fallback xmlns="">
          <p:sp>
            <p:nvSpPr>
              <p:cNvPr id="8" name="TextBox 7"/>
              <p:cNvSpPr txBox="1">
                <a:spLocks noRot="1" noChangeAspect="1" noMove="1" noResize="1" noEditPoints="1" noAdjustHandles="1" noChangeArrowheads="1" noChangeShapeType="1" noTextEdit="1"/>
              </p:cNvSpPr>
              <p:nvPr/>
            </p:nvSpPr>
            <p:spPr>
              <a:xfrm>
                <a:off x="1081239" y="2496584"/>
                <a:ext cx="428322" cy="362984"/>
              </a:xfrm>
              <a:prstGeom prst="rect">
                <a:avLst/>
              </a:prstGeom>
              <a:blipFill>
                <a:blip r:embed="rId2"/>
                <a:stretch>
                  <a:fillRect b="-169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578167" y="2514600"/>
                <a:ext cx="393634" cy="362984"/>
              </a:xfrm>
              <a:prstGeom prst="rect">
                <a:avLst/>
              </a:prstGeom>
              <a:noFill/>
            </p:spPr>
            <p:txBody>
              <a:bodyPr wrap="none" rtlCol="0">
                <a:spAutoFit/>
              </a:bodyPr>
              <a:lstStyle/>
              <a:p>
                <a14:m>
                  <m:oMath xmlns:m="http://schemas.openxmlformats.org/officeDocument/2006/math">
                    <m:r>
                      <a:rPr lang="en-NZ" i="1">
                        <a:latin typeface="Cambria Math"/>
                      </a:rPr>
                      <m:t>𝑥</m:t>
                    </m:r>
                  </m:oMath>
                </a14:m>
                <a:r>
                  <a:rPr lang="en-US" baseline="-25000" dirty="0"/>
                  <a:t>2</a:t>
                </a:r>
              </a:p>
            </p:txBody>
          </p:sp>
        </mc:Choice>
        <mc:Fallback xmlns="">
          <p:sp>
            <p:nvSpPr>
              <p:cNvPr id="9" name="TextBox 8"/>
              <p:cNvSpPr txBox="1">
                <a:spLocks noRot="1" noChangeAspect="1" noMove="1" noResize="1" noEditPoints="1" noAdjustHandles="1" noChangeArrowheads="1" noChangeShapeType="1" noTextEdit="1"/>
              </p:cNvSpPr>
              <p:nvPr/>
            </p:nvSpPr>
            <p:spPr>
              <a:xfrm>
                <a:off x="2578167" y="2514600"/>
                <a:ext cx="393634" cy="362984"/>
              </a:xfrm>
              <a:prstGeom prst="rect">
                <a:avLst/>
              </a:prstGeom>
              <a:blipFill>
                <a:blip r:embed="rId3"/>
                <a:stretch>
                  <a:fillRect b="-23729"/>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985551" y="2508177"/>
                <a:ext cx="353750"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solidFill>
                            <a:srgbClr val="FF0000"/>
                          </a:solidFill>
                          <a:latin typeface="Cambria Math"/>
                        </a:rPr>
                        <m:t>𝑦</m:t>
                      </m:r>
                    </m:oMath>
                  </m:oMathPara>
                </a14:m>
                <a:endParaRPr lang="en-US" baseline="-25000"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985551" y="2508177"/>
                <a:ext cx="353750" cy="362984"/>
              </a:xfrm>
              <a:prstGeom prst="rect">
                <a:avLst/>
              </a:prstGeom>
              <a:blipFill>
                <a:blip r:embed="rId4"/>
                <a:stretch>
                  <a:fillRect b="-100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28600" y="4990032"/>
                <a:ext cx="5257800"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i="1">
                          <a:solidFill>
                            <a:srgbClr val="FF0000"/>
                          </a:solidFill>
                          <a:latin typeface="Cambria Math"/>
                        </a:rPr>
                        <m:t>𝑦</m:t>
                      </m:r>
                      <m:r>
                        <a:rPr lang="en-NZ" sz="2800" i="1">
                          <a:latin typeface="Cambria Math"/>
                        </a:rPr>
                        <m:t>=</m:t>
                      </m:r>
                      <m:r>
                        <a:rPr lang="en-NZ" sz="2800" i="1">
                          <a:solidFill>
                            <a:srgbClr val="7030A0"/>
                          </a:solidFill>
                          <a:latin typeface="Cambria Math"/>
                        </a:rPr>
                        <m:t>h</m:t>
                      </m:r>
                      <m:r>
                        <a:rPr lang="en-NZ" sz="2800" i="1" baseline="-25000">
                          <a:solidFill>
                            <a:srgbClr val="7030A0"/>
                          </a:solidFill>
                          <a:latin typeface="Cambria Math"/>
                          <a:ea typeface="Cambria Math"/>
                        </a:rPr>
                        <m:t>𝜃</m:t>
                      </m:r>
                      <m:d>
                        <m:dPr>
                          <m:ctrlPr>
                            <a:rPr lang="en-NZ" sz="2800" i="1">
                              <a:solidFill>
                                <a:srgbClr val="7030A0"/>
                              </a:solidFill>
                              <a:latin typeface="Cambria Math" panose="02040503050406030204" pitchFamily="18" charset="0"/>
                              <a:ea typeface="Cambria Math"/>
                            </a:rPr>
                          </m:ctrlPr>
                        </m:dPr>
                        <m:e>
                          <m:r>
                            <a:rPr lang="en-NZ" sz="2800" i="1">
                              <a:solidFill>
                                <a:srgbClr val="7030A0"/>
                              </a:solidFill>
                              <a:latin typeface="Cambria Math"/>
                              <a:ea typeface="Cambria Math"/>
                            </a:rPr>
                            <m:t>𝑥</m:t>
                          </m:r>
                        </m:e>
                      </m:d>
                      <m:r>
                        <a:rPr lang="en-NZ" sz="2800" i="1">
                          <a:solidFill>
                            <a:srgbClr val="7030A0"/>
                          </a:solidFill>
                          <a:latin typeface="Cambria Math"/>
                          <a:ea typeface="Cambria Math"/>
                        </a:rPr>
                        <m:t>=</m:t>
                      </m:r>
                      <m:r>
                        <a:rPr lang="en-NZ" sz="2800" i="1">
                          <a:solidFill>
                            <a:srgbClr val="7030A0"/>
                          </a:solidFill>
                          <a:latin typeface="Cambria Math"/>
                          <a:ea typeface="Cambria Math"/>
                        </a:rPr>
                        <m:t>𝜃</m:t>
                      </m:r>
                      <m:r>
                        <a:rPr lang="en-NZ" sz="2800" i="1" baseline="-25000">
                          <a:solidFill>
                            <a:srgbClr val="7030A0"/>
                          </a:solidFill>
                          <a:latin typeface="Cambria Math"/>
                          <a:ea typeface="Cambria Math"/>
                        </a:rPr>
                        <m:t>0</m:t>
                      </m:r>
                      <m:r>
                        <a:rPr lang="en-NZ" sz="2800" i="1">
                          <a:solidFill>
                            <a:srgbClr val="7030A0"/>
                          </a:solidFill>
                          <a:latin typeface="Cambria Math"/>
                          <a:ea typeface="Cambria Math"/>
                        </a:rPr>
                        <m:t>+</m:t>
                      </m:r>
                      <m:r>
                        <a:rPr lang="en-NZ" sz="2800" i="1">
                          <a:solidFill>
                            <a:srgbClr val="7030A0"/>
                          </a:solidFill>
                          <a:latin typeface="Cambria Math"/>
                          <a:ea typeface="Cambria Math"/>
                        </a:rPr>
                        <m:t>𝜃</m:t>
                      </m:r>
                      <m:r>
                        <a:rPr lang="en-NZ" sz="2800" i="1" baseline="-25000">
                          <a:solidFill>
                            <a:srgbClr val="7030A0"/>
                          </a:solidFill>
                          <a:latin typeface="Cambria Math"/>
                          <a:ea typeface="Cambria Math"/>
                        </a:rPr>
                        <m:t>1</m:t>
                      </m:r>
                      <m:r>
                        <a:rPr lang="en-NZ" sz="2800" i="1">
                          <a:solidFill>
                            <a:srgbClr val="7030A0"/>
                          </a:solidFill>
                          <a:latin typeface="Cambria Math"/>
                          <a:ea typeface="Cambria Math"/>
                        </a:rPr>
                        <m:t>𝑥</m:t>
                      </m:r>
                      <m:r>
                        <a:rPr lang="en-NZ" sz="2800" i="1" baseline="-25000">
                          <a:solidFill>
                            <a:srgbClr val="7030A0"/>
                          </a:solidFill>
                          <a:latin typeface="Cambria Math"/>
                          <a:ea typeface="Cambria Math"/>
                        </a:rPr>
                        <m:t>1</m:t>
                      </m:r>
                      <m:r>
                        <a:rPr lang="en-NZ" sz="2800" i="1">
                          <a:solidFill>
                            <a:srgbClr val="7030A0"/>
                          </a:solidFill>
                          <a:latin typeface="Cambria Math"/>
                          <a:ea typeface="Cambria Math"/>
                        </a:rPr>
                        <m:t>+</m:t>
                      </m:r>
                      <m:r>
                        <a:rPr lang="en-NZ" sz="2800" i="1">
                          <a:solidFill>
                            <a:srgbClr val="7030A0"/>
                          </a:solidFill>
                          <a:latin typeface="Cambria Math"/>
                          <a:ea typeface="Cambria Math"/>
                        </a:rPr>
                        <m:t>𝜃</m:t>
                      </m:r>
                      <m:r>
                        <a:rPr lang="en-NZ" sz="2800" i="1" baseline="-25000">
                          <a:solidFill>
                            <a:srgbClr val="7030A0"/>
                          </a:solidFill>
                          <a:latin typeface="Cambria Math"/>
                          <a:ea typeface="Cambria Math"/>
                        </a:rPr>
                        <m:t>2</m:t>
                      </m:r>
                      <m:r>
                        <a:rPr lang="en-NZ" sz="2800" i="1">
                          <a:solidFill>
                            <a:srgbClr val="7030A0"/>
                          </a:solidFill>
                          <a:latin typeface="Cambria Math"/>
                          <a:ea typeface="Cambria Math"/>
                        </a:rPr>
                        <m:t>𝑥</m:t>
                      </m:r>
                      <m:r>
                        <a:rPr lang="en-NZ" sz="2800" i="1" baseline="-25000">
                          <a:solidFill>
                            <a:srgbClr val="7030A0"/>
                          </a:solidFill>
                          <a:latin typeface="Cambria Math"/>
                          <a:ea typeface="Cambria Math"/>
                        </a:rPr>
                        <m:t>2</m:t>
                      </m:r>
                    </m:oMath>
                  </m:oMathPara>
                </a14:m>
                <a:endParaRPr lang="en-US" sz="2800" baseline="-25000" dirty="0">
                  <a:solidFill>
                    <a:srgbClr val="7030A0"/>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28600" y="4990032"/>
                <a:ext cx="5257800" cy="513282"/>
              </a:xfrm>
              <a:prstGeom prst="rect">
                <a:avLst/>
              </a:prstGeom>
              <a:blipFill>
                <a:blip r:embed="rId5"/>
                <a:stretch>
                  <a:fillRect/>
                </a:stretch>
              </a:blipFill>
            </p:spPr>
            <p:txBody>
              <a:bodyPr/>
              <a:lstStyle/>
              <a:p>
                <a:r>
                  <a:rPr lang="en-NZ">
                    <a:noFill/>
                  </a:rPr>
                  <a:t> </a:t>
                </a:r>
              </a:p>
            </p:txBody>
          </p:sp>
        </mc:Fallback>
      </mc:AlternateContent>
      <p:pic>
        <p:nvPicPr>
          <p:cNvPr id="12" name="Picture 2"/>
          <p:cNvPicPr>
            <a:picLocks noChangeAspect="1" noChangeArrowheads="1"/>
          </p:cNvPicPr>
          <p:nvPr/>
        </p:nvPicPr>
        <p:blipFill rotWithShape="1">
          <a:blip r:embed="rId6" cstate="print"/>
          <a:srcRect l="56245" t="53257"/>
          <a:stretch/>
        </p:blipFill>
        <p:spPr bwMode="auto">
          <a:xfrm>
            <a:off x="5715002" y="3451226"/>
            <a:ext cx="3203575" cy="2187575"/>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13" name="TextBox 12"/>
              <p:cNvSpPr txBox="1"/>
              <p:nvPr/>
            </p:nvSpPr>
            <p:spPr>
              <a:xfrm>
                <a:off x="7540296" y="5337263"/>
                <a:ext cx="42832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rPr>
                        <m:t>𝑥</m:t>
                      </m:r>
                      <m:r>
                        <a:rPr lang="en-NZ" i="1" baseline="-25000">
                          <a:latin typeface="Cambria Math"/>
                        </a:rPr>
                        <m:t>1</m:t>
                      </m:r>
                    </m:oMath>
                  </m:oMathPara>
                </a14:m>
                <a:endParaRPr lang="en-US"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7540296" y="5337263"/>
                <a:ext cx="428322" cy="362984"/>
              </a:xfrm>
              <a:prstGeom prst="rect">
                <a:avLst/>
              </a:prstGeom>
              <a:blipFill>
                <a:blip r:embed="rId7"/>
                <a:stretch>
                  <a:fillRect b="-169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5702367" y="5202793"/>
                <a:ext cx="393634" cy="362984"/>
              </a:xfrm>
              <a:prstGeom prst="rect">
                <a:avLst/>
              </a:prstGeom>
              <a:noFill/>
            </p:spPr>
            <p:txBody>
              <a:bodyPr wrap="none" rtlCol="0">
                <a:spAutoFit/>
              </a:bodyPr>
              <a:lstStyle/>
              <a:p>
                <a14:m>
                  <m:oMath xmlns:m="http://schemas.openxmlformats.org/officeDocument/2006/math">
                    <m:r>
                      <a:rPr lang="en-NZ" i="1">
                        <a:latin typeface="Cambria Math"/>
                      </a:rPr>
                      <m:t>𝑥</m:t>
                    </m:r>
                  </m:oMath>
                </a14:m>
                <a:r>
                  <a:rPr lang="en-US" baseline="-25000" dirty="0"/>
                  <a:t>2</a:t>
                </a:r>
              </a:p>
            </p:txBody>
          </p:sp>
        </mc:Choice>
        <mc:Fallback xmlns="">
          <p:sp>
            <p:nvSpPr>
              <p:cNvPr id="14" name="TextBox 13"/>
              <p:cNvSpPr txBox="1">
                <a:spLocks noRot="1" noChangeAspect="1" noMove="1" noResize="1" noEditPoints="1" noAdjustHandles="1" noChangeArrowheads="1" noChangeShapeType="1" noTextEdit="1"/>
              </p:cNvSpPr>
              <p:nvPr/>
            </p:nvSpPr>
            <p:spPr>
              <a:xfrm>
                <a:off x="5702367" y="5202793"/>
                <a:ext cx="393634" cy="362984"/>
              </a:xfrm>
              <a:prstGeom prst="rect">
                <a:avLst/>
              </a:prstGeom>
              <a:blipFill>
                <a:blip r:embed="rId8"/>
                <a:stretch>
                  <a:fillRect b="-2333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8714051" y="3736977"/>
                <a:ext cx="353750"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solidFill>
                            <a:srgbClr val="FF0000"/>
                          </a:solidFill>
                          <a:latin typeface="Cambria Math"/>
                        </a:rPr>
                        <m:t>𝑦</m:t>
                      </m:r>
                    </m:oMath>
                  </m:oMathPara>
                </a14:m>
                <a:endParaRPr lang="en-US" baseline="-25000" dirty="0">
                  <a:solidFill>
                    <a:srgbClr val="FF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714051" y="3736977"/>
                <a:ext cx="353750" cy="362984"/>
              </a:xfrm>
              <a:prstGeom prst="rect">
                <a:avLst/>
              </a:prstGeom>
              <a:blipFill>
                <a:blip r:embed="rId9"/>
                <a:stretch>
                  <a:fillRect b="-100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7595169" y="813515"/>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i="1">
                          <a:latin typeface="Cambria Math" panose="02040503050406030204" pitchFamily="18" charset="0"/>
                        </a:rPr>
                        <m:t>𝑋</m:t>
                      </m:r>
                    </m:oMath>
                  </m:oMathPara>
                </a14:m>
                <a:endParaRPr lang="en-US" dirty="0"/>
              </a:p>
            </p:txBody>
          </p:sp>
        </mc:Choice>
        <mc:Fallback xmlns="">
          <p:sp>
            <p:nvSpPr>
              <p:cNvPr id="53" name="TextBox 52"/>
              <p:cNvSpPr txBox="1">
                <a:spLocks noRot="1" noChangeAspect="1" noMove="1" noResize="1" noEditPoints="1" noAdjustHandles="1" noChangeArrowheads="1" noChangeShapeType="1" noTextEdit="1"/>
              </p:cNvSpPr>
              <p:nvPr/>
            </p:nvSpPr>
            <p:spPr>
              <a:xfrm>
                <a:off x="7595169" y="813515"/>
                <a:ext cx="206820" cy="553998"/>
              </a:xfrm>
              <a:prstGeom prst="rect">
                <a:avLst/>
              </a:prstGeom>
              <a:blipFill>
                <a:blip r:embed="rId10"/>
                <a:stretch>
                  <a:fillRect l="-2941" r="-4117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8564973" y="797323"/>
                <a:ext cx="1850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i="1">
                          <a:latin typeface="Cambria Math" panose="02040503050406030204" pitchFamily="18" charset="0"/>
                        </a:rPr>
                        <m:t>𝑦</m:t>
                      </m:r>
                    </m:oMath>
                  </m:oMathPara>
                </a14:m>
                <a:endParaRPr lang="en-US" sz="3600" dirty="0"/>
              </a:p>
            </p:txBody>
          </p:sp>
        </mc:Choice>
        <mc:Fallback xmlns="">
          <p:sp>
            <p:nvSpPr>
              <p:cNvPr id="54" name="TextBox 53"/>
              <p:cNvSpPr txBox="1">
                <a:spLocks noRot="1" noChangeAspect="1" noMove="1" noResize="1" noEditPoints="1" noAdjustHandles="1" noChangeArrowheads="1" noChangeShapeType="1" noTextEdit="1"/>
              </p:cNvSpPr>
              <p:nvPr/>
            </p:nvSpPr>
            <p:spPr>
              <a:xfrm>
                <a:off x="8564973" y="797323"/>
                <a:ext cx="185083" cy="553998"/>
              </a:xfrm>
              <a:prstGeom prst="rect">
                <a:avLst/>
              </a:prstGeom>
              <a:blipFill>
                <a:blip r:embed="rId11"/>
                <a:stretch>
                  <a:fillRect r="-36667"/>
                </a:stretch>
              </a:blipFill>
            </p:spPr>
            <p:txBody>
              <a:bodyPr/>
              <a:lstStyle/>
              <a:p>
                <a:r>
                  <a:rPr lang="en-NZ">
                    <a:noFill/>
                  </a:rPr>
                  <a:t> </a:t>
                </a:r>
              </a:p>
            </p:txBody>
          </p:sp>
        </mc:Fallback>
      </mc:AlternateContent>
      <p:sp>
        <p:nvSpPr>
          <p:cNvPr id="55" name="Rectangle 226"/>
          <p:cNvSpPr>
            <a:spLocks noChangeArrowheads="1"/>
          </p:cNvSpPr>
          <p:nvPr/>
        </p:nvSpPr>
        <p:spPr bwMode="auto">
          <a:xfrm>
            <a:off x="7543801" y="1444605"/>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6" name="Rectangle 226"/>
          <p:cNvSpPr>
            <a:spLocks noChangeArrowheads="1"/>
          </p:cNvSpPr>
          <p:nvPr/>
        </p:nvSpPr>
        <p:spPr bwMode="auto">
          <a:xfrm>
            <a:off x="7543801" y="1622427"/>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7" name="Rectangle 226"/>
          <p:cNvSpPr>
            <a:spLocks noChangeArrowheads="1"/>
          </p:cNvSpPr>
          <p:nvPr/>
        </p:nvSpPr>
        <p:spPr bwMode="auto">
          <a:xfrm>
            <a:off x="7543801" y="1801813"/>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8" name="Rectangle 226"/>
          <p:cNvSpPr>
            <a:spLocks noChangeArrowheads="1"/>
          </p:cNvSpPr>
          <p:nvPr/>
        </p:nvSpPr>
        <p:spPr bwMode="auto">
          <a:xfrm>
            <a:off x="7543801" y="1978005"/>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9" name="Rectangle 226"/>
          <p:cNvSpPr>
            <a:spLocks noChangeArrowheads="1"/>
          </p:cNvSpPr>
          <p:nvPr/>
        </p:nvSpPr>
        <p:spPr bwMode="auto">
          <a:xfrm>
            <a:off x="7543801" y="2130405"/>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0" name="Rectangle 226"/>
          <p:cNvSpPr>
            <a:spLocks noChangeArrowheads="1"/>
          </p:cNvSpPr>
          <p:nvPr/>
        </p:nvSpPr>
        <p:spPr bwMode="auto">
          <a:xfrm>
            <a:off x="7543801" y="2309792"/>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1" name="Rectangle 226"/>
          <p:cNvSpPr>
            <a:spLocks noChangeArrowheads="1"/>
          </p:cNvSpPr>
          <p:nvPr/>
        </p:nvSpPr>
        <p:spPr bwMode="auto">
          <a:xfrm>
            <a:off x="7543801" y="2487613"/>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2" name="Rectangle 226"/>
          <p:cNvSpPr>
            <a:spLocks noChangeArrowheads="1"/>
          </p:cNvSpPr>
          <p:nvPr/>
        </p:nvSpPr>
        <p:spPr bwMode="auto">
          <a:xfrm>
            <a:off x="8570669" y="1444605"/>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3" name="Rectangle 226"/>
          <p:cNvSpPr>
            <a:spLocks noChangeArrowheads="1"/>
          </p:cNvSpPr>
          <p:nvPr/>
        </p:nvSpPr>
        <p:spPr bwMode="auto">
          <a:xfrm>
            <a:off x="8570669" y="1622427"/>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4" name="Rectangle 226"/>
          <p:cNvSpPr>
            <a:spLocks noChangeArrowheads="1"/>
          </p:cNvSpPr>
          <p:nvPr/>
        </p:nvSpPr>
        <p:spPr bwMode="auto">
          <a:xfrm>
            <a:off x="8570669" y="1801813"/>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5" name="Rectangle 226"/>
          <p:cNvSpPr>
            <a:spLocks noChangeArrowheads="1"/>
          </p:cNvSpPr>
          <p:nvPr/>
        </p:nvSpPr>
        <p:spPr bwMode="auto">
          <a:xfrm>
            <a:off x="8570669" y="1978005"/>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6" name="Rectangle 226"/>
          <p:cNvSpPr>
            <a:spLocks noChangeArrowheads="1"/>
          </p:cNvSpPr>
          <p:nvPr/>
        </p:nvSpPr>
        <p:spPr bwMode="auto">
          <a:xfrm>
            <a:off x="8570669" y="2130405"/>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7" name="Rectangle 226"/>
          <p:cNvSpPr>
            <a:spLocks noChangeArrowheads="1"/>
          </p:cNvSpPr>
          <p:nvPr/>
        </p:nvSpPr>
        <p:spPr bwMode="auto">
          <a:xfrm>
            <a:off x="8570669" y="2309792"/>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8" name="Rectangle 226"/>
          <p:cNvSpPr>
            <a:spLocks noChangeArrowheads="1"/>
          </p:cNvSpPr>
          <p:nvPr/>
        </p:nvSpPr>
        <p:spPr bwMode="auto">
          <a:xfrm>
            <a:off x="8570669" y="2487613"/>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69" name="Rectangle 226"/>
          <p:cNvSpPr>
            <a:spLocks noChangeArrowheads="1"/>
          </p:cNvSpPr>
          <p:nvPr/>
        </p:nvSpPr>
        <p:spPr bwMode="auto">
          <a:xfrm>
            <a:off x="7745413" y="1447801"/>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0" name="Rectangle 226"/>
          <p:cNvSpPr>
            <a:spLocks noChangeArrowheads="1"/>
          </p:cNvSpPr>
          <p:nvPr/>
        </p:nvSpPr>
        <p:spPr bwMode="auto">
          <a:xfrm>
            <a:off x="7745413" y="1625623"/>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1" name="Rectangle 226"/>
          <p:cNvSpPr>
            <a:spLocks noChangeArrowheads="1"/>
          </p:cNvSpPr>
          <p:nvPr/>
        </p:nvSpPr>
        <p:spPr bwMode="auto">
          <a:xfrm>
            <a:off x="7745413" y="1805009"/>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2" name="Rectangle 226"/>
          <p:cNvSpPr>
            <a:spLocks noChangeArrowheads="1"/>
          </p:cNvSpPr>
          <p:nvPr/>
        </p:nvSpPr>
        <p:spPr bwMode="auto">
          <a:xfrm>
            <a:off x="7745413" y="1981201"/>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3" name="Rectangle 226"/>
          <p:cNvSpPr>
            <a:spLocks noChangeArrowheads="1"/>
          </p:cNvSpPr>
          <p:nvPr/>
        </p:nvSpPr>
        <p:spPr bwMode="auto">
          <a:xfrm>
            <a:off x="7745413" y="2133601"/>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4" name="Rectangle 226"/>
          <p:cNvSpPr>
            <a:spLocks noChangeArrowheads="1"/>
          </p:cNvSpPr>
          <p:nvPr/>
        </p:nvSpPr>
        <p:spPr bwMode="auto">
          <a:xfrm>
            <a:off x="7745413" y="2312988"/>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75" name="Rectangle 226"/>
          <p:cNvSpPr>
            <a:spLocks noChangeArrowheads="1"/>
          </p:cNvSpPr>
          <p:nvPr/>
        </p:nvSpPr>
        <p:spPr bwMode="auto">
          <a:xfrm>
            <a:off x="7745413" y="2490809"/>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Tree>
    <p:extLst>
      <p:ext uri="{BB962C8B-B14F-4D97-AF65-F5344CB8AC3E}">
        <p14:creationId xmlns:p14="http://schemas.microsoft.com/office/powerpoint/2010/main" val="16762881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28601" y="1604666"/>
          <a:ext cx="7315199" cy="2476500"/>
        </p:xfrm>
        <a:graphic>
          <a:graphicData uri="http://schemas.openxmlformats.org/drawingml/2006/table">
            <a:tbl>
              <a:tblPr>
                <a:tableStyleId>{2D5ABB26-0587-4C30-8999-92F81FD0307C}</a:tableStyleId>
              </a:tblPr>
              <a:tblGrid>
                <a:gridCol w="1364776">
                  <a:extLst>
                    <a:ext uri="{9D8B030D-6E8A-4147-A177-3AD203B41FA5}">
                      <a16:colId xmlns:a16="http://schemas.microsoft.com/office/drawing/2014/main" val="20000"/>
                    </a:ext>
                  </a:extLst>
                </a:gridCol>
                <a:gridCol w="1528549">
                  <a:extLst>
                    <a:ext uri="{9D8B030D-6E8A-4147-A177-3AD203B41FA5}">
                      <a16:colId xmlns:a16="http://schemas.microsoft.com/office/drawing/2014/main" val="20001"/>
                    </a:ext>
                  </a:extLst>
                </a:gridCol>
                <a:gridCol w="1528549">
                  <a:extLst>
                    <a:ext uri="{9D8B030D-6E8A-4147-A177-3AD203B41FA5}">
                      <a16:colId xmlns:a16="http://schemas.microsoft.com/office/drawing/2014/main" val="20002"/>
                    </a:ext>
                  </a:extLst>
                </a:gridCol>
                <a:gridCol w="1528549">
                  <a:extLst>
                    <a:ext uri="{9D8B030D-6E8A-4147-A177-3AD203B41FA5}">
                      <a16:colId xmlns:a16="http://schemas.microsoft.com/office/drawing/2014/main" val="20003"/>
                    </a:ext>
                  </a:extLst>
                </a:gridCol>
                <a:gridCol w="1364776">
                  <a:extLst>
                    <a:ext uri="{9D8B030D-6E8A-4147-A177-3AD203B41FA5}">
                      <a16:colId xmlns:a16="http://schemas.microsoft.com/office/drawing/2014/main" val="20004"/>
                    </a:ext>
                  </a:extLst>
                </a:gridCol>
              </a:tblGrid>
              <a:tr h="914400">
                <a:tc>
                  <a:txBody>
                    <a:bodyPr/>
                    <a:lstStyle/>
                    <a:p>
                      <a:pPr algn="ctr" fontAlgn="b"/>
                      <a:r>
                        <a:rPr lang="en-US" sz="1900" b="1" u="none" strike="noStrike" dirty="0" smtClean="0">
                          <a:effectLst/>
                          <a:latin typeface="+mj-lt"/>
                        </a:rPr>
                        <a:t>Size</a:t>
                      </a:r>
                      <a:r>
                        <a:rPr lang="en-US" sz="1900" b="1" u="none" strike="noStrike" baseline="0" dirty="0" smtClean="0">
                          <a:effectLst/>
                          <a:latin typeface="+mj-lt"/>
                        </a:rPr>
                        <a:t> (</a:t>
                      </a:r>
                      <a:r>
                        <a:rPr lang="en-US" sz="1900" b="1" u="none" strike="noStrike" dirty="0" smtClean="0">
                          <a:effectLst/>
                          <a:latin typeface="+mj-lt"/>
                        </a:rPr>
                        <a:t>feet</a:t>
                      </a:r>
                      <a:r>
                        <a:rPr lang="en-US" sz="1900" b="1" u="none" strike="noStrike" baseline="30000" dirty="0" smtClean="0">
                          <a:effectLst/>
                          <a:latin typeface="+mj-lt"/>
                        </a:rPr>
                        <a:t>2</a:t>
                      </a:r>
                      <a:r>
                        <a:rPr lang="en-US" sz="1900" b="1" u="none" strike="noStrike" baseline="0" dirty="0" smtClean="0">
                          <a:effectLst/>
                          <a:latin typeface="+mj-lt"/>
                        </a:rPr>
                        <a:t>)</a:t>
                      </a:r>
                    </a:p>
                    <a:p>
                      <a:pPr algn="ctr" fontAlgn="b"/>
                      <a:endParaRPr lang="en-US" sz="1900" b="1" u="none" strike="noStrike" baseline="0" dirty="0" smtClean="0">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900" b="1" i="0" u="none" strike="noStrike" dirty="0" smtClean="0">
                          <a:solidFill>
                            <a:srgbClr val="000000"/>
                          </a:solidFill>
                          <a:effectLst/>
                          <a:latin typeface="+mj-lt"/>
                        </a:rPr>
                        <a:t>Number of bedrooms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900" b="1" i="0" u="none" strike="noStrike" dirty="0" smtClean="0">
                          <a:solidFill>
                            <a:srgbClr val="000000"/>
                          </a:solidFill>
                          <a:effectLst/>
                          <a:latin typeface="+mj-lt"/>
                        </a:rPr>
                        <a:t>Number of floors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900" b="1" i="0" u="none" strike="noStrike" dirty="0" smtClean="0">
                          <a:solidFill>
                            <a:srgbClr val="000000"/>
                          </a:solidFill>
                          <a:effectLst/>
                          <a:latin typeface="+mj-lt"/>
                        </a:rPr>
                        <a:t>Age</a:t>
                      </a:r>
                      <a:r>
                        <a:rPr lang="en-US" sz="1900" b="1" i="0" u="none" strike="noStrike" baseline="0" dirty="0" smtClean="0">
                          <a:solidFill>
                            <a:srgbClr val="000000"/>
                          </a:solidFill>
                          <a:effectLst/>
                          <a:latin typeface="+mj-lt"/>
                        </a:rPr>
                        <a:t> of home (years)</a:t>
                      </a:r>
                    </a:p>
                    <a:p>
                      <a:pPr algn="ctr" fontAlgn="b"/>
                      <a:endParaRPr lang="en-US" sz="20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900" b="1" i="0" u="none" strike="noStrike" dirty="0" smtClean="0">
                          <a:solidFill>
                            <a:srgbClr val="FF0000"/>
                          </a:solidFill>
                          <a:effectLst/>
                          <a:latin typeface="+mj-lt"/>
                        </a:rPr>
                        <a:t>Price ($1000)</a:t>
                      </a:r>
                    </a:p>
                    <a:p>
                      <a:pPr algn="ctr" fontAlgn="b"/>
                      <a:endParaRPr lang="en-US" sz="1900" b="1" i="0" u="none" strike="noStrike" dirty="0" smtClean="0">
                        <a:solidFill>
                          <a:srgbClr val="000000"/>
                        </a:solidFill>
                        <a:effectLst/>
                        <a:latin typeface="+mj-lt"/>
                      </a:endParaRPr>
                    </a:p>
                    <a:p>
                      <a:pPr algn="ctr" fontAlgn="b"/>
                      <a:endParaRPr lang="en-US" sz="20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2420">
                <a:tc>
                  <a:txBody>
                    <a:bodyPr/>
                    <a:lstStyle/>
                    <a:p>
                      <a:pPr algn="ctr" fontAlgn="b"/>
                      <a:r>
                        <a:rPr lang="en-US" sz="2000" u="none" strike="noStrike" smtClean="0">
                          <a:effectLst/>
                          <a:latin typeface="+mj-lt"/>
                        </a:rPr>
                        <a:t>2104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chemeClr val="tx1"/>
                          </a:solidFill>
                          <a:effectLst/>
                          <a:latin typeface="+mj-lt"/>
                        </a:rPr>
                        <a:t>45</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2000" b="0" i="0" u="none" strike="noStrike" dirty="0" smtClean="0">
                          <a:solidFill>
                            <a:srgbClr val="FF0000"/>
                          </a:solidFill>
                          <a:effectLst/>
                          <a:latin typeface="+mj-lt"/>
                        </a:rPr>
                        <a:t>460</a:t>
                      </a:r>
                      <a:endParaRPr lang="en-US" sz="20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312420">
                <a:tc>
                  <a:txBody>
                    <a:bodyPr/>
                    <a:lstStyle/>
                    <a:p>
                      <a:pPr algn="ctr" fontAlgn="b"/>
                      <a:r>
                        <a:rPr lang="en-US" sz="2000" u="none" strike="noStrike" dirty="0" smtClean="0">
                          <a:effectLst/>
                          <a:latin typeface="+mj-lt"/>
                        </a:rPr>
                        <a:t>1416</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chemeClr val="tx1"/>
                          </a:solidFill>
                          <a:effectLst/>
                          <a:latin typeface="+mj-lt"/>
                        </a:rPr>
                        <a:t>40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FF0000"/>
                          </a:solidFill>
                          <a:effectLst/>
                          <a:latin typeface="+mj-lt"/>
                        </a:rPr>
                        <a:t>232</a:t>
                      </a:r>
                      <a:endParaRPr lang="en-US" sz="20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312420">
                <a:tc>
                  <a:txBody>
                    <a:bodyPr/>
                    <a:lstStyle/>
                    <a:p>
                      <a:pPr algn="ctr" fontAlgn="b"/>
                      <a:r>
                        <a:rPr lang="en-US" sz="2000" b="0" i="0" u="none" strike="noStrike" dirty="0" smtClean="0">
                          <a:solidFill>
                            <a:srgbClr val="000000"/>
                          </a:solidFill>
                          <a:effectLst/>
                          <a:latin typeface="+mj-lt"/>
                        </a:rPr>
                        <a:t>1534</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u="none" strike="noStrike" dirty="0" smtClean="0">
                          <a:effectLst/>
                          <a:latin typeface="+mj-lt"/>
                        </a:rPr>
                        <a:t>30</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FF0000"/>
                          </a:solidFill>
                          <a:effectLst/>
                          <a:latin typeface="+mj-lt"/>
                        </a:rPr>
                        <a:t>315</a:t>
                      </a:r>
                      <a:endParaRPr lang="en-US" sz="20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312420">
                <a:tc>
                  <a:txBody>
                    <a:bodyPr/>
                    <a:lstStyle/>
                    <a:p>
                      <a:pPr algn="ctr" fontAlgn="b"/>
                      <a:r>
                        <a:rPr lang="en-US" sz="2000" b="0" i="0" u="none" strike="noStrike" dirty="0" smtClean="0">
                          <a:solidFill>
                            <a:srgbClr val="000000"/>
                          </a:solidFill>
                          <a:effectLst/>
                          <a:latin typeface="+mj-lt"/>
                        </a:rPr>
                        <a:t>852</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2</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1</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36</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FF0000"/>
                          </a:solidFill>
                          <a:effectLst/>
                          <a:latin typeface="+mj-lt"/>
                        </a:rPr>
                        <a:t>178</a:t>
                      </a:r>
                      <a:endParaRPr lang="en-US" sz="20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312420">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000000"/>
                          </a:solidFill>
                          <a:effectLst/>
                          <a:latin typeface="+mj-lt"/>
                        </a:rPr>
                        <a:t>…</a:t>
                      </a:r>
                      <a:endParaRPr lang="en-US" sz="20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2000" b="0" i="0" u="none" strike="noStrike" dirty="0" smtClean="0">
                          <a:solidFill>
                            <a:srgbClr val="FF0000"/>
                          </a:solidFill>
                          <a:effectLst/>
                          <a:latin typeface="+mj-lt"/>
                        </a:rPr>
                        <a:t>…</a:t>
                      </a:r>
                      <a:endParaRPr lang="en-US" sz="20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
        <p:nvSpPr>
          <p:cNvPr id="3" name="TextBox 2"/>
          <p:cNvSpPr txBox="1"/>
          <p:nvPr/>
        </p:nvSpPr>
        <p:spPr>
          <a:xfrm>
            <a:off x="266039" y="327199"/>
            <a:ext cx="7467600" cy="1200329"/>
          </a:xfrm>
          <a:prstGeom prst="rect">
            <a:avLst/>
          </a:prstGeom>
          <a:noFill/>
        </p:spPr>
        <p:txBody>
          <a:bodyPr wrap="square" rtlCol="0">
            <a:spAutoFit/>
          </a:bodyPr>
          <a:lstStyle/>
          <a:p>
            <a:r>
              <a:rPr lang="en-US" sz="2400" b="1" dirty="0"/>
              <a:t>Multivariate linear regression – predicting the price of a house using several features (in this example, 4 independent variables)</a:t>
            </a:r>
          </a:p>
        </p:txBody>
      </p:sp>
      <mc:AlternateContent xmlns:mc="http://schemas.openxmlformats.org/markup-compatibility/2006" xmlns:a14="http://schemas.microsoft.com/office/drawing/2010/main">
        <mc:Choice Requires="a14">
          <p:sp>
            <p:nvSpPr>
              <p:cNvPr id="4" name="TextBox 3"/>
              <p:cNvSpPr txBox="1"/>
              <p:nvPr/>
            </p:nvSpPr>
            <p:spPr>
              <a:xfrm>
                <a:off x="228601" y="4997521"/>
                <a:ext cx="5638800" cy="1143903"/>
              </a:xfrm>
              <a:prstGeom prst="rect">
                <a:avLst/>
              </a:prstGeom>
              <a:noFill/>
            </p:spPr>
            <p:txBody>
              <a:bodyPr wrap="square" rtlCol="0">
                <a:spAutoFit/>
              </a:bodyPr>
              <a:lstStyle/>
              <a:p>
                <a:pPr>
                  <a:spcAft>
                    <a:spcPts val="400"/>
                  </a:spcAft>
                </a:pPr>
                <a:r>
                  <a:rPr lang="en-US" sz="2000" dirty="0"/>
                  <a:t>Notation:</a:t>
                </a:r>
                <a:endParaRPr lang="en-US" sz="2000" i="1" dirty="0">
                  <a:latin typeface="Cambria Math" panose="02040503050406030204" pitchFamily="18" charset="0"/>
                </a:endParaRPr>
              </a:p>
              <a:p>
                <a:pPr>
                  <a:spcAft>
                    <a:spcPts val="400"/>
                  </a:spcAft>
                </a:pP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oMath>
                </a14:m>
                <a:r>
                  <a:rPr lang="en-US" sz="2000" dirty="0"/>
                  <a:t>= input (features) of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𝑖</m:t>
                        </m:r>
                      </m:e>
                      <m:sup>
                        <m:r>
                          <a:rPr lang="en-US" sz="2000" i="1">
                            <a:latin typeface="Cambria Math" panose="02040503050406030204" pitchFamily="18" charset="0"/>
                          </a:rPr>
                          <m:t>𝑡h</m:t>
                        </m:r>
                      </m:sup>
                    </m:sSup>
                  </m:oMath>
                </a14:m>
                <a:r>
                  <a:rPr lang="en-US" sz="2000" dirty="0"/>
                  <a:t> training</a:t>
                </a:r>
              </a:p>
              <a:p>
                <a:pPr>
                  <a:spcAft>
                    <a:spcPts val="400"/>
                  </a:spcAft>
                </a:pP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𝑥</m:t>
                        </m:r>
                        <m:r>
                          <a:rPr lang="en-US" sz="2000" i="1" baseline="-25000">
                            <a:latin typeface="Cambria Math" panose="02040503050406030204" pitchFamily="18" charset="0"/>
                          </a:rPr>
                          <m:t>𝑗</m:t>
                        </m:r>
                      </m:e>
                      <m:sup>
                        <m:r>
                          <a:rPr lang="en-US" sz="2000" i="1">
                            <a:latin typeface="Cambria Math" panose="02040503050406030204" pitchFamily="18" charset="0"/>
                          </a:rPr>
                          <m:t>(</m:t>
                        </m:r>
                        <m:r>
                          <a:rPr lang="en-US" sz="2000" i="1">
                            <a:latin typeface="Cambria Math" panose="02040503050406030204" pitchFamily="18" charset="0"/>
                          </a:rPr>
                          <m:t>𝑖</m:t>
                        </m:r>
                        <m:r>
                          <a:rPr lang="en-US" sz="2000" i="1">
                            <a:latin typeface="Cambria Math" panose="02040503050406030204" pitchFamily="18" charset="0"/>
                          </a:rPr>
                          <m:t>)</m:t>
                        </m:r>
                      </m:sup>
                    </m:sSup>
                  </m:oMath>
                </a14:m>
                <a:r>
                  <a:rPr lang="en-US" sz="2000" dirty="0"/>
                  <a:t>= value of feature </a:t>
                </a:r>
                <a14:m>
                  <m:oMath xmlns:m="http://schemas.openxmlformats.org/officeDocument/2006/math">
                    <m:r>
                      <a:rPr lang="en-US" sz="2000" i="1">
                        <a:latin typeface="Cambria Math" panose="02040503050406030204" pitchFamily="18" charset="0"/>
                      </a:rPr>
                      <m:t>𝑗</m:t>
                    </m:r>
                  </m:oMath>
                </a14:m>
                <a:r>
                  <a:rPr lang="en-US" sz="2000" dirty="0"/>
                  <a:t> in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𝑖</m:t>
                        </m:r>
                      </m:e>
                      <m:sup>
                        <m:r>
                          <a:rPr lang="en-US" sz="2000" i="1">
                            <a:latin typeface="Cambria Math" panose="02040503050406030204" pitchFamily="18" charset="0"/>
                          </a:rPr>
                          <m:t>𝑡h</m:t>
                        </m:r>
                      </m:sup>
                    </m:sSup>
                  </m:oMath>
                </a14:m>
                <a:r>
                  <a:rPr lang="en-US" sz="2000" dirty="0"/>
                  <a:t> training example</a:t>
                </a:r>
              </a:p>
            </p:txBody>
          </p:sp>
        </mc:Choice>
        <mc:Fallback xmlns="">
          <p:sp>
            <p:nvSpPr>
              <p:cNvPr id="4" name="TextBox 3"/>
              <p:cNvSpPr txBox="1">
                <a:spLocks noRot="1" noChangeAspect="1" noMove="1" noResize="1" noEditPoints="1" noAdjustHandles="1" noChangeArrowheads="1" noChangeShapeType="1" noTextEdit="1"/>
              </p:cNvSpPr>
              <p:nvPr/>
            </p:nvSpPr>
            <p:spPr>
              <a:xfrm>
                <a:off x="228601" y="4997521"/>
                <a:ext cx="5638800" cy="1143903"/>
              </a:xfrm>
              <a:prstGeom prst="rect">
                <a:avLst/>
              </a:prstGeom>
              <a:blipFill>
                <a:blip r:embed="rId2"/>
                <a:stretch>
                  <a:fillRect l="-1189" t="-3209" b="-909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5791201" y="5362921"/>
                <a:ext cx="3352801" cy="669286"/>
              </a:xfrm>
              <a:prstGeom prst="rect">
                <a:avLst/>
              </a:prstGeom>
              <a:noFill/>
            </p:spPr>
            <p:txBody>
              <a:bodyPr wrap="square" rtlCol="0">
                <a:spAutoFit/>
              </a:bodyPr>
              <a:lstStyle/>
              <a:p>
                <a14:m>
                  <m:oMath xmlns:m="http://schemas.openxmlformats.org/officeDocument/2006/math">
                    <m:sSup>
                      <m:sSupPr>
                        <m:ctrlPr>
                          <a:rPr lang="en-NZ" i="1">
                            <a:latin typeface="Cambria Math" panose="02040503050406030204" pitchFamily="18" charset="0"/>
                          </a:rPr>
                        </m:ctrlPr>
                      </m:sSupPr>
                      <m:e>
                        <m:r>
                          <a:rPr lang="en-NZ" i="1">
                            <a:latin typeface="Cambria Math"/>
                          </a:rPr>
                          <m:t>        </m:t>
                        </m:r>
                        <m:r>
                          <a:rPr lang="en-NZ" i="1">
                            <a:latin typeface="Cambria Math"/>
                          </a:rPr>
                          <m:t>𝑥</m:t>
                        </m:r>
                      </m:e>
                      <m:sup>
                        <m:r>
                          <a:rPr lang="en-NZ" i="1">
                            <a:latin typeface="Cambria Math"/>
                          </a:rPr>
                          <m:t>(3)</m:t>
                        </m:r>
                      </m:sup>
                    </m:sSup>
                    <m:r>
                      <a:rPr lang="en-NZ" i="1">
                        <a:latin typeface="Cambria Math"/>
                      </a:rPr>
                      <m:t>=</m:t>
                    </m:r>
                  </m:oMath>
                </a14:m>
                <a:r>
                  <a:rPr lang="en-US" dirty="0"/>
                  <a:t>[1534,3,2,30]</a:t>
                </a:r>
              </a:p>
              <a:p>
                <a14:m>
                  <m:oMath xmlns:m="http://schemas.openxmlformats.org/officeDocument/2006/math">
                    <m:sSup>
                      <m:sSupPr>
                        <m:ctrlPr>
                          <a:rPr lang="en-NZ" i="1">
                            <a:latin typeface="Cambria Math" panose="02040503050406030204" pitchFamily="18" charset="0"/>
                          </a:rPr>
                        </m:ctrlPr>
                      </m:sSupPr>
                      <m:e>
                        <m:r>
                          <a:rPr lang="en-NZ" i="1">
                            <a:latin typeface="Cambria Math"/>
                          </a:rPr>
                          <m:t>        </m:t>
                        </m:r>
                        <m:r>
                          <a:rPr lang="en-NZ" i="1">
                            <a:latin typeface="Cambria Math"/>
                          </a:rPr>
                          <m:t>𝑥</m:t>
                        </m:r>
                        <m:r>
                          <a:rPr lang="en-NZ" i="1" baseline="-25000">
                            <a:latin typeface="Cambria Math"/>
                          </a:rPr>
                          <m:t>2</m:t>
                        </m:r>
                      </m:e>
                      <m:sup>
                        <m:r>
                          <a:rPr lang="en-NZ" i="1">
                            <a:latin typeface="Cambria Math"/>
                          </a:rPr>
                          <m:t>(3)</m:t>
                        </m:r>
                      </m:sup>
                    </m:sSup>
                    <m:r>
                      <a:rPr lang="en-NZ" i="1">
                        <a:latin typeface="Cambria Math"/>
                      </a:rPr>
                      <m:t>=</m:t>
                    </m:r>
                  </m:oMath>
                </a14:m>
                <a:r>
                  <a:rPr lang="en-US" dirty="0"/>
                  <a:t> 3 </a:t>
                </a:r>
                <a14:m>
                  <m:oMath xmlns:m="http://schemas.openxmlformats.org/officeDocument/2006/math">
                    <m:sSup>
                      <m:sSupPr>
                        <m:ctrlPr>
                          <a:rPr lang="en-US" i="1">
                            <a:latin typeface="Cambria Math" panose="02040503050406030204" pitchFamily="18" charset="0"/>
                          </a:rPr>
                        </m:ctrlPr>
                      </m:sSupPr>
                      <m:e>
                        <m:r>
                          <a:rPr lang="en-NZ" i="1">
                            <a:latin typeface="Cambria Math"/>
                          </a:rPr>
                          <m:t>           </m:t>
                        </m:r>
                        <m:r>
                          <a:rPr lang="en-NZ" i="1">
                            <a:latin typeface="Cambria Math"/>
                          </a:rPr>
                          <m:t>𝑦</m:t>
                        </m:r>
                      </m:e>
                      <m:sup>
                        <m:r>
                          <a:rPr lang="en-NZ" i="1">
                            <a:latin typeface="Cambria Math"/>
                          </a:rPr>
                          <m:t>(3)</m:t>
                        </m:r>
                      </m:sup>
                    </m:sSup>
                    <m:r>
                      <a:rPr lang="en-NZ" i="1">
                        <a:latin typeface="Cambria Math"/>
                      </a:rPr>
                      <m:t>=315</m:t>
                    </m:r>
                  </m:oMath>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791201" y="5362921"/>
                <a:ext cx="3352801" cy="669286"/>
              </a:xfrm>
              <a:prstGeom prst="rect">
                <a:avLst/>
              </a:prstGeom>
              <a:blipFill>
                <a:blip r:embed="rId3"/>
                <a:stretch>
                  <a:fillRect t="-3636" b="-1363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457200" y="4152460"/>
                <a:ext cx="7467600" cy="8005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i="1">
                          <a:solidFill>
                            <a:srgbClr val="FF0000"/>
                          </a:solidFill>
                          <a:latin typeface="Cambria Math"/>
                        </a:rPr>
                        <m:t>𝑦</m:t>
                      </m:r>
                      <m:r>
                        <a:rPr lang="en-NZ" sz="2800" i="1">
                          <a:latin typeface="Cambria Math"/>
                        </a:rPr>
                        <m:t>=</m:t>
                      </m:r>
                      <m:r>
                        <a:rPr lang="en-NZ" sz="2800" i="1">
                          <a:latin typeface="Cambria Math"/>
                        </a:rPr>
                        <m:t>h</m:t>
                      </m:r>
                      <m:r>
                        <a:rPr lang="en-NZ" sz="2800" i="1" baseline="-25000">
                          <a:latin typeface="Cambria Math"/>
                          <a:ea typeface="Cambria Math"/>
                        </a:rPr>
                        <m:t>𝜃</m:t>
                      </m:r>
                      <m:d>
                        <m:dPr>
                          <m:ctrlPr>
                            <a:rPr lang="en-NZ" sz="2800" i="1">
                              <a:latin typeface="Cambria Math" panose="02040503050406030204" pitchFamily="18" charset="0"/>
                              <a:ea typeface="Cambria Math"/>
                            </a:rPr>
                          </m:ctrlPr>
                        </m:dPr>
                        <m:e>
                          <m:r>
                            <a:rPr lang="en-NZ" sz="2800" i="1">
                              <a:latin typeface="Cambria Math"/>
                              <a:ea typeface="Cambria Math"/>
                            </a:rPr>
                            <m:t>𝑥</m:t>
                          </m:r>
                        </m:e>
                      </m:d>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0</m:t>
                      </m:r>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1</m:t>
                      </m:r>
                      <m:r>
                        <a:rPr lang="en-NZ" sz="2800" i="1">
                          <a:latin typeface="Cambria Math"/>
                          <a:ea typeface="Cambria Math"/>
                        </a:rPr>
                        <m:t>𝑥</m:t>
                      </m:r>
                      <m:r>
                        <a:rPr lang="en-NZ" sz="2800" i="1" baseline="-25000">
                          <a:latin typeface="Cambria Math"/>
                          <a:ea typeface="Cambria Math"/>
                        </a:rPr>
                        <m:t>1</m:t>
                      </m:r>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2</m:t>
                      </m:r>
                      <m:r>
                        <a:rPr lang="en-NZ" sz="2800" i="1">
                          <a:latin typeface="Cambria Math"/>
                          <a:ea typeface="Cambria Math"/>
                        </a:rPr>
                        <m:t>𝑥</m:t>
                      </m:r>
                      <m:r>
                        <a:rPr lang="en-NZ" sz="2800" i="1" baseline="-25000">
                          <a:latin typeface="Cambria Math"/>
                          <a:ea typeface="Cambria Math"/>
                        </a:rPr>
                        <m:t>2</m:t>
                      </m:r>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3</m:t>
                      </m:r>
                      <m:r>
                        <a:rPr lang="en-NZ" sz="2800" i="1">
                          <a:latin typeface="Cambria Math"/>
                          <a:ea typeface="Cambria Math"/>
                        </a:rPr>
                        <m:t>𝑥</m:t>
                      </m:r>
                      <m:r>
                        <a:rPr lang="en-NZ" sz="2800" i="1" baseline="-25000">
                          <a:latin typeface="Cambria Math"/>
                          <a:ea typeface="Cambria Math"/>
                        </a:rPr>
                        <m:t>3</m:t>
                      </m:r>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4</m:t>
                      </m:r>
                      <m:r>
                        <a:rPr lang="en-NZ" sz="2800" i="1">
                          <a:latin typeface="Cambria Math"/>
                          <a:ea typeface="Cambria Math"/>
                        </a:rPr>
                        <m:t>𝑥</m:t>
                      </m:r>
                      <m:r>
                        <a:rPr lang="en-NZ" sz="2800" i="1" baseline="-25000">
                          <a:latin typeface="Cambria Math"/>
                          <a:ea typeface="Cambria Math"/>
                        </a:rPr>
                        <m:t>4</m:t>
                      </m:r>
                    </m:oMath>
                  </m:oMathPara>
                </a14:m>
                <a:endParaRPr lang="en-US" sz="2800" baseline="-25000" dirty="0"/>
              </a:p>
              <a:p>
                <a:endParaRPr lang="en-US" sz="2800" baseline="-250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57200" y="4152460"/>
                <a:ext cx="7467600" cy="800540"/>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562277" y="2057400"/>
                <a:ext cx="42832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rPr>
                        <m:t>𝑥</m:t>
                      </m:r>
                      <m:r>
                        <a:rPr lang="en-NZ" i="1" baseline="-25000">
                          <a:latin typeface="Cambria Math"/>
                        </a:rPr>
                        <m:t>1</m:t>
                      </m:r>
                    </m:oMath>
                  </m:oMathPara>
                </a14:m>
                <a:endParaRPr lang="en-US" baseline="-25000" dirty="0"/>
              </a:p>
            </p:txBody>
          </p:sp>
        </mc:Choice>
        <mc:Fallback xmlns="">
          <p:sp>
            <p:nvSpPr>
              <p:cNvPr id="13" name="TextBox 12"/>
              <p:cNvSpPr txBox="1">
                <a:spLocks noRot="1" noChangeAspect="1" noMove="1" noResize="1" noEditPoints="1" noAdjustHandles="1" noChangeArrowheads="1" noChangeShapeType="1" noTextEdit="1"/>
              </p:cNvSpPr>
              <p:nvPr/>
            </p:nvSpPr>
            <p:spPr>
              <a:xfrm>
                <a:off x="562277" y="2057400"/>
                <a:ext cx="428322" cy="362984"/>
              </a:xfrm>
              <a:prstGeom prst="rect">
                <a:avLst/>
              </a:prstGeom>
              <a:blipFill>
                <a:blip r:embed="rId5"/>
                <a:stretch>
                  <a:fillRect b="-169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059204" y="2075416"/>
                <a:ext cx="393634" cy="362984"/>
              </a:xfrm>
              <a:prstGeom prst="rect">
                <a:avLst/>
              </a:prstGeom>
              <a:noFill/>
            </p:spPr>
            <p:txBody>
              <a:bodyPr wrap="none" rtlCol="0">
                <a:spAutoFit/>
              </a:bodyPr>
              <a:lstStyle/>
              <a:p>
                <a14:m>
                  <m:oMath xmlns:m="http://schemas.openxmlformats.org/officeDocument/2006/math">
                    <m:r>
                      <a:rPr lang="en-NZ" i="1">
                        <a:latin typeface="Cambria Math"/>
                      </a:rPr>
                      <m:t>𝑥</m:t>
                    </m:r>
                  </m:oMath>
                </a14:m>
                <a:r>
                  <a:rPr lang="en-US" baseline="-25000" dirty="0"/>
                  <a:t>2</a:t>
                </a:r>
              </a:p>
            </p:txBody>
          </p:sp>
        </mc:Choice>
        <mc:Fallback xmlns="">
          <p:sp>
            <p:nvSpPr>
              <p:cNvPr id="14" name="TextBox 13"/>
              <p:cNvSpPr txBox="1">
                <a:spLocks noRot="1" noChangeAspect="1" noMove="1" noResize="1" noEditPoints="1" noAdjustHandles="1" noChangeArrowheads="1" noChangeShapeType="1" noTextEdit="1"/>
              </p:cNvSpPr>
              <p:nvPr/>
            </p:nvSpPr>
            <p:spPr>
              <a:xfrm>
                <a:off x="2059204" y="2075416"/>
                <a:ext cx="393634" cy="362984"/>
              </a:xfrm>
              <a:prstGeom prst="rect">
                <a:avLst/>
              </a:prstGeom>
              <a:blipFill>
                <a:blip r:embed="rId6"/>
                <a:stretch>
                  <a:fillRect b="-2333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29399" y="2085975"/>
                <a:ext cx="353750"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solidFill>
                            <a:srgbClr val="FF0000"/>
                          </a:solidFill>
                          <a:latin typeface="Cambria Math"/>
                        </a:rPr>
                        <m:t>𝑦</m:t>
                      </m:r>
                    </m:oMath>
                  </m:oMathPara>
                </a14:m>
                <a:endParaRPr lang="en-US" baseline="-25000" dirty="0">
                  <a:solidFill>
                    <a:srgbClr val="FF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29399" y="2085975"/>
                <a:ext cx="353750" cy="362984"/>
              </a:xfrm>
              <a:prstGeom prst="rect">
                <a:avLst/>
              </a:prstGeom>
              <a:blipFill>
                <a:blip r:embed="rId7"/>
                <a:stretch>
                  <a:fillRect b="-100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3716455" y="2067959"/>
                <a:ext cx="42832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rPr>
                        <m:t>𝑥</m:t>
                      </m:r>
                      <m:r>
                        <a:rPr lang="en-NZ" i="1" baseline="-25000">
                          <a:latin typeface="Cambria Math"/>
                        </a:rPr>
                        <m:t>3</m:t>
                      </m:r>
                    </m:oMath>
                  </m:oMathPara>
                </a14:m>
                <a:endParaRPr lang="en-US" baseline="-25000" dirty="0"/>
              </a:p>
            </p:txBody>
          </p:sp>
        </mc:Choice>
        <mc:Fallback xmlns="">
          <p:sp>
            <p:nvSpPr>
              <p:cNvPr id="16" name="TextBox 15"/>
              <p:cNvSpPr txBox="1">
                <a:spLocks noRot="1" noChangeAspect="1" noMove="1" noResize="1" noEditPoints="1" noAdjustHandles="1" noChangeArrowheads="1" noChangeShapeType="1" noTextEdit="1"/>
              </p:cNvSpPr>
              <p:nvPr/>
            </p:nvSpPr>
            <p:spPr>
              <a:xfrm>
                <a:off x="3716455" y="2067959"/>
                <a:ext cx="428322" cy="362984"/>
              </a:xfrm>
              <a:prstGeom prst="rect">
                <a:avLst/>
              </a:prstGeom>
              <a:blipFill>
                <a:blip r:embed="rId8"/>
                <a:stretch>
                  <a:fillRect b="-166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184807" y="2075416"/>
                <a:ext cx="393634" cy="362984"/>
              </a:xfrm>
              <a:prstGeom prst="rect">
                <a:avLst/>
              </a:prstGeom>
              <a:noFill/>
            </p:spPr>
            <p:txBody>
              <a:bodyPr wrap="none" rtlCol="0">
                <a:spAutoFit/>
              </a:bodyPr>
              <a:lstStyle/>
              <a:p>
                <a14:m>
                  <m:oMath xmlns:m="http://schemas.openxmlformats.org/officeDocument/2006/math">
                    <m:r>
                      <a:rPr lang="en-NZ" i="1">
                        <a:latin typeface="Cambria Math"/>
                      </a:rPr>
                      <m:t>𝑥</m:t>
                    </m:r>
                  </m:oMath>
                </a14:m>
                <a:r>
                  <a:rPr lang="en-US" baseline="-25000" dirty="0"/>
                  <a:t>4</a:t>
                </a:r>
              </a:p>
            </p:txBody>
          </p:sp>
        </mc:Choice>
        <mc:Fallback xmlns="">
          <p:sp>
            <p:nvSpPr>
              <p:cNvPr id="17" name="TextBox 16"/>
              <p:cNvSpPr txBox="1">
                <a:spLocks noRot="1" noChangeAspect="1" noMove="1" noResize="1" noEditPoints="1" noAdjustHandles="1" noChangeArrowheads="1" noChangeShapeType="1" noTextEdit="1"/>
              </p:cNvSpPr>
              <p:nvPr/>
            </p:nvSpPr>
            <p:spPr>
              <a:xfrm>
                <a:off x="5184807" y="2075416"/>
                <a:ext cx="393634" cy="362984"/>
              </a:xfrm>
              <a:prstGeom prst="rect">
                <a:avLst/>
              </a:prstGeom>
              <a:blipFill>
                <a:blip r:embed="rId9"/>
                <a:stretch>
                  <a:fillRect b="-23333"/>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8204769" y="813515"/>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i="1">
                          <a:latin typeface="Cambria Math" panose="02040503050406030204" pitchFamily="18" charset="0"/>
                        </a:rPr>
                        <m:t>𝑋</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8204769" y="813515"/>
                <a:ext cx="206820" cy="553998"/>
              </a:xfrm>
              <a:prstGeom prst="rect">
                <a:avLst/>
              </a:prstGeom>
              <a:blipFill>
                <a:blip r:embed="rId10"/>
                <a:stretch>
                  <a:fillRect l="-2941" r="-41176"/>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8882717" y="797323"/>
                <a:ext cx="1850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i="1">
                          <a:latin typeface="Cambria Math" panose="02040503050406030204" pitchFamily="18" charset="0"/>
                        </a:rPr>
                        <m:t>𝑦</m:t>
                      </m:r>
                    </m:oMath>
                  </m:oMathPara>
                </a14:m>
                <a:endParaRPr lang="en-US" sz="3600" dirty="0"/>
              </a:p>
            </p:txBody>
          </p:sp>
        </mc:Choice>
        <mc:Fallback xmlns="">
          <p:sp>
            <p:nvSpPr>
              <p:cNvPr id="19" name="TextBox 18"/>
              <p:cNvSpPr txBox="1">
                <a:spLocks noRot="1" noChangeAspect="1" noMove="1" noResize="1" noEditPoints="1" noAdjustHandles="1" noChangeArrowheads="1" noChangeShapeType="1" noTextEdit="1"/>
              </p:cNvSpPr>
              <p:nvPr/>
            </p:nvSpPr>
            <p:spPr>
              <a:xfrm>
                <a:off x="8882717" y="797323"/>
                <a:ext cx="185083" cy="553998"/>
              </a:xfrm>
              <a:prstGeom prst="rect">
                <a:avLst/>
              </a:prstGeom>
              <a:blipFill>
                <a:blip r:embed="rId11"/>
                <a:stretch>
                  <a:fillRect r="-35484"/>
                </a:stretch>
              </a:blipFill>
            </p:spPr>
            <p:txBody>
              <a:bodyPr/>
              <a:lstStyle/>
              <a:p>
                <a:r>
                  <a:rPr lang="en-NZ">
                    <a:noFill/>
                  </a:rPr>
                  <a:t> </a:t>
                </a:r>
              </a:p>
            </p:txBody>
          </p:sp>
        </mc:Fallback>
      </mc:AlternateContent>
      <p:sp>
        <p:nvSpPr>
          <p:cNvPr id="20" name="Rectangle 226"/>
          <p:cNvSpPr>
            <a:spLocks noChangeArrowheads="1"/>
          </p:cNvSpPr>
          <p:nvPr/>
        </p:nvSpPr>
        <p:spPr bwMode="auto">
          <a:xfrm>
            <a:off x="8355013" y="1444605"/>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1" name="Rectangle 226"/>
          <p:cNvSpPr>
            <a:spLocks noChangeArrowheads="1"/>
          </p:cNvSpPr>
          <p:nvPr/>
        </p:nvSpPr>
        <p:spPr bwMode="auto">
          <a:xfrm>
            <a:off x="8355013" y="1622427"/>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2" name="Rectangle 226"/>
          <p:cNvSpPr>
            <a:spLocks noChangeArrowheads="1"/>
          </p:cNvSpPr>
          <p:nvPr/>
        </p:nvSpPr>
        <p:spPr bwMode="auto">
          <a:xfrm>
            <a:off x="8355013" y="1801813"/>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3" name="Rectangle 226"/>
          <p:cNvSpPr>
            <a:spLocks noChangeArrowheads="1"/>
          </p:cNvSpPr>
          <p:nvPr/>
        </p:nvSpPr>
        <p:spPr bwMode="auto">
          <a:xfrm>
            <a:off x="8355013" y="1978005"/>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4" name="Rectangle 226"/>
          <p:cNvSpPr>
            <a:spLocks noChangeArrowheads="1"/>
          </p:cNvSpPr>
          <p:nvPr/>
        </p:nvSpPr>
        <p:spPr bwMode="auto">
          <a:xfrm>
            <a:off x="8355013" y="2130405"/>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5" name="Rectangle 226"/>
          <p:cNvSpPr>
            <a:spLocks noChangeArrowheads="1"/>
          </p:cNvSpPr>
          <p:nvPr/>
        </p:nvSpPr>
        <p:spPr bwMode="auto">
          <a:xfrm>
            <a:off x="8355013" y="2309792"/>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6" name="Rectangle 226"/>
          <p:cNvSpPr>
            <a:spLocks noChangeArrowheads="1"/>
          </p:cNvSpPr>
          <p:nvPr/>
        </p:nvSpPr>
        <p:spPr bwMode="auto">
          <a:xfrm>
            <a:off x="8355013" y="2487613"/>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7" name="Rectangle 226"/>
          <p:cNvSpPr>
            <a:spLocks noChangeArrowheads="1"/>
          </p:cNvSpPr>
          <p:nvPr/>
        </p:nvSpPr>
        <p:spPr bwMode="auto">
          <a:xfrm>
            <a:off x="8888413" y="1444605"/>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8" name="Rectangle 226"/>
          <p:cNvSpPr>
            <a:spLocks noChangeArrowheads="1"/>
          </p:cNvSpPr>
          <p:nvPr/>
        </p:nvSpPr>
        <p:spPr bwMode="auto">
          <a:xfrm>
            <a:off x="8888413" y="1622427"/>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9" name="Rectangle 226"/>
          <p:cNvSpPr>
            <a:spLocks noChangeArrowheads="1"/>
          </p:cNvSpPr>
          <p:nvPr/>
        </p:nvSpPr>
        <p:spPr bwMode="auto">
          <a:xfrm>
            <a:off x="8888413" y="1801813"/>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0" name="Rectangle 226"/>
          <p:cNvSpPr>
            <a:spLocks noChangeArrowheads="1"/>
          </p:cNvSpPr>
          <p:nvPr/>
        </p:nvSpPr>
        <p:spPr bwMode="auto">
          <a:xfrm>
            <a:off x="8888413" y="1978005"/>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1" name="Rectangle 226"/>
          <p:cNvSpPr>
            <a:spLocks noChangeArrowheads="1"/>
          </p:cNvSpPr>
          <p:nvPr/>
        </p:nvSpPr>
        <p:spPr bwMode="auto">
          <a:xfrm>
            <a:off x="8888413" y="2130405"/>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2" name="Rectangle 226"/>
          <p:cNvSpPr>
            <a:spLocks noChangeArrowheads="1"/>
          </p:cNvSpPr>
          <p:nvPr/>
        </p:nvSpPr>
        <p:spPr bwMode="auto">
          <a:xfrm>
            <a:off x="8888413" y="2309792"/>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3" name="Rectangle 226"/>
          <p:cNvSpPr>
            <a:spLocks noChangeArrowheads="1"/>
          </p:cNvSpPr>
          <p:nvPr/>
        </p:nvSpPr>
        <p:spPr bwMode="auto">
          <a:xfrm>
            <a:off x="8888413" y="2487613"/>
            <a:ext cx="179388"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4" name="Rectangle 226"/>
          <p:cNvSpPr>
            <a:spLocks noChangeArrowheads="1"/>
          </p:cNvSpPr>
          <p:nvPr/>
        </p:nvSpPr>
        <p:spPr bwMode="auto">
          <a:xfrm>
            <a:off x="8534401" y="1447801"/>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5" name="Rectangle 226"/>
          <p:cNvSpPr>
            <a:spLocks noChangeArrowheads="1"/>
          </p:cNvSpPr>
          <p:nvPr/>
        </p:nvSpPr>
        <p:spPr bwMode="auto">
          <a:xfrm>
            <a:off x="8534401" y="1625623"/>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6" name="Rectangle 226"/>
          <p:cNvSpPr>
            <a:spLocks noChangeArrowheads="1"/>
          </p:cNvSpPr>
          <p:nvPr/>
        </p:nvSpPr>
        <p:spPr bwMode="auto">
          <a:xfrm>
            <a:off x="8534401" y="1805009"/>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7" name="Rectangle 226"/>
          <p:cNvSpPr>
            <a:spLocks noChangeArrowheads="1"/>
          </p:cNvSpPr>
          <p:nvPr/>
        </p:nvSpPr>
        <p:spPr bwMode="auto">
          <a:xfrm>
            <a:off x="8534401" y="1981201"/>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8" name="Rectangle 226"/>
          <p:cNvSpPr>
            <a:spLocks noChangeArrowheads="1"/>
          </p:cNvSpPr>
          <p:nvPr/>
        </p:nvSpPr>
        <p:spPr bwMode="auto">
          <a:xfrm>
            <a:off x="8534401" y="2133601"/>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9" name="Rectangle 226"/>
          <p:cNvSpPr>
            <a:spLocks noChangeArrowheads="1"/>
          </p:cNvSpPr>
          <p:nvPr/>
        </p:nvSpPr>
        <p:spPr bwMode="auto">
          <a:xfrm>
            <a:off x="8534401" y="2312988"/>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0" name="Rectangle 226"/>
          <p:cNvSpPr>
            <a:spLocks noChangeArrowheads="1"/>
          </p:cNvSpPr>
          <p:nvPr/>
        </p:nvSpPr>
        <p:spPr bwMode="auto">
          <a:xfrm>
            <a:off x="8534401" y="2490809"/>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1" name="Rectangle 226"/>
          <p:cNvSpPr>
            <a:spLocks noChangeArrowheads="1"/>
          </p:cNvSpPr>
          <p:nvPr/>
        </p:nvSpPr>
        <p:spPr bwMode="auto">
          <a:xfrm>
            <a:off x="8001001" y="1447801"/>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2" name="Rectangle 226"/>
          <p:cNvSpPr>
            <a:spLocks noChangeArrowheads="1"/>
          </p:cNvSpPr>
          <p:nvPr/>
        </p:nvSpPr>
        <p:spPr bwMode="auto">
          <a:xfrm>
            <a:off x="8001001" y="1625623"/>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3" name="Rectangle 226"/>
          <p:cNvSpPr>
            <a:spLocks noChangeArrowheads="1"/>
          </p:cNvSpPr>
          <p:nvPr/>
        </p:nvSpPr>
        <p:spPr bwMode="auto">
          <a:xfrm>
            <a:off x="8001001" y="1805009"/>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4" name="Rectangle 226"/>
          <p:cNvSpPr>
            <a:spLocks noChangeArrowheads="1"/>
          </p:cNvSpPr>
          <p:nvPr/>
        </p:nvSpPr>
        <p:spPr bwMode="auto">
          <a:xfrm>
            <a:off x="8001001" y="1981201"/>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5" name="Rectangle 226"/>
          <p:cNvSpPr>
            <a:spLocks noChangeArrowheads="1"/>
          </p:cNvSpPr>
          <p:nvPr/>
        </p:nvSpPr>
        <p:spPr bwMode="auto">
          <a:xfrm>
            <a:off x="8001001" y="2133601"/>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6" name="Rectangle 226"/>
          <p:cNvSpPr>
            <a:spLocks noChangeArrowheads="1"/>
          </p:cNvSpPr>
          <p:nvPr/>
        </p:nvSpPr>
        <p:spPr bwMode="auto">
          <a:xfrm>
            <a:off x="8001001" y="2312988"/>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7" name="Rectangle 226"/>
          <p:cNvSpPr>
            <a:spLocks noChangeArrowheads="1"/>
          </p:cNvSpPr>
          <p:nvPr/>
        </p:nvSpPr>
        <p:spPr bwMode="auto">
          <a:xfrm>
            <a:off x="8001001" y="2490809"/>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8" name="Rectangle 226"/>
          <p:cNvSpPr>
            <a:spLocks noChangeArrowheads="1"/>
          </p:cNvSpPr>
          <p:nvPr/>
        </p:nvSpPr>
        <p:spPr bwMode="auto">
          <a:xfrm>
            <a:off x="8180389" y="1444605"/>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9" name="Rectangle 226"/>
          <p:cNvSpPr>
            <a:spLocks noChangeArrowheads="1"/>
          </p:cNvSpPr>
          <p:nvPr/>
        </p:nvSpPr>
        <p:spPr bwMode="auto">
          <a:xfrm>
            <a:off x="8180389" y="1622427"/>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0" name="Rectangle 226"/>
          <p:cNvSpPr>
            <a:spLocks noChangeArrowheads="1"/>
          </p:cNvSpPr>
          <p:nvPr/>
        </p:nvSpPr>
        <p:spPr bwMode="auto">
          <a:xfrm>
            <a:off x="8180389" y="1801813"/>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1" name="Rectangle 226"/>
          <p:cNvSpPr>
            <a:spLocks noChangeArrowheads="1"/>
          </p:cNvSpPr>
          <p:nvPr/>
        </p:nvSpPr>
        <p:spPr bwMode="auto">
          <a:xfrm>
            <a:off x="8180389" y="1978005"/>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2" name="Rectangle 226"/>
          <p:cNvSpPr>
            <a:spLocks noChangeArrowheads="1"/>
          </p:cNvSpPr>
          <p:nvPr/>
        </p:nvSpPr>
        <p:spPr bwMode="auto">
          <a:xfrm>
            <a:off x="8180389" y="2130405"/>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3" name="Rectangle 226"/>
          <p:cNvSpPr>
            <a:spLocks noChangeArrowheads="1"/>
          </p:cNvSpPr>
          <p:nvPr/>
        </p:nvSpPr>
        <p:spPr bwMode="auto">
          <a:xfrm>
            <a:off x="8180389" y="2309792"/>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54" name="Rectangle 226"/>
          <p:cNvSpPr>
            <a:spLocks noChangeArrowheads="1"/>
          </p:cNvSpPr>
          <p:nvPr/>
        </p:nvSpPr>
        <p:spPr bwMode="auto">
          <a:xfrm>
            <a:off x="8180389" y="2487613"/>
            <a:ext cx="179388"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Tree>
    <p:extLst>
      <p:ext uri="{BB962C8B-B14F-4D97-AF65-F5344CB8AC3E}">
        <p14:creationId xmlns:p14="http://schemas.microsoft.com/office/powerpoint/2010/main" val="49586258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8" name="Rectangle 6"/>
          <p:cNvSpPr>
            <a:spLocks noChangeArrowheads="1"/>
          </p:cNvSpPr>
          <p:nvPr/>
        </p:nvSpPr>
        <p:spPr bwMode="auto">
          <a:xfrm>
            <a:off x="406400" y="885564"/>
            <a:ext cx="8351837" cy="573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Tahoma" pitchFamily="34" charset="0"/>
                <a:cs typeface="Arial" charset="0"/>
              </a:defRPr>
            </a:lvl1pPr>
            <a:lvl2pPr marL="742950" indent="-285750">
              <a:defRPr>
                <a:solidFill>
                  <a:schemeClr val="tx1"/>
                </a:solidFill>
                <a:latin typeface="Tahoma" pitchFamily="34" charset="0"/>
                <a:cs typeface="Arial" charset="0"/>
              </a:defRPr>
            </a:lvl2pPr>
            <a:lvl3pPr marL="1143000" indent="-228600">
              <a:defRPr>
                <a:solidFill>
                  <a:schemeClr val="tx1"/>
                </a:solidFill>
                <a:latin typeface="Tahoma" pitchFamily="34" charset="0"/>
                <a:cs typeface="Arial" charset="0"/>
              </a:defRPr>
            </a:lvl3pPr>
            <a:lvl4pPr marL="1600200" indent="-228600">
              <a:defRPr>
                <a:solidFill>
                  <a:schemeClr val="tx1"/>
                </a:solidFill>
                <a:latin typeface="Tahoma" pitchFamily="34" charset="0"/>
                <a:cs typeface="Arial" charset="0"/>
              </a:defRPr>
            </a:lvl4pPr>
            <a:lvl5pPr marL="2057400" indent="-22860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r>
              <a:rPr lang="en-IE" altLang="en-US" sz="4200" dirty="0">
                <a:latin typeface="+mj-lt"/>
              </a:rPr>
              <a:t>What about non-linear relationships in the data ?</a:t>
            </a:r>
            <a:endParaRPr lang="en-US" altLang="en-US" sz="4200" dirty="0">
              <a:latin typeface="+mj-lt"/>
            </a:endParaRPr>
          </a:p>
        </p:txBody>
      </p:sp>
      <p:sp>
        <p:nvSpPr>
          <p:cNvPr id="248839" name="Text Box 7"/>
          <p:cNvSpPr txBox="1">
            <a:spLocks noChangeArrowheads="1"/>
          </p:cNvSpPr>
          <p:nvPr/>
        </p:nvSpPr>
        <p:spPr bwMode="auto">
          <a:xfrm flipH="1">
            <a:off x="6372225" y="1591865"/>
            <a:ext cx="15636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Tahoma" pitchFamily="34" charset="0"/>
                <a:cs typeface="Arial" charset="0"/>
              </a:defRPr>
            </a:lvl1pPr>
            <a:lvl2pPr marL="742950" indent="-285750">
              <a:defRPr>
                <a:solidFill>
                  <a:schemeClr val="tx1"/>
                </a:solidFill>
                <a:latin typeface="Tahoma" pitchFamily="34" charset="0"/>
                <a:cs typeface="Arial" charset="0"/>
              </a:defRPr>
            </a:lvl2pPr>
            <a:lvl3pPr marL="1143000" indent="-228600">
              <a:defRPr>
                <a:solidFill>
                  <a:schemeClr val="tx1"/>
                </a:solidFill>
                <a:latin typeface="Tahoma" pitchFamily="34" charset="0"/>
                <a:cs typeface="Arial" charset="0"/>
              </a:defRPr>
            </a:lvl3pPr>
            <a:lvl4pPr marL="1600200" indent="-228600">
              <a:defRPr>
                <a:solidFill>
                  <a:schemeClr val="tx1"/>
                </a:solidFill>
                <a:latin typeface="Tahoma" pitchFamily="34" charset="0"/>
                <a:cs typeface="Arial" charset="0"/>
              </a:defRPr>
            </a:lvl4pPr>
            <a:lvl5pPr marL="2057400" indent="-228600">
              <a:defRPr>
                <a:solidFill>
                  <a:schemeClr val="tx1"/>
                </a:solidFill>
                <a:latin typeface="Tahoma" pitchFamily="34" charset="0"/>
                <a:cs typeface="Arial" charset="0"/>
              </a:defRPr>
            </a:lvl5pPr>
            <a:lvl6pPr marL="2514600" indent="-228600" eaLnBrk="0" fontAlgn="base" hangingPunct="0">
              <a:spcBef>
                <a:spcPct val="0"/>
              </a:spcBef>
              <a:spcAft>
                <a:spcPct val="0"/>
              </a:spcAft>
              <a:defRPr>
                <a:solidFill>
                  <a:schemeClr val="tx1"/>
                </a:solidFill>
                <a:latin typeface="Tahoma" pitchFamily="34" charset="0"/>
                <a:cs typeface="Arial" charset="0"/>
              </a:defRPr>
            </a:lvl6pPr>
            <a:lvl7pPr marL="2971800" indent="-228600" eaLnBrk="0" fontAlgn="base" hangingPunct="0">
              <a:spcBef>
                <a:spcPct val="0"/>
              </a:spcBef>
              <a:spcAft>
                <a:spcPct val="0"/>
              </a:spcAft>
              <a:defRPr>
                <a:solidFill>
                  <a:schemeClr val="tx1"/>
                </a:solidFill>
                <a:latin typeface="Tahoma" pitchFamily="34" charset="0"/>
                <a:cs typeface="Arial" charset="0"/>
              </a:defRPr>
            </a:lvl7pPr>
            <a:lvl8pPr marL="3429000" indent="-228600" eaLnBrk="0" fontAlgn="base" hangingPunct="0">
              <a:spcBef>
                <a:spcPct val="0"/>
              </a:spcBef>
              <a:spcAft>
                <a:spcPct val="0"/>
              </a:spcAft>
              <a:defRPr>
                <a:solidFill>
                  <a:schemeClr val="tx1"/>
                </a:solidFill>
                <a:latin typeface="Tahoma" pitchFamily="34" charset="0"/>
                <a:cs typeface="Arial" charset="0"/>
              </a:defRPr>
            </a:lvl8pPr>
            <a:lvl9pPr marL="3886200" indent="-228600" eaLnBrk="0" fontAlgn="base" hangingPunct="0">
              <a:spcBef>
                <a:spcPct val="0"/>
              </a:spcBef>
              <a:spcAft>
                <a:spcPct val="0"/>
              </a:spcAft>
              <a:defRPr>
                <a:solidFill>
                  <a:schemeClr val="tx1"/>
                </a:solidFill>
                <a:latin typeface="Tahoma" pitchFamily="34" charset="0"/>
                <a:cs typeface="Arial" charset="0"/>
              </a:defRPr>
            </a:lvl9pPr>
          </a:lstStyle>
          <a:p>
            <a:endParaRPr lang="en-GB" altLang="en-US"/>
          </a:p>
        </p:txBody>
      </p:sp>
      <p:pic>
        <p:nvPicPr>
          <p:cNvPr id="2050" name="Picture 2" descr="http://2012books.lardbucket.org/books/beginning-psychology/section_06/7d02dd43cd07dbf3c306b04414fc33a5.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716" t="6534" r="5234" b="4179"/>
          <a:stretch/>
        </p:blipFill>
        <p:spPr bwMode="auto">
          <a:xfrm>
            <a:off x="76201" y="1856709"/>
            <a:ext cx="6401651" cy="40868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72200" y="2362201"/>
            <a:ext cx="2362200" cy="369332"/>
          </a:xfrm>
          <a:prstGeom prst="rect">
            <a:avLst/>
          </a:prstGeom>
          <a:noFill/>
        </p:spPr>
        <p:txBody>
          <a:bodyPr wrap="square" rtlCol="0">
            <a:spAutoFit/>
          </a:bodyPr>
          <a:lstStyle/>
          <a:p>
            <a:r>
              <a:rPr lang="en-NZ" dirty="0"/>
              <a:t>Linear relationships</a:t>
            </a:r>
            <a:endParaRPr lang="en-US" dirty="0"/>
          </a:p>
        </p:txBody>
      </p:sp>
      <p:sp>
        <p:nvSpPr>
          <p:cNvPr id="6" name="TextBox 5"/>
          <p:cNvSpPr txBox="1"/>
          <p:nvPr/>
        </p:nvSpPr>
        <p:spPr>
          <a:xfrm>
            <a:off x="7620001" y="4648202"/>
            <a:ext cx="1627187" cy="646331"/>
          </a:xfrm>
          <a:prstGeom prst="rect">
            <a:avLst/>
          </a:prstGeom>
          <a:noFill/>
        </p:spPr>
        <p:txBody>
          <a:bodyPr wrap="square" rtlCol="0">
            <a:spAutoFit/>
          </a:bodyPr>
          <a:lstStyle/>
          <a:p>
            <a:r>
              <a:rPr lang="en-NZ" dirty="0"/>
              <a:t>Lack of linear relationships</a:t>
            </a:r>
            <a:endParaRPr lang="en-US" dirty="0"/>
          </a:p>
        </p:txBody>
      </p:sp>
      <p:sp>
        <p:nvSpPr>
          <p:cNvPr id="7" name="Left Arrow 6"/>
          <p:cNvSpPr/>
          <p:nvPr/>
        </p:nvSpPr>
        <p:spPr>
          <a:xfrm>
            <a:off x="5181601" y="2342713"/>
            <a:ext cx="942239" cy="426929"/>
          </a:xfrm>
          <a:prstGeom prst="lef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Left Arrow 7"/>
          <p:cNvSpPr/>
          <p:nvPr/>
        </p:nvSpPr>
        <p:spPr>
          <a:xfrm>
            <a:off x="6889792" y="4757901"/>
            <a:ext cx="609600" cy="426929"/>
          </a:xfrm>
          <a:prstGeom prst="leftArrow">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395774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1" y="4579134"/>
            <a:ext cx="1575412" cy="646331"/>
          </a:xfrm>
          <a:prstGeom prst="rect">
            <a:avLst/>
          </a:prstGeom>
          <a:noFill/>
        </p:spPr>
        <p:txBody>
          <a:bodyPr wrap="square" rtlCol="0">
            <a:spAutoFit/>
          </a:bodyPr>
          <a:lstStyle/>
          <a:p>
            <a:pPr algn="ctr"/>
            <a:r>
              <a:rPr lang="en-US" dirty="0"/>
              <a:t>Price</a:t>
            </a:r>
          </a:p>
          <a:p>
            <a:pPr algn="ctr"/>
            <a:r>
              <a:rPr lang="en-US" dirty="0"/>
              <a:t>(y)</a:t>
            </a:r>
          </a:p>
        </p:txBody>
      </p:sp>
      <p:sp>
        <p:nvSpPr>
          <p:cNvPr id="4" name="TextBox 3"/>
          <p:cNvSpPr txBox="1"/>
          <p:nvPr/>
        </p:nvSpPr>
        <p:spPr>
          <a:xfrm>
            <a:off x="2743202" y="5950732"/>
            <a:ext cx="838306" cy="369332"/>
          </a:xfrm>
          <a:prstGeom prst="rect">
            <a:avLst/>
          </a:prstGeom>
          <a:noFill/>
        </p:spPr>
        <p:txBody>
          <a:bodyPr wrap="none" rtlCol="0">
            <a:spAutoFit/>
          </a:bodyPr>
          <a:lstStyle/>
          <a:p>
            <a:r>
              <a:rPr lang="en-US" dirty="0"/>
              <a:t>Size (x)</a:t>
            </a:r>
          </a:p>
        </p:txBody>
      </p:sp>
      <p:graphicFrame>
        <p:nvGraphicFramePr>
          <p:cNvPr id="12" name="Chart 11"/>
          <p:cNvGraphicFramePr>
            <a:graphicFrameLocks/>
          </p:cNvGraphicFramePr>
          <p:nvPr>
            <p:extLst/>
          </p:nvPr>
        </p:nvGraphicFramePr>
        <p:xfrm>
          <a:off x="1202253" y="3821597"/>
          <a:ext cx="4265295" cy="2294752"/>
        </p:xfrm>
        <a:graphic>
          <a:graphicData uri="http://schemas.openxmlformats.org/drawingml/2006/chart">
            <c:chart xmlns:c="http://schemas.openxmlformats.org/drawingml/2006/chart" xmlns:r="http://schemas.openxmlformats.org/officeDocument/2006/relationships" r:id="rId2"/>
          </a:graphicData>
        </a:graphic>
      </p:graphicFrame>
      <p:cxnSp>
        <p:nvCxnSpPr>
          <p:cNvPr id="8" name="Straight Connector 7"/>
          <p:cNvCxnSpPr/>
          <p:nvPr/>
        </p:nvCxnSpPr>
        <p:spPr>
          <a:xfrm flipV="1">
            <a:off x="1371600" y="3424464"/>
            <a:ext cx="3048000" cy="213360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5105400" y="4765284"/>
                <a:ext cx="3823240"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i="1">
                          <a:latin typeface="Cambria Math"/>
                        </a:rPr>
                        <m:t>𝑦</m:t>
                      </m:r>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0</m:t>
                      </m:r>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1</m:t>
                      </m:r>
                      <m:r>
                        <a:rPr lang="en-NZ" sz="2800" i="1">
                          <a:latin typeface="Cambria Math"/>
                          <a:ea typeface="Cambria Math"/>
                        </a:rPr>
                        <m:t>𝑥</m:t>
                      </m:r>
                    </m:oMath>
                  </m:oMathPara>
                </a14:m>
                <a:endParaRPr lang="en-US" sz="2800" baseline="-25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105400" y="4765284"/>
                <a:ext cx="3823240" cy="513282"/>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6185255" y="5558064"/>
                <a:ext cx="831766"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i="1">
                          <a:latin typeface="Cambria Math" panose="02040503050406030204" pitchFamily="18" charset="0"/>
                        </a:rPr>
                        <m:t>𝑋</m:t>
                      </m:r>
                      <m:r>
                        <a:rPr lang="en-NZ" i="1">
                          <a:latin typeface="Cambria Math" panose="02040503050406030204" pitchFamily="18" charset="0"/>
                        </a:rPr>
                        <m:t>=</m:t>
                      </m:r>
                      <m:d>
                        <m:dPr>
                          <m:begChr m:val="["/>
                          <m:endChr m:val="]"/>
                          <m:ctrlPr>
                            <a:rPr lang="en-NZ" i="1">
                              <a:latin typeface="Cambria Math" panose="02040503050406030204" pitchFamily="18" charset="0"/>
                            </a:rPr>
                          </m:ctrlPr>
                        </m:dPr>
                        <m:e>
                          <m:m>
                            <m:mPr>
                              <m:mcs>
                                <m:mc>
                                  <m:mcPr>
                                    <m:count m:val="1"/>
                                    <m:mcJc m:val="center"/>
                                  </m:mcPr>
                                </m:mc>
                              </m:mcs>
                              <m:ctrlPr>
                                <a:rPr lang="en-NZ" i="1">
                                  <a:latin typeface="Cambria Math" panose="02040503050406030204" pitchFamily="18" charset="0"/>
                                </a:rPr>
                              </m:ctrlPr>
                            </m:mPr>
                            <m:mr>
                              <m:e>
                                <m:r>
                                  <m:rPr>
                                    <m:brk m:alnAt="7"/>
                                  </m:rPr>
                                  <a:rPr lang="en-NZ" i="1">
                                    <a:latin typeface="Cambria Math" panose="02040503050406030204" pitchFamily="18" charset="0"/>
                                  </a:rPr>
                                  <m:t>3</m:t>
                                </m:r>
                              </m:e>
                            </m:mr>
                            <m:mr>
                              <m:e>
                                <m:r>
                                  <a:rPr lang="en-NZ" i="1">
                                    <a:latin typeface="Cambria Math" panose="02040503050406030204" pitchFamily="18" charset="0"/>
                                  </a:rPr>
                                  <m:t>1</m:t>
                                </m:r>
                              </m:e>
                            </m:mr>
                            <m:mr>
                              <m:e>
                                <m:eqArr>
                                  <m:eqArrPr>
                                    <m:ctrlPr>
                                      <a:rPr lang="en-NZ" i="1">
                                        <a:latin typeface="Cambria Math" panose="02040503050406030204" pitchFamily="18" charset="0"/>
                                      </a:rPr>
                                    </m:ctrlPr>
                                  </m:eqArrPr>
                                  <m:e>
                                    <m:r>
                                      <a:rPr lang="en-NZ" i="1">
                                        <a:latin typeface="Cambria Math" panose="02040503050406030204" pitchFamily="18" charset="0"/>
                                      </a:rPr>
                                      <m:t>2</m:t>
                                    </m:r>
                                  </m:e>
                                  <m:e>
                                    <m:r>
                                      <a:rPr lang="en-NZ" i="1">
                                        <a:latin typeface="Cambria Math" panose="02040503050406030204" pitchFamily="18" charset="0"/>
                                      </a:rPr>
                                      <m:t>0</m:t>
                                    </m:r>
                                  </m:e>
                                </m:eqArr>
                              </m:e>
                            </m:mr>
                          </m:m>
                        </m:e>
                      </m:d>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185255" y="5558064"/>
                <a:ext cx="831766" cy="1020472"/>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562600" y="2357666"/>
                <a:ext cx="3366040" cy="2031325"/>
              </a:xfrm>
              <a:prstGeom prst="rect">
                <a:avLst/>
              </a:prstGeom>
              <a:noFill/>
            </p:spPr>
            <p:txBody>
              <a:bodyPr wrap="square" rtlCol="0">
                <a:spAutoFit/>
              </a:bodyPr>
              <a:lstStyle/>
              <a:p>
                <a:r>
                  <a:rPr lang="en-NZ" dirty="0"/>
                  <a:t>You can still use the linear regression technique to model nonlinear relationships between predictors </a:t>
                </a:r>
                <a14:m>
                  <m:oMath xmlns:m="http://schemas.openxmlformats.org/officeDocument/2006/math">
                    <m:r>
                      <a:rPr lang="en-NZ" i="1">
                        <a:latin typeface="Cambria Math" panose="02040503050406030204" pitchFamily="18" charset="0"/>
                      </a:rPr>
                      <m:t>𝑋</m:t>
                    </m:r>
                  </m:oMath>
                </a14:m>
                <a:r>
                  <a:rPr lang="en-NZ" dirty="0"/>
                  <a:t> and outputs </a:t>
                </a:r>
                <a14:m>
                  <m:oMath xmlns:m="http://schemas.openxmlformats.org/officeDocument/2006/math">
                    <m:r>
                      <a:rPr lang="en-NZ" i="1">
                        <a:latin typeface="Cambria Math" panose="02040503050406030204" pitchFamily="18" charset="0"/>
                      </a:rPr>
                      <m:t>𝑦</m:t>
                    </m:r>
                  </m:oMath>
                </a14:m>
                <a:r>
                  <a:rPr lang="en-NZ" dirty="0"/>
                  <a:t> using the trick of transforming the input features in </a:t>
                </a:r>
                <a14:m>
                  <m:oMath xmlns:m="http://schemas.openxmlformats.org/officeDocument/2006/math">
                    <m:r>
                      <a:rPr lang="en-NZ" i="1">
                        <a:latin typeface="Cambria Math" panose="02040503050406030204" pitchFamily="18" charset="0"/>
                      </a:rPr>
                      <m:t>𝑋</m:t>
                    </m:r>
                  </m:oMath>
                </a14:m>
                <a:r>
                  <a:rPr lang="en-NZ" dirty="0"/>
                  <a:t> using nonlinear transformations</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562600" y="2357666"/>
                <a:ext cx="3366040" cy="2031325"/>
              </a:xfrm>
              <a:prstGeom prst="rect">
                <a:avLst/>
              </a:prstGeom>
              <a:blipFill>
                <a:blip r:embed="rId5"/>
                <a:stretch>
                  <a:fillRect l="-1630" t="-1802" r="-2717" b="-3904"/>
                </a:stretch>
              </a:blipFill>
            </p:spPr>
            <p:txBody>
              <a:bodyPr/>
              <a:lstStyle/>
              <a:p>
                <a:r>
                  <a:rPr lang="en-NZ">
                    <a:noFill/>
                  </a:rPr>
                  <a:t> </a:t>
                </a:r>
              </a:p>
            </p:txBody>
          </p:sp>
        </mc:Fallback>
      </mc:AlternateContent>
      <p:sp>
        <p:nvSpPr>
          <p:cNvPr id="10" name="Title 1"/>
          <p:cNvSpPr txBox="1">
            <a:spLocks/>
          </p:cNvSpPr>
          <p:nvPr/>
        </p:nvSpPr>
        <p:spPr>
          <a:xfrm>
            <a:off x="457200" y="274639"/>
            <a:ext cx="8229600" cy="1143000"/>
          </a:xfrm>
          <a:prstGeom prst="rect">
            <a:avLst/>
          </a:prstGeom>
        </p:spPr>
        <p:txBody>
          <a:bodyPr>
            <a:no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800" dirty="0"/>
              <a:t>There is a trick though for the linear regression technique to still properly fit nonlinear data:</a:t>
            </a:r>
          </a:p>
          <a:p>
            <a:r>
              <a:rPr lang="en-US" sz="2400" b="1" dirty="0"/>
              <a:t>Polynomial regression through nonlinear transformations</a:t>
            </a:r>
          </a:p>
          <a:p>
            <a:endParaRPr lang="en-US" sz="2800" dirty="0"/>
          </a:p>
        </p:txBody>
      </p:sp>
      <p:sp>
        <p:nvSpPr>
          <p:cNvPr id="7" name="TextBox 6"/>
          <p:cNvSpPr txBox="1"/>
          <p:nvPr/>
        </p:nvSpPr>
        <p:spPr>
          <a:xfrm>
            <a:off x="1727200" y="2616200"/>
            <a:ext cx="2438400" cy="830997"/>
          </a:xfrm>
          <a:prstGeom prst="rect">
            <a:avLst/>
          </a:prstGeom>
          <a:noFill/>
        </p:spPr>
        <p:txBody>
          <a:bodyPr wrap="square" rtlCol="0">
            <a:spAutoFit/>
          </a:bodyPr>
          <a:lstStyle/>
          <a:p>
            <a:r>
              <a:rPr lang="en-US" sz="1600" dirty="0"/>
              <a:t>Obviously, a linear model will not properly describe this curvilinear data</a:t>
            </a:r>
          </a:p>
        </p:txBody>
      </p:sp>
    </p:spTree>
    <p:extLst>
      <p:ext uri="{BB962C8B-B14F-4D97-AF65-F5344CB8AC3E}">
        <p14:creationId xmlns:p14="http://schemas.microsoft.com/office/powerpoint/2010/main" val="114731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967" y="4207142"/>
            <a:ext cx="1575412" cy="646331"/>
          </a:xfrm>
          <a:prstGeom prst="rect">
            <a:avLst/>
          </a:prstGeom>
          <a:noFill/>
        </p:spPr>
        <p:txBody>
          <a:bodyPr wrap="square" rtlCol="0">
            <a:spAutoFit/>
          </a:bodyPr>
          <a:lstStyle/>
          <a:p>
            <a:pPr algn="ctr"/>
            <a:r>
              <a:rPr lang="en-US" dirty="0"/>
              <a:t>Price</a:t>
            </a:r>
          </a:p>
          <a:p>
            <a:pPr algn="ctr"/>
            <a:r>
              <a:rPr lang="en-US" dirty="0"/>
              <a:t>(y)</a:t>
            </a:r>
          </a:p>
        </p:txBody>
      </p:sp>
      <p:sp>
        <p:nvSpPr>
          <p:cNvPr id="4" name="TextBox 3"/>
          <p:cNvSpPr txBox="1"/>
          <p:nvPr/>
        </p:nvSpPr>
        <p:spPr>
          <a:xfrm>
            <a:off x="2685968" y="5578740"/>
            <a:ext cx="838306" cy="369332"/>
          </a:xfrm>
          <a:prstGeom prst="rect">
            <a:avLst/>
          </a:prstGeom>
          <a:noFill/>
        </p:spPr>
        <p:txBody>
          <a:bodyPr wrap="none" rtlCol="0">
            <a:spAutoFit/>
          </a:bodyPr>
          <a:lstStyle/>
          <a:p>
            <a:r>
              <a:rPr lang="en-US" dirty="0"/>
              <a:t>Size (x)</a:t>
            </a:r>
          </a:p>
        </p:txBody>
      </p:sp>
      <p:graphicFrame>
        <p:nvGraphicFramePr>
          <p:cNvPr id="12" name="Chart 11"/>
          <p:cNvGraphicFramePr>
            <a:graphicFrameLocks/>
          </p:cNvGraphicFramePr>
          <p:nvPr>
            <p:extLst/>
          </p:nvPr>
        </p:nvGraphicFramePr>
        <p:xfrm>
          <a:off x="1145019" y="3449605"/>
          <a:ext cx="4265295" cy="2294752"/>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15" name="TextBox 14"/>
              <p:cNvSpPr txBox="1"/>
              <p:nvPr/>
            </p:nvSpPr>
            <p:spPr>
              <a:xfrm>
                <a:off x="5048167" y="4017025"/>
                <a:ext cx="3823240" cy="5219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i="1">
                          <a:latin typeface="Cambria Math"/>
                        </a:rPr>
                        <m:t>𝑦</m:t>
                      </m:r>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0</m:t>
                      </m:r>
                      <m:r>
                        <a:rPr lang="en-NZ" sz="2800" i="1">
                          <a:latin typeface="Cambria Math"/>
                          <a:ea typeface="Cambria Math"/>
                        </a:rPr>
                        <m:t>+</m:t>
                      </m:r>
                      <m:sSub>
                        <m:sSubPr>
                          <m:ctrlPr>
                            <a:rPr lang="en-NZ" sz="2800" i="1">
                              <a:latin typeface="Cambria Math" panose="02040503050406030204" pitchFamily="18" charset="0"/>
                              <a:ea typeface="Cambria Math"/>
                            </a:rPr>
                          </m:ctrlPr>
                        </m:sSubPr>
                        <m:e>
                          <m:r>
                            <a:rPr lang="en-NZ" sz="2800" i="1">
                              <a:latin typeface="Cambria Math"/>
                              <a:ea typeface="Cambria Math"/>
                            </a:rPr>
                            <m:t>𝜃</m:t>
                          </m:r>
                        </m:e>
                        <m:sub>
                          <m:r>
                            <a:rPr lang="en-NZ" sz="2800" i="1">
                              <a:latin typeface="Cambria Math"/>
                              <a:ea typeface="Cambria Math"/>
                            </a:rPr>
                            <m:t>1</m:t>
                          </m:r>
                        </m:sub>
                      </m:sSub>
                      <m:sSub>
                        <m:sSubPr>
                          <m:ctrlPr>
                            <a:rPr lang="en-NZ" sz="2800" i="1">
                              <a:latin typeface="Cambria Math" panose="02040503050406030204" pitchFamily="18" charset="0"/>
                              <a:ea typeface="Cambria Math"/>
                            </a:rPr>
                          </m:ctrlPr>
                        </m:sSubPr>
                        <m:e>
                          <m:r>
                            <a:rPr lang="en-NZ" sz="2800" i="1">
                              <a:latin typeface="Cambria Math"/>
                              <a:ea typeface="Cambria Math"/>
                            </a:rPr>
                            <m:t>𝑥</m:t>
                          </m:r>
                        </m:e>
                        <m:sub>
                          <m:r>
                            <a:rPr lang="en-NZ" sz="2800" i="1">
                              <a:latin typeface="Cambria Math"/>
                              <a:ea typeface="Cambria Math"/>
                            </a:rPr>
                            <m:t>1</m:t>
                          </m:r>
                        </m:sub>
                      </m:sSub>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2</m:t>
                      </m:r>
                      <m:sSup>
                        <m:sSupPr>
                          <m:ctrlPr>
                            <a:rPr lang="en-NZ" sz="2800" i="1">
                              <a:latin typeface="Cambria Math" panose="02040503050406030204" pitchFamily="18" charset="0"/>
                              <a:ea typeface="Cambria Math"/>
                            </a:rPr>
                          </m:ctrlPr>
                        </m:sSupPr>
                        <m:e>
                          <m:sSub>
                            <m:sSubPr>
                              <m:ctrlPr>
                                <a:rPr lang="en-NZ" sz="2800" i="1">
                                  <a:latin typeface="Cambria Math" panose="02040503050406030204" pitchFamily="18" charset="0"/>
                                  <a:ea typeface="Cambria Math"/>
                                </a:rPr>
                              </m:ctrlPr>
                            </m:sSubPr>
                            <m:e>
                              <m:r>
                                <a:rPr lang="en-NZ" sz="2800" i="1">
                                  <a:latin typeface="Cambria Math"/>
                                  <a:ea typeface="Cambria Math"/>
                                </a:rPr>
                                <m:t>𝑥</m:t>
                              </m:r>
                            </m:e>
                            <m:sub>
                              <m:r>
                                <a:rPr lang="en-NZ" sz="2800" i="1">
                                  <a:latin typeface="Cambria Math"/>
                                  <a:ea typeface="Cambria Math"/>
                                </a:rPr>
                                <m:t>1</m:t>
                              </m:r>
                            </m:sub>
                          </m:sSub>
                        </m:e>
                        <m:sup>
                          <m:r>
                            <a:rPr lang="en-NZ" sz="2800" i="1">
                              <a:latin typeface="Cambria Math"/>
                              <a:ea typeface="Cambria Math"/>
                            </a:rPr>
                            <m:t>2</m:t>
                          </m:r>
                        </m:sup>
                      </m:sSup>
                    </m:oMath>
                  </m:oMathPara>
                </a14:m>
                <a:endParaRPr lang="en-US" sz="2800" baseline="-25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048167" y="4017025"/>
                <a:ext cx="3823240" cy="521938"/>
              </a:xfrm>
              <a:prstGeom prst="rect">
                <a:avLst/>
              </a:prstGeom>
              <a:blipFill>
                <a:blip r:embed="rId3"/>
                <a:stretch>
                  <a:fillRect/>
                </a:stretch>
              </a:blipFill>
            </p:spPr>
            <p:txBody>
              <a:bodyPr/>
              <a:lstStyle/>
              <a:p>
                <a:r>
                  <a:rPr lang="en-NZ">
                    <a:noFill/>
                  </a:rPr>
                  <a:t> </a:t>
                </a:r>
              </a:p>
            </p:txBody>
          </p:sp>
        </mc:Fallback>
      </mc:AlternateContent>
      <p:sp>
        <p:nvSpPr>
          <p:cNvPr id="7" name="Freeform 6"/>
          <p:cNvSpPr/>
          <p:nvPr/>
        </p:nvSpPr>
        <p:spPr>
          <a:xfrm>
            <a:off x="1685841" y="3614449"/>
            <a:ext cx="3048000" cy="1628775"/>
          </a:xfrm>
          <a:custGeom>
            <a:avLst/>
            <a:gdLst>
              <a:gd name="connsiteX0" fmla="*/ 0 w 3048000"/>
              <a:gd name="connsiteY0" fmla="*/ 1628775 h 1628775"/>
              <a:gd name="connsiteX1" fmla="*/ 1066800 w 3048000"/>
              <a:gd name="connsiteY1" fmla="*/ 295275 h 1628775"/>
              <a:gd name="connsiteX2" fmla="*/ 3048000 w 3048000"/>
              <a:gd name="connsiteY2" fmla="*/ 0 h 1628775"/>
            </a:gdLst>
            <a:ahLst/>
            <a:cxnLst>
              <a:cxn ang="0">
                <a:pos x="connsiteX0" y="connsiteY0"/>
              </a:cxn>
              <a:cxn ang="0">
                <a:pos x="connsiteX1" y="connsiteY1"/>
              </a:cxn>
              <a:cxn ang="0">
                <a:pos x="connsiteX2" y="connsiteY2"/>
              </a:cxn>
            </a:cxnLst>
            <a:rect l="l" t="t" r="r" b="b"/>
            <a:pathLst>
              <a:path w="3048000" h="1628775">
                <a:moveTo>
                  <a:pt x="0" y="1628775"/>
                </a:moveTo>
                <a:cubicBezTo>
                  <a:pt x="279400" y="1097756"/>
                  <a:pt x="558800" y="566737"/>
                  <a:pt x="1066800" y="295275"/>
                </a:cubicBezTo>
                <a:cubicBezTo>
                  <a:pt x="1574800" y="23812"/>
                  <a:pt x="2654300" y="26988"/>
                  <a:pt x="30480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p:cNvSpPr txBox="1"/>
              <p:nvPr/>
            </p:nvSpPr>
            <p:spPr>
              <a:xfrm>
                <a:off x="6981123" y="2993797"/>
                <a:ext cx="15049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ea typeface="Cambria Math"/>
                        </a:rPr>
                        <m:t>𝜙</m:t>
                      </m:r>
                      <m:r>
                        <a:rPr lang="en-NZ" i="1">
                          <a:latin typeface="Cambria Math"/>
                          <a:ea typeface="Cambria Math"/>
                        </a:rPr>
                        <m:t>(</m:t>
                      </m:r>
                      <m:r>
                        <a:rPr lang="en-NZ" i="1">
                          <a:latin typeface="Cambria Math"/>
                        </a:rPr>
                        <m:t>𝑥</m:t>
                      </m:r>
                      <m:r>
                        <a:rPr lang="en-NZ" i="1">
                          <a:latin typeface="Cambria Math"/>
                        </a:rPr>
                        <m:t>)→</m:t>
                      </m:r>
                      <m:sSup>
                        <m:sSupPr>
                          <m:ctrlPr>
                            <a:rPr lang="en-NZ" i="1">
                              <a:latin typeface="Cambria Math" panose="02040503050406030204" pitchFamily="18" charset="0"/>
                              <a:ea typeface="Cambria Math"/>
                            </a:rPr>
                          </m:ctrlPr>
                        </m:sSupPr>
                        <m:e>
                          <m:r>
                            <a:rPr lang="en-NZ" i="1">
                              <a:latin typeface="Cambria Math"/>
                              <a:ea typeface="Cambria Math"/>
                            </a:rPr>
                            <m:t>𝑥</m:t>
                          </m:r>
                          <m:r>
                            <a:rPr lang="en-NZ" i="1">
                              <a:latin typeface="Cambria Math"/>
                              <a:ea typeface="Cambria Math"/>
                            </a:rPr>
                            <m:t>,</m:t>
                          </m:r>
                          <m:r>
                            <a:rPr lang="en-NZ" i="1">
                              <a:latin typeface="Cambria Math"/>
                              <a:ea typeface="Cambria Math"/>
                            </a:rPr>
                            <m:t>𝑥</m:t>
                          </m:r>
                        </m:e>
                        <m:sup>
                          <m:r>
                            <a:rPr lang="en-NZ" i="1">
                              <a:latin typeface="Cambria Math"/>
                              <a:ea typeface="Cambria Math"/>
                            </a:rPr>
                            <m:t>2</m:t>
                          </m:r>
                        </m:sup>
                      </m:sSup>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981123" y="2993797"/>
                <a:ext cx="1504963" cy="369332"/>
              </a:xfrm>
              <a:prstGeom prst="rect">
                <a:avLst/>
              </a:prstGeom>
              <a:blipFill>
                <a:blip r:embed="rId4"/>
                <a:stretch>
                  <a:fillRect b="-1311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419767" y="2071124"/>
                <a:ext cx="2451640" cy="923330"/>
              </a:xfrm>
              <a:prstGeom prst="rect">
                <a:avLst/>
              </a:prstGeom>
              <a:noFill/>
            </p:spPr>
            <p:txBody>
              <a:bodyPr wrap="square" rtlCol="0">
                <a:spAutoFit/>
              </a:bodyPr>
              <a:lstStyle/>
              <a:p>
                <a:r>
                  <a:rPr lang="en-NZ" dirty="0"/>
                  <a:t>Nonlinear transformation </a:t>
                </a:r>
                <a14:m>
                  <m:oMath xmlns:m="http://schemas.openxmlformats.org/officeDocument/2006/math">
                    <m:r>
                      <m:rPr>
                        <m:sty m:val="p"/>
                      </m:rPr>
                      <a:rPr lang="el-GR" i="1">
                        <a:latin typeface="Cambria Math"/>
                        <a:ea typeface="Cambria Math"/>
                      </a:rPr>
                      <m:t>Φ</m:t>
                    </m:r>
                  </m:oMath>
                </a14:m>
                <a:r>
                  <a:rPr lang="en-NZ" dirty="0"/>
                  <a:t> of input features</a:t>
                </a:r>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6419767" y="2071124"/>
                <a:ext cx="2451640" cy="923330"/>
              </a:xfrm>
              <a:prstGeom prst="rect">
                <a:avLst/>
              </a:prstGeom>
              <a:blipFill>
                <a:blip r:embed="rId5"/>
                <a:stretch>
                  <a:fillRect l="-1990" t="-3974" b="-993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29168" y="5137372"/>
                <a:ext cx="831766"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i="1">
                          <a:latin typeface="Cambria Math" panose="02040503050406030204" pitchFamily="18" charset="0"/>
                        </a:rPr>
                        <m:t>𝑋</m:t>
                      </m:r>
                      <m:r>
                        <a:rPr lang="en-NZ" i="1">
                          <a:latin typeface="Cambria Math" panose="02040503050406030204" pitchFamily="18" charset="0"/>
                        </a:rPr>
                        <m:t>=</m:t>
                      </m:r>
                      <m:d>
                        <m:dPr>
                          <m:begChr m:val="["/>
                          <m:endChr m:val="]"/>
                          <m:ctrlPr>
                            <a:rPr lang="en-NZ" i="1">
                              <a:latin typeface="Cambria Math" panose="02040503050406030204" pitchFamily="18" charset="0"/>
                            </a:rPr>
                          </m:ctrlPr>
                        </m:dPr>
                        <m:e>
                          <m:m>
                            <m:mPr>
                              <m:mcs>
                                <m:mc>
                                  <m:mcPr>
                                    <m:count m:val="1"/>
                                    <m:mcJc m:val="center"/>
                                  </m:mcPr>
                                </m:mc>
                              </m:mcs>
                              <m:ctrlPr>
                                <a:rPr lang="en-NZ" i="1">
                                  <a:latin typeface="Cambria Math" panose="02040503050406030204" pitchFamily="18" charset="0"/>
                                </a:rPr>
                              </m:ctrlPr>
                            </m:mPr>
                            <m:mr>
                              <m:e>
                                <m:r>
                                  <m:rPr>
                                    <m:brk m:alnAt="7"/>
                                  </m:rPr>
                                  <a:rPr lang="en-NZ" i="1">
                                    <a:latin typeface="Cambria Math" panose="02040503050406030204" pitchFamily="18" charset="0"/>
                                  </a:rPr>
                                  <m:t>3</m:t>
                                </m:r>
                              </m:e>
                            </m:mr>
                            <m:mr>
                              <m:e>
                                <m:r>
                                  <a:rPr lang="en-NZ" i="1">
                                    <a:latin typeface="Cambria Math" panose="02040503050406030204" pitchFamily="18" charset="0"/>
                                  </a:rPr>
                                  <m:t>1</m:t>
                                </m:r>
                              </m:e>
                            </m:mr>
                            <m:mr>
                              <m:e>
                                <m:eqArr>
                                  <m:eqArrPr>
                                    <m:ctrlPr>
                                      <a:rPr lang="en-NZ" i="1">
                                        <a:latin typeface="Cambria Math" panose="02040503050406030204" pitchFamily="18" charset="0"/>
                                      </a:rPr>
                                    </m:ctrlPr>
                                  </m:eqArrPr>
                                  <m:e>
                                    <m:r>
                                      <a:rPr lang="en-NZ" i="1">
                                        <a:latin typeface="Cambria Math" panose="02040503050406030204" pitchFamily="18" charset="0"/>
                                      </a:rPr>
                                      <m:t>2</m:t>
                                    </m:r>
                                  </m:e>
                                  <m:e>
                                    <m:r>
                                      <a:rPr lang="en-NZ" i="1">
                                        <a:latin typeface="Cambria Math" panose="02040503050406030204" pitchFamily="18" charset="0"/>
                                      </a:rPr>
                                      <m:t>0</m:t>
                                    </m:r>
                                  </m:e>
                                </m:eqArr>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429168" y="5137372"/>
                <a:ext cx="831766" cy="1020472"/>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502400" y="5156200"/>
                <a:ext cx="2075568"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NZ" i="1">
                              <a:latin typeface="Cambria Math" panose="02040503050406030204" pitchFamily="18" charset="0"/>
                            </a:rPr>
                          </m:ctrlPr>
                        </m:sSupPr>
                        <m:e>
                          <m:r>
                            <a:rPr lang="en-NZ" i="1">
                              <a:latin typeface="Cambria Math" panose="02040503050406030204" pitchFamily="18" charset="0"/>
                            </a:rPr>
                            <m:t>𝑋</m:t>
                          </m:r>
                        </m:e>
                        <m:sup>
                          <m:r>
                            <a:rPr lang="en-NZ" i="1">
                              <a:latin typeface="Cambria Math" panose="02040503050406030204" pitchFamily="18" charset="0"/>
                            </a:rPr>
                            <m:t>′</m:t>
                          </m:r>
                        </m:sup>
                      </m:sSup>
                      <m:r>
                        <a:rPr lang="en-NZ" i="1">
                          <a:latin typeface="Cambria Math" panose="02040503050406030204" pitchFamily="18" charset="0"/>
                        </a:rPr>
                        <m:t>=</m:t>
                      </m:r>
                      <m:r>
                        <a:rPr lang="en-NZ" i="1">
                          <a:latin typeface="Cambria Math" panose="02040503050406030204" pitchFamily="18" charset="0"/>
                          <a:ea typeface="Cambria Math" panose="02040503050406030204" pitchFamily="18" charset="0"/>
                        </a:rPr>
                        <m:t>𝜙</m:t>
                      </m:r>
                      <m:r>
                        <a:rPr lang="en-NZ" i="1">
                          <a:latin typeface="Cambria Math" panose="02040503050406030204" pitchFamily="18" charset="0"/>
                          <a:ea typeface="Cambria Math" panose="02040503050406030204" pitchFamily="18" charset="0"/>
                        </a:rPr>
                        <m:t>(</m:t>
                      </m:r>
                      <m:r>
                        <a:rPr lang="en-NZ" i="1">
                          <a:latin typeface="Cambria Math" panose="02040503050406030204" pitchFamily="18" charset="0"/>
                          <a:ea typeface="Cambria Math" panose="02040503050406030204" pitchFamily="18" charset="0"/>
                        </a:rPr>
                        <m:t>𝑋</m:t>
                      </m:r>
                      <m:r>
                        <a:rPr lang="en-NZ" i="1">
                          <a:latin typeface="Cambria Math" panose="02040503050406030204" pitchFamily="18" charset="0"/>
                          <a:ea typeface="Cambria Math" panose="02040503050406030204" pitchFamily="18" charset="0"/>
                        </a:rPr>
                        <m:t>)=</m:t>
                      </m:r>
                      <m:d>
                        <m:dPr>
                          <m:begChr m:val="["/>
                          <m:endChr m:val="]"/>
                          <m:ctrlPr>
                            <a:rPr lang="en-NZ" i="1">
                              <a:latin typeface="Cambria Math" panose="02040503050406030204" pitchFamily="18" charset="0"/>
                            </a:rPr>
                          </m:ctrlPr>
                        </m:dPr>
                        <m:e>
                          <m:m>
                            <m:mPr>
                              <m:mcs>
                                <m:mc>
                                  <m:mcPr>
                                    <m:count m:val="2"/>
                                    <m:mcJc m:val="center"/>
                                  </m:mcPr>
                                </m:mc>
                              </m:mcs>
                              <m:ctrlPr>
                                <a:rPr lang="en-NZ" i="1">
                                  <a:latin typeface="Cambria Math" panose="02040503050406030204" pitchFamily="18" charset="0"/>
                                </a:rPr>
                              </m:ctrlPr>
                            </m:mPr>
                            <m:mr>
                              <m:e>
                                <m:r>
                                  <m:rPr>
                                    <m:brk m:alnAt="7"/>
                                  </m:rPr>
                                  <a:rPr lang="en-NZ" i="1">
                                    <a:latin typeface="Cambria Math" panose="02040503050406030204" pitchFamily="18" charset="0"/>
                                  </a:rPr>
                                  <m:t>3</m:t>
                                </m:r>
                              </m:e>
                              <m:e>
                                <m:r>
                                  <a:rPr lang="en-NZ" i="1">
                                    <a:latin typeface="Cambria Math" panose="02040503050406030204" pitchFamily="18" charset="0"/>
                                  </a:rPr>
                                  <m:t>9</m:t>
                                </m:r>
                              </m:e>
                            </m:mr>
                            <m:mr>
                              <m:e>
                                <m:r>
                                  <a:rPr lang="en-NZ" i="1">
                                    <a:latin typeface="Cambria Math" panose="02040503050406030204" pitchFamily="18" charset="0"/>
                                  </a:rPr>
                                  <m:t>1</m:t>
                                </m:r>
                              </m:e>
                              <m:e>
                                <m:r>
                                  <a:rPr lang="en-NZ" i="1">
                                    <a:latin typeface="Cambria Math" panose="02040503050406030204" pitchFamily="18" charset="0"/>
                                  </a:rPr>
                                  <m:t>1</m:t>
                                </m:r>
                              </m:e>
                            </m:mr>
                            <m:mr>
                              <m:e>
                                <m:eqArr>
                                  <m:eqArrPr>
                                    <m:ctrlPr>
                                      <a:rPr lang="en-NZ" i="1">
                                        <a:latin typeface="Cambria Math" panose="02040503050406030204" pitchFamily="18" charset="0"/>
                                      </a:rPr>
                                    </m:ctrlPr>
                                  </m:eqArrPr>
                                  <m:e>
                                    <m:r>
                                      <a:rPr lang="en-NZ" i="1">
                                        <a:latin typeface="Cambria Math" panose="02040503050406030204" pitchFamily="18" charset="0"/>
                                      </a:rPr>
                                      <m:t>2</m:t>
                                    </m:r>
                                  </m:e>
                                  <m:e>
                                    <m:r>
                                      <a:rPr lang="en-NZ" i="1">
                                        <a:latin typeface="Cambria Math" panose="02040503050406030204" pitchFamily="18" charset="0"/>
                                      </a:rPr>
                                      <m:t>0</m:t>
                                    </m:r>
                                  </m:e>
                                </m:eqArr>
                              </m:e>
                              <m:e>
                                <m:eqArr>
                                  <m:eqArrPr>
                                    <m:ctrlPr>
                                      <a:rPr lang="en-NZ" i="1">
                                        <a:latin typeface="Cambria Math" panose="02040503050406030204" pitchFamily="18" charset="0"/>
                                      </a:rPr>
                                    </m:ctrlPr>
                                  </m:eqArrPr>
                                  <m:e>
                                    <m:r>
                                      <a:rPr lang="en-NZ" i="1">
                                        <a:latin typeface="Cambria Math" panose="02040503050406030204" pitchFamily="18" charset="0"/>
                                      </a:rPr>
                                      <m:t>4</m:t>
                                    </m:r>
                                  </m:e>
                                  <m:e>
                                    <m:r>
                                      <a:rPr lang="en-NZ" i="1">
                                        <a:latin typeface="Cambria Math" panose="02040503050406030204" pitchFamily="18" charset="0"/>
                                      </a:rPr>
                                      <m:t>0</m:t>
                                    </m:r>
                                  </m:e>
                                </m:eqArr>
                              </m:e>
                            </m:mr>
                          </m:m>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502400" y="5156200"/>
                <a:ext cx="2075568" cy="1020472"/>
              </a:xfrm>
              <a:prstGeom prst="rect">
                <a:avLst/>
              </a:prstGeom>
              <a:blipFill>
                <a:blip r:embed="rId7"/>
                <a:stretch>
                  <a:fillRect/>
                </a:stretch>
              </a:blipFill>
            </p:spPr>
            <p:txBody>
              <a:bodyPr/>
              <a:lstStyle/>
              <a:p>
                <a:r>
                  <a:rPr lang="en-NZ">
                    <a:noFill/>
                  </a:rPr>
                  <a:t> </a:t>
                </a:r>
              </a:p>
            </p:txBody>
          </p:sp>
        </mc:Fallback>
      </mc:AlternateContent>
      <p:sp>
        <p:nvSpPr>
          <p:cNvPr id="13" name="TextBox 12"/>
          <p:cNvSpPr txBox="1"/>
          <p:nvPr/>
        </p:nvSpPr>
        <p:spPr>
          <a:xfrm>
            <a:off x="768203" y="1985674"/>
            <a:ext cx="4584764" cy="830997"/>
          </a:xfrm>
          <a:prstGeom prst="rect">
            <a:avLst/>
          </a:prstGeom>
          <a:noFill/>
        </p:spPr>
        <p:txBody>
          <a:bodyPr wrap="square" rtlCol="0">
            <a:spAutoFit/>
          </a:bodyPr>
          <a:lstStyle/>
          <a:p>
            <a:r>
              <a:rPr lang="en-US" sz="2400" b="1" dirty="0"/>
              <a:t>Polynomial regression through nonlinear transformations</a:t>
            </a:r>
          </a:p>
        </p:txBody>
      </p:sp>
      <mc:AlternateContent xmlns:mc="http://schemas.openxmlformats.org/markup-compatibility/2006" xmlns:a14="http://schemas.microsoft.com/office/drawing/2010/main">
        <mc:Choice Requires="a14">
          <p:sp>
            <p:nvSpPr>
              <p:cNvPr id="14" name="Title 1"/>
              <p:cNvSpPr txBox="1">
                <a:spLocks/>
              </p:cNvSpPr>
              <p:nvPr/>
            </p:nvSpPr>
            <p:spPr>
              <a:xfrm>
                <a:off x="457200" y="274639"/>
                <a:ext cx="8229600" cy="1143000"/>
              </a:xfrm>
              <a:prstGeom prst="rect">
                <a:avLst/>
              </a:prstGeom>
            </p:spPr>
            <p:txBody>
              <a:bodyPr>
                <a:no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800" dirty="0"/>
                  <a:t>The trick consists on adding additional artificial features to </a:t>
                </a:r>
                <a14:m>
                  <m:oMath xmlns:m="http://schemas.openxmlformats.org/officeDocument/2006/math">
                    <m:r>
                      <a:rPr lang="en-US" sz="2800" i="1">
                        <a:latin typeface="Cambria Math" panose="02040503050406030204" pitchFamily="18" charset="0"/>
                      </a:rPr>
                      <m:t>𝑋</m:t>
                    </m:r>
                  </m:oMath>
                </a14:m>
                <a:r>
                  <a:rPr lang="en-US" sz="2800" dirty="0"/>
                  <a:t> formed by nonlinear transformations of the original data features in </a:t>
                </a:r>
                <a14:m>
                  <m:oMath xmlns:m="http://schemas.openxmlformats.org/officeDocument/2006/math">
                    <m:r>
                      <a:rPr lang="en-US" sz="2800" i="1">
                        <a:latin typeface="Cambria Math" panose="02040503050406030204" pitchFamily="18" charset="0"/>
                      </a:rPr>
                      <m:t>𝑋</m:t>
                    </m:r>
                  </m:oMath>
                </a14:m>
                <a:endParaRPr lang="en-US" sz="2800" dirty="0"/>
              </a:p>
            </p:txBody>
          </p:sp>
        </mc:Choice>
        <mc:Fallback xmlns="">
          <p:sp>
            <p:nvSpPr>
              <p:cNvPr id="14" name="Title 1"/>
              <p:cNvSpPr txBox="1">
                <a:spLocks noRot="1" noChangeAspect="1" noMove="1" noResize="1" noEditPoints="1" noAdjustHandles="1" noChangeArrowheads="1" noChangeShapeType="1" noTextEdit="1"/>
              </p:cNvSpPr>
              <p:nvPr/>
            </p:nvSpPr>
            <p:spPr>
              <a:xfrm>
                <a:off x="457200" y="274639"/>
                <a:ext cx="8229600" cy="1143000"/>
              </a:xfrm>
              <a:prstGeom prst="rect">
                <a:avLst/>
              </a:prstGeom>
              <a:blipFill>
                <a:blip r:embed="rId8"/>
                <a:stretch>
                  <a:fillRect l="-1333" t="-4787" r="-2519" b="-35106"/>
                </a:stretch>
              </a:blipFill>
            </p:spPr>
            <p:txBody>
              <a:bodyPr/>
              <a:lstStyle/>
              <a:p>
                <a:r>
                  <a:rPr lang="en-NZ">
                    <a:noFill/>
                  </a:rPr>
                  <a:t> </a:t>
                </a:r>
              </a:p>
            </p:txBody>
          </p:sp>
        </mc:Fallback>
      </mc:AlternateContent>
    </p:spTree>
    <p:extLst>
      <p:ext uri="{BB962C8B-B14F-4D97-AF65-F5344CB8AC3E}">
        <p14:creationId xmlns:p14="http://schemas.microsoft.com/office/powerpoint/2010/main" val="28252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1" y="4304206"/>
            <a:ext cx="1575412" cy="646331"/>
          </a:xfrm>
          <a:prstGeom prst="rect">
            <a:avLst/>
          </a:prstGeom>
          <a:noFill/>
        </p:spPr>
        <p:txBody>
          <a:bodyPr wrap="square" rtlCol="0">
            <a:spAutoFit/>
          </a:bodyPr>
          <a:lstStyle/>
          <a:p>
            <a:pPr algn="ctr"/>
            <a:r>
              <a:rPr lang="en-US" dirty="0"/>
              <a:t>Price</a:t>
            </a:r>
          </a:p>
          <a:p>
            <a:pPr algn="ctr"/>
            <a:r>
              <a:rPr lang="en-US" dirty="0"/>
              <a:t>(y)</a:t>
            </a:r>
          </a:p>
        </p:txBody>
      </p:sp>
      <p:sp>
        <p:nvSpPr>
          <p:cNvPr id="4" name="TextBox 3"/>
          <p:cNvSpPr txBox="1"/>
          <p:nvPr/>
        </p:nvSpPr>
        <p:spPr>
          <a:xfrm>
            <a:off x="2743202" y="5675804"/>
            <a:ext cx="838306" cy="369332"/>
          </a:xfrm>
          <a:prstGeom prst="rect">
            <a:avLst/>
          </a:prstGeom>
          <a:noFill/>
        </p:spPr>
        <p:txBody>
          <a:bodyPr wrap="none" rtlCol="0">
            <a:spAutoFit/>
          </a:bodyPr>
          <a:lstStyle/>
          <a:p>
            <a:r>
              <a:rPr lang="en-US" dirty="0"/>
              <a:t>Size (x)</a:t>
            </a:r>
          </a:p>
        </p:txBody>
      </p:sp>
      <p:graphicFrame>
        <p:nvGraphicFramePr>
          <p:cNvPr id="12" name="Chart 11"/>
          <p:cNvGraphicFramePr>
            <a:graphicFrameLocks/>
          </p:cNvGraphicFramePr>
          <p:nvPr>
            <p:extLst/>
          </p:nvPr>
        </p:nvGraphicFramePr>
        <p:xfrm>
          <a:off x="1202253" y="3546669"/>
          <a:ext cx="4265295" cy="2294752"/>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15" name="TextBox 14"/>
              <p:cNvSpPr txBox="1"/>
              <p:nvPr/>
            </p:nvSpPr>
            <p:spPr>
              <a:xfrm>
                <a:off x="4253960" y="4456399"/>
                <a:ext cx="4890040" cy="5219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i="1">
                          <a:latin typeface="Cambria Math"/>
                        </a:rPr>
                        <m:t>𝑦</m:t>
                      </m:r>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0</m:t>
                      </m:r>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1</m:t>
                      </m:r>
                      <m:sSub>
                        <m:sSubPr>
                          <m:ctrlPr>
                            <a:rPr lang="en-NZ" sz="2800" i="1">
                              <a:latin typeface="Cambria Math" panose="02040503050406030204" pitchFamily="18" charset="0"/>
                              <a:ea typeface="Cambria Math"/>
                            </a:rPr>
                          </m:ctrlPr>
                        </m:sSubPr>
                        <m:e>
                          <m:r>
                            <a:rPr lang="en-NZ" sz="2800" i="1">
                              <a:latin typeface="Cambria Math"/>
                              <a:ea typeface="Cambria Math"/>
                            </a:rPr>
                            <m:t>𝑥</m:t>
                          </m:r>
                        </m:e>
                        <m:sub>
                          <m:r>
                            <a:rPr lang="en-NZ" sz="2800" i="1">
                              <a:latin typeface="Cambria Math"/>
                              <a:ea typeface="Cambria Math"/>
                            </a:rPr>
                            <m:t>1</m:t>
                          </m:r>
                        </m:sub>
                      </m:sSub>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2</m:t>
                      </m:r>
                      <m:sSup>
                        <m:sSupPr>
                          <m:ctrlPr>
                            <a:rPr lang="en-NZ" sz="2800" i="1">
                              <a:latin typeface="Cambria Math" panose="02040503050406030204" pitchFamily="18" charset="0"/>
                              <a:ea typeface="Cambria Math"/>
                            </a:rPr>
                          </m:ctrlPr>
                        </m:sSupPr>
                        <m:e>
                          <m:sSub>
                            <m:sSubPr>
                              <m:ctrlPr>
                                <a:rPr lang="en-NZ" sz="2800" i="1">
                                  <a:latin typeface="Cambria Math" panose="02040503050406030204" pitchFamily="18" charset="0"/>
                                  <a:ea typeface="Cambria Math"/>
                                </a:rPr>
                              </m:ctrlPr>
                            </m:sSubPr>
                            <m:e>
                              <m:r>
                                <a:rPr lang="en-NZ" sz="2800" i="1">
                                  <a:latin typeface="Cambria Math"/>
                                  <a:ea typeface="Cambria Math"/>
                                </a:rPr>
                                <m:t>𝑥</m:t>
                              </m:r>
                            </m:e>
                            <m:sub>
                              <m:r>
                                <a:rPr lang="en-NZ" sz="2800" i="1">
                                  <a:latin typeface="Cambria Math"/>
                                  <a:ea typeface="Cambria Math"/>
                                </a:rPr>
                                <m:t>1</m:t>
                              </m:r>
                            </m:sub>
                          </m:sSub>
                        </m:e>
                        <m:sup>
                          <m:r>
                            <a:rPr lang="en-NZ" sz="2800" i="1">
                              <a:latin typeface="Cambria Math"/>
                              <a:ea typeface="Cambria Math"/>
                            </a:rPr>
                            <m:t>2</m:t>
                          </m:r>
                        </m:sup>
                      </m:sSup>
                      <m:r>
                        <a:rPr lang="en-NZ" sz="2800" i="1">
                          <a:latin typeface="Cambria Math"/>
                          <a:ea typeface="Cambria Math"/>
                        </a:rPr>
                        <m:t>+</m:t>
                      </m:r>
                      <m:r>
                        <a:rPr lang="en-NZ" sz="2800" i="1">
                          <a:latin typeface="Cambria Math"/>
                          <a:ea typeface="Cambria Math"/>
                        </a:rPr>
                        <m:t>𝜃</m:t>
                      </m:r>
                      <m:sSup>
                        <m:sSupPr>
                          <m:ctrlPr>
                            <a:rPr lang="en-NZ" sz="2800" i="1">
                              <a:latin typeface="Cambria Math" panose="02040503050406030204" pitchFamily="18" charset="0"/>
                              <a:ea typeface="Cambria Math"/>
                            </a:rPr>
                          </m:ctrlPr>
                        </m:sSupPr>
                        <m:e>
                          <m:sSub>
                            <m:sSubPr>
                              <m:ctrlPr>
                                <a:rPr lang="en-NZ" sz="2800" i="1">
                                  <a:latin typeface="Cambria Math" panose="02040503050406030204" pitchFamily="18" charset="0"/>
                                  <a:ea typeface="Cambria Math"/>
                                </a:rPr>
                              </m:ctrlPr>
                            </m:sSubPr>
                            <m:e>
                              <m:r>
                                <a:rPr lang="en-NZ" sz="2800" i="1">
                                  <a:latin typeface="Cambria Math"/>
                                  <a:ea typeface="Cambria Math"/>
                                </a:rPr>
                                <m:t>𝑥</m:t>
                              </m:r>
                            </m:e>
                            <m:sub>
                              <m:r>
                                <a:rPr lang="en-NZ" sz="2800" i="1">
                                  <a:latin typeface="Cambria Math"/>
                                  <a:ea typeface="Cambria Math"/>
                                </a:rPr>
                                <m:t>1</m:t>
                              </m:r>
                            </m:sub>
                          </m:sSub>
                        </m:e>
                        <m:sup>
                          <m:r>
                            <a:rPr lang="en-NZ" sz="2800" i="1">
                              <a:latin typeface="Cambria Math"/>
                              <a:ea typeface="Cambria Math"/>
                            </a:rPr>
                            <m:t>3</m:t>
                          </m:r>
                        </m:sup>
                      </m:sSup>
                    </m:oMath>
                  </m:oMathPara>
                </a14:m>
                <a:endParaRPr lang="en-US" sz="2800" baseline="-25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4253960" y="4456399"/>
                <a:ext cx="4890040" cy="521938"/>
              </a:xfrm>
              <a:prstGeom prst="rect">
                <a:avLst/>
              </a:prstGeom>
              <a:blipFill>
                <a:blip r:embed="rId3"/>
                <a:stretch>
                  <a:fillRect/>
                </a:stretch>
              </a:blipFill>
            </p:spPr>
            <p:txBody>
              <a:bodyPr/>
              <a:lstStyle/>
              <a:p>
                <a:r>
                  <a:rPr lang="en-NZ">
                    <a:noFill/>
                  </a:rPr>
                  <a:t> </a:t>
                </a:r>
              </a:p>
            </p:txBody>
          </p:sp>
        </mc:Fallback>
      </mc:AlternateContent>
      <p:sp>
        <p:nvSpPr>
          <p:cNvPr id="6" name="Freeform 5"/>
          <p:cNvSpPr/>
          <p:nvPr/>
        </p:nvSpPr>
        <p:spPr>
          <a:xfrm>
            <a:off x="1790701" y="3463862"/>
            <a:ext cx="3343275" cy="1933575"/>
          </a:xfrm>
          <a:custGeom>
            <a:avLst/>
            <a:gdLst>
              <a:gd name="connsiteX0" fmla="*/ 0 w 3343275"/>
              <a:gd name="connsiteY0" fmla="*/ 1933575 h 1933575"/>
              <a:gd name="connsiteX1" fmla="*/ 962025 w 3343275"/>
              <a:gd name="connsiteY1" fmla="*/ 638175 h 1933575"/>
              <a:gd name="connsiteX2" fmla="*/ 2381250 w 3343275"/>
              <a:gd name="connsiteY2" fmla="*/ 428625 h 1933575"/>
              <a:gd name="connsiteX3" fmla="*/ 3343275 w 3343275"/>
              <a:gd name="connsiteY3" fmla="*/ 0 h 1933575"/>
            </a:gdLst>
            <a:ahLst/>
            <a:cxnLst>
              <a:cxn ang="0">
                <a:pos x="connsiteX0" y="connsiteY0"/>
              </a:cxn>
              <a:cxn ang="0">
                <a:pos x="connsiteX1" y="connsiteY1"/>
              </a:cxn>
              <a:cxn ang="0">
                <a:pos x="connsiteX2" y="connsiteY2"/>
              </a:cxn>
              <a:cxn ang="0">
                <a:pos x="connsiteX3" y="connsiteY3"/>
              </a:cxn>
            </a:cxnLst>
            <a:rect l="l" t="t" r="r" b="b"/>
            <a:pathLst>
              <a:path w="3343275" h="1933575">
                <a:moveTo>
                  <a:pt x="0" y="1933575"/>
                </a:moveTo>
                <a:cubicBezTo>
                  <a:pt x="282575" y="1411287"/>
                  <a:pt x="565150" y="889000"/>
                  <a:pt x="962025" y="638175"/>
                </a:cubicBezTo>
                <a:cubicBezTo>
                  <a:pt x="1358900" y="387350"/>
                  <a:pt x="1984375" y="534987"/>
                  <a:pt x="2381250" y="428625"/>
                </a:cubicBezTo>
                <a:cubicBezTo>
                  <a:pt x="2778125" y="322262"/>
                  <a:pt x="3170238" y="100012"/>
                  <a:pt x="3343275"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7038357" y="3090861"/>
                <a:ext cx="18349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ea typeface="Cambria Math"/>
                        </a:rPr>
                        <m:t>𝜙</m:t>
                      </m:r>
                      <m:r>
                        <a:rPr lang="en-NZ" i="1">
                          <a:latin typeface="Cambria Math"/>
                          <a:ea typeface="Cambria Math"/>
                        </a:rPr>
                        <m:t>(</m:t>
                      </m:r>
                      <m:r>
                        <a:rPr lang="en-NZ" i="1">
                          <a:latin typeface="Cambria Math"/>
                        </a:rPr>
                        <m:t>𝑥</m:t>
                      </m:r>
                      <m:r>
                        <a:rPr lang="en-NZ" i="1">
                          <a:latin typeface="Cambria Math"/>
                        </a:rPr>
                        <m:t>)→</m:t>
                      </m:r>
                      <m:sSup>
                        <m:sSupPr>
                          <m:ctrlPr>
                            <a:rPr lang="en-NZ" i="1">
                              <a:latin typeface="Cambria Math" panose="02040503050406030204" pitchFamily="18" charset="0"/>
                              <a:ea typeface="Cambria Math"/>
                            </a:rPr>
                          </m:ctrlPr>
                        </m:sSupPr>
                        <m:e>
                          <m:r>
                            <a:rPr lang="en-NZ" i="1">
                              <a:latin typeface="Cambria Math"/>
                              <a:ea typeface="Cambria Math"/>
                            </a:rPr>
                            <m:t>𝑥</m:t>
                          </m:r>
                          <m:r>
                            <a:rPr lang="en-NZ" i="1">
                              <a:latin typeface="Cambria Math"/>
                              <a:ea typeface="Cambria Math"/>
                            </a:rPr>
                            <m:t>,</m:t>
                          </m:r>
                          <m:r>
                            <a:rPr lang="en-NZ" i="1">
                              <a:latin typeface="Cambria Math"/>
                              <a:ea typeface="Cambria Math"/>
                            </a:rPr>
                            <m:t>𝑥</m:t>
                          </m:r>
                        </m:e>
                        <m:sup>
                          <m:r>
                            <a:rPr lang="en-NZ" i="1">
                              <a:latin typeface="Cambria Math"/>
                              <a:ea typeface="Cambria Math"/>
                            </a:rPr>
                            <m:t>2</m:t>
                          </m:r>
                        </m:sup>
                      </m:sSup>
                      <m:r>
                        <a:rPr lang="en-NZ" i="1">
                          <a:latin typeface="Cambria Math"/>
                          <a:ea typeface="Cambria Math"/>
                        </a:rPr>
                        <m:t>,</m:t>
                      </m:r>
                      <m:sSup>
                        <m:sSupPr>
                          <m:ctrlPr>
                            <a:rPr lang="en-NZ" i="1">
                              <a:latin typeface="Cambria Math" panose="02040503050406030204" pitchFamily="18" charset="0"/>
                              <a:ea typeface="Cambria Math"/>
                            </a:rPr>
                          </m:ctrlPr>
                        </m:sSupPr>
                        <m:e>
                          <m:r>
                            <a:rPr lang="en-NZ" i="1">
                              <a:latin typeface="Cambria Math"/>
                              <a:ea typeface="Cambria Math"/>
                            </a:rPr>
                            <m:t>𝑥</m:t>
                          </m:r>
                        </m:e>
                        <m:sup>
                          <m:r>
                            <a:rPr lang="en-NZ" i="1">
                              <a:latin typeface="Cambria Math"/>
                              <a:ea typeface="Cambria Math"/>
                            </a:rPr>
                            <m:t>3</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7038357" y="3090861"/>
                <a:ext cx="1834926" cy="369332"/>
              </a:xfrm>
              <a:prstGeom prst="rect">
                <a:avLst/>
              </a:prstGeom>
              <a:blipFill>
                <a:blip r:embed="rId4"/>
                <a:stretch>
                  <a:fillRect b="-13115"/>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477000" y="2168188"/>
                <a:ext cx="2451640" cy="923330"/>
              </a:xfrm>
              <a:prstGeom prst="rect">
                <a:avLst/>
              </a:prstGeom>
              <a:noFill/>
            </p:spPr>
            <p:txBody>
              <a:bodyPr wrap="square" rtlCol="0">
                <a:spAutoFit/>
              </a:bodyPr>
              <a:lstStyle/>
              <a:p>
                <a:r>
                  <a:rPr lang="en-NZ" dirty="0"/>
                  <a:t>Nonlinear transformation </a:t>
                </a:r>
                <a14:m>
                  <m:oMath xmlns:m="http://schemas.openxmlformats.org/officeDocument/2006/math">
                    <m:r>
                      <m:rPr>
                        <m:sty m:val="p"/>
                      </m:rPr>
                      <a:rPr lang="el-GR" i="1">
                        <a:latin typeface="Cambria Math"/>
                        <a:ea typeface="Cambria Math"/>
                      </a:rPr>
                      <m:t>Φ</m:t>
                    </m:r>
                  </m:oMath>
                </a14:m>
                <a:r>
                  <a:rPr lang="en-NZ" dirty="0"/>
                  <a:t> of input features</a:t>
                </a:r>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6477000" y="2168188"/>
                <a:ext cx="2451640" cy="923330"/>
              </a:xfrm>
              <a:prstGeom prst="rect">
                <a:avLst/>
              </a:prstGeom>
              <a:blipFill>
                <a:blip r:embed="rId5"/>
                <a:stretch>
                  <a:fillRect l="-2239" t="-3974" b="-993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5486402" y="5234436"/>
                <a:ext cx="831766"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i="1">
                          <a:latin typeface="Cambria Math" panose="02040503050406030204" pitchFamily="18" charset="0"/>
                        </a:rPr>
                        <m:t>𝑋</m:t>
                      </m:r>
                      <m:r>
                        <a:rPr lang="en-NZ" i="1">
                          <a:latin typeface="Cambria Math" panose="02040503050406030204" pitchFamily="18" charset="0"/>
                        </a:rPr>
                        <m:t>=</m:t>
                      </m:r>
                      <m:d>
                        <m:dPr>
                          <m:begChr m:val="["/>
                          <m:endChr m:val="]"/>
                          <m:ctrlPr>
                            <a:rPr lang="en-NZ" i="1">
                              <a:latin typeface="Cambria Math" panose="02040503050406030204" pitchFamily="18" charset="0"/>
                            </a:rPr>
                          </m:ctrlPr>
                        </m:dPr>
                        <m:e>
                          <m:m>
                            <m:mPr>
                              <m:mcs>
                                <m:mc>
                                  <m:mcPr>
                                    <m:count m:val="1"/>
                                    <m:mcJc m:val="center"/>
                                  </m:mcPr>
                                </m:mc>
                              </m:mcs>
                              <m:ctrlPr>
                                <a:rPr lang="en-NZ" i="1">
                                  <a:latin typeface="Cambria Math" panose="02040503050406030204" pitchFamily="18" charset="0"/>
                                </a:rPr>
                              </m:ctrlPr>
                            </m:mPr>
                            <m:mr>
                              <m:e>
                                <m:r>
                                  <m:rPr>
                                    <m:brk m:alnAt="7"/>
                                  </m:rPr>
                                  <a:rPr lang="en-NZ" i="1">
                                    <a:latin typeface="Cambria Math" panose="02040503050406030204" pitchFamily="18" charset="0"/>
                                  </a:rPr>
                                  <m:t>3</m:t>
                                </m:r>
                              </m:e>
                            </m:mr>
                            <m:mr>
                              <m:e>
                                <m:r>
                                  <a:rPr lang="en-NZ" i="1">
                                    <a:latin typeface="Cambria Math" panose="02040503050406030204" pitchFamily="18" charset="0"/>
                                  </a:rPr>
                                  <m:t>1</m:t>
                                </m:r>
                              </m:e>
                            </m:mr>
                            <m:mr>
                              <m:e>
                                <m:eqArr>
                                  <m:eqArrPr>
                                    <m:ctrlPr>
                                      <a:rPr lang="en-NZ" i="1">
                                        <a:latin typeface="Cambria Math" panose="02040503050406030204" pitchFamily="18" charset="0"/>
                                      </a:rPr>
                                    </m:ctrlPr>
                                  </m:eqArrPr>
                                  <m:e>
                                    <m:r>
                                      <a:rPr lang="en-NZ" i="1">
                                        <a:latin typeface="Cambria Math" panose="02040503050406030204" pitchFamily="18" charset="0"/>
                                      </a:rPr>
                                      <m:t>2</m:t>
                                    </m:r>
                                  </m:e>
                                  <m:e>
                                    <m:r>
                                      <a:rPr lang="en-NZ" i="1">
                                        <a:latin typeface="Cambria Math" panose="02040503050406030204" pitchFamily="18" charset="0"/>
                                      </a:rPr>
                                      <m:t>0</m:t>
                                    </m:r>
                                  </m:e>
                                </m:eqArr>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486402" y="5234436"/>
                <a:ext cx="831766" cy="1020472"/>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559634" y="5253264"/>
                <a:ext cx="2562881"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NZ" i="1">
                              <a:latin typeface="Cambria Math" panose="02040503050406030204" pitchFamily="18" charset="0"/>
                            </a:rPr>
                          </m:ctrlPr>
                        </m:sSupPr>
                        <m:e>
                          <m:r>
                            <a:rPr lang="en-NZ" i="1">
                              <a:latin typeface="Cambria Math" panose="02040503050406030204" pitchFamily="18" charset="0"/>
                            </a:rPr>
                            <m:t>𝑋</m:t>
                          </m:r>
                        </m:e>
                        <m:sup>
                          <m:r>
                            <a:rPr lang="en-NZ" i="1">
                              <a:latin typeface="Cambria Math" panose="02040503050406030204" pitchFamily="18" charset="0"/>
                            </a:rPr>
                            <m:t>′</m:t>
                          </m:r>
                        </m:sup>
                      </m:sSup>
                      <m:r>
                        <a:rPr lang="en-NZ" i="1">
                          <a:latin typeface="Cambria Math" panose="02040503050406030204" pitchFamily="18" charset="0"/>
                        </a:rPr>
                        <m:t>=</m:t>
                      </m:r>
                      <m:r>
                        <a:rPr lang="en-NZ" i="1">
                          <a:latin typeface="Cambria Math" panose="02040503050406030204" pitchFamily="18" charset="0"/>
                          <a:ea typeface="Cambria Math" panose="02040503050406030204" pitchFamily="18" charset="0"/>
                        </a:rPr>
                        <m:t>𝜙</m:t>
                      </m:r>
                      <m:r>
                        <a:rPr lang="en-NZ" i="1">
                          <a:latin typeface="Cambria Math" panose="02040503050406030204" pitchFamily="18" charset="0"/>
                          <a:ea typeface="Cambria Math" panose="02040503050406030204" pitchFamily="18" charset="0"/>
                        </a:rPr>
                        <m:t>(</m:t>
                      </m:r>
                      <m:r>
                        <a:rPr lang="en-NZ" i="1">
                          <a:latin typeface="Cambria Math" panose="02040503050406030204" pitchFamily="18" charset="0"/>
                          <a:ea typeface="Cambria Math" panose="02040503050406030204" pitchFamily="18" charset="0"/>
                        </a:rPr>
                        <m:t>𝑋</m:t>
                      </m:r>
                      <m:r>
                        <a:rPr lang="en-NZ" i="1">
                          <a:latin typeface="Cambria Math" panose="02040503050406030204" pitchFamily="18" charset="0"/>
                          <a:ea typeface="Cambria Math" panose="02040503050406030204" pitchFamily="18" charset="0"/>
                        </a:rPr>
                        <m:t>)=</m:t>
                      </m:r>
                      <m:d>
                        <m:dPr>
                          <m:begChr m:val="["/>
                          <m:endChr m:val="]"/>
                          <m:ctrlPr>
                            <a:rPr lang="en-NZ" i="1">
                              <a:latin typeface="Cambria Math" panose="02040503050406030204" pitchFamily="18" charset="0"/>
                            </a:rPr>
                          </m:ctrlPr>
                        </m:dPr>
                        <m:e>
                          <m:m>
                            <m:mPr>
                              <m:mcs>
                                <m:mc>
                                  <m:mcPr>
                                    <m:count m:val="3"/>
                                    <m:mcJc m:val="center"/>
                                  </m:mcPr>
                                </m:mc>
                              </m:mcs>
                              <m:ctrlPr>
                                <a:rPr lang="en-NZ" i="1">
                                  <a:latin typeface="Cambria Math" panose="02040503050406030204" pitchFamily="18" charset="0"/>
                                </a:rPr>
                              </m:ctrlPr>
                            </m:mPr>
                            <m:mr>
                              <m:e>
                                <m:r>
                                  <m:rPr>
                                    <m:brk m:alnAt="7"/>
                                  </m:rPr>
                                  <a:rPr lang="en-NZ" i="1">
                                    <a:latin typeface="Cambria Math" panose="02040503050406030204" pitchFamily="18" charset="0"/>
                                  </a:rPr>
                                  <m:t>3</m:t>
                                </m:r>
                              </m:e>
                              <m:e>
                                <m:r>
                                  <a:rPr lang="en-NZ" i="1">
                                    <a:latin typeface="Cambria Math" panose="02040503050406030204" pitchFamily="18" charset="0"/>
                                  </a:rPr>
                                  <m:t>9</m:t>
                                </m:r>
                              </m:e>
                              <m:e>
                                <m:r>
                                  <a:rPr lang="en-NZ" i="1">
                                    <a:latin typeface="Cambria Math" panose="02040503050406030204" pitchFamily="18" charset="0"/>
                                  </a:rPr>
                                  <m:t>27</m:t>
                                </m:r>
                              </m:e>
                            </m:mr>
                            <m:mr>
                              <m:e>
                                <m:r>
                                  <a:rPr lang="en-NZ" i="1">
                                    <a:latin typeface="Cambria Math" panose="02040503050406030204" pitchFamily="18" charset="0"/>
                                  </a:rPr>
                                  <m:t>1</m:t>
                                </m:r>
                              </m:e>
                              <m:e>
                                <m:r>
                                  <a:rPr lang="en-NZ" i="1">
                                    <a:latin typeface="Cambria Math" panose="02040503050406030204" pitchFamily="18" charset="0"/>
                                  </a:rPr>
                                  <m:t>1</m:t>
                                </m:r>
                              </m:e>
                              <m:e>
                                <m:r>
                                  <a:rPr lang="en-NZ" i="1">
                                    <a:latin typeface="Cambria Math" panose="02040503050406030204" pitchFamily="18" charset="0"/>
                                  </a:rPr>
                                  <m:t>1</m:t>
                                </m:r>
                              </m:e>
                            </m:mr>
                            <m:mr>
                              <m:e>
                                <m:eqArr>
                                  <m:eqArrPr>
                                    <m:ctrlPr>
                                      <a:rPr lang="en-NZ" i="1">
                                        <a:latin typeface="Cambria Math" panose="02040503050406030204" pitchFamily="18" charset="0"/>
                                      </a:rPr>
                                    </m:ctrlPr>
                                  </m:eqArrPr>
                                  <m:e>
                                    <m:r>
                                      <a:rPr lang="en-NZ" i="1">
                                        <a:latin typeface="Cambria Math" panose="02040503050406030204" pitchFamily="18" charset="0"/>
                                      </a:rPr>
                                      <m:t>2</m:t>
                                    </m:r>
                                  </m:e>
                                  <m:e>
                                    <m:r>
                                      <a:rPr lang="en-NZ" i="1">
                                        <a:latin typeface="Cambria Math" panose="02040503050406030204" pitchFamily="18" charset="0"/>
                                      </a:rPr>
                                      <m:t>0</m:t>
                                    </m:r>
                                  </m:e>
                                </m:eqArr>
                              </m:e>
                              <m:e>
                                <m:eqArr>
                                  <m:eqArrPr>
                                    <m:ctrlPr>
                                      <a:rPr lang="en-NZ" i="1">
                                        <a:latin typeface="Cambria Math" panose="02040503050406030204" pitchFamily="18" charset="0"/>
                                      </a:rPr>
                                    </m:ctrlPr>
                                  </m:eqArrPr>
                                  <m:e>
                                    <m:r>
                                      <a:rPr lang="en-NZ" i="1">
                                        <a:latin typeface="Cambria Math" panose="02040503050406030204" pitchFamily="18" charset="0"/>
                                      </a:rPr>
                                      <m:t>4</m:t>
                                    </m:r>
                                  </m:e>
                                  <m:e>
                                    <m:r>
                                      <a:rPr lang="en-NZ" i="1">
                                        <a:latin typeface="Cambria Math" panose="02040503050406030204" pitchFamily="18" charset="0"/>
                                      </a:rPr>
                                      <m:t>0</m:t>
                                    </m:r>
                                  </m:e>
                                </m:eqArr>
                              </m:e>
                              <m:e>
                                <m:eqArr>
                                  <m:eqArrPr>
                                    <m:ctrlPr>
                                      <a:rPr lang="en-NZ" i="1">
                                        <a:latin typeface="Cambria Math" panose="02040503050406030204" pitchFamily="18" charset="0"/>
                                      </a:rPr>
                                    </m:ctrlPr>
                                  </m:eqArrPr>
                                  <m:e>
                                    <m:r>
                                      <a:rPr lang="en-NZ" i="1">
                                        <a:latin typeface="Cambria Math" panose="02040503050406030204" pitchFamily="18" charset="0"/>
                                      </a:rPr>
                                      <m:t>8</m:t>
                                    </m:r>
                                  </m:e>
                                  <m:e>
                                    <m:r>
                                      <a:rPr lang="en-NZ" i="1">
                                        <a:latin typeface="Cambria Math" panose="02040503050406030204" pitchFamily="18" charset="0"/>
                                      </a:rPr>
                                      <m:t>0</m:t>
                                    </m:r>
                                  </m:e>
                                </m:eqArr>
                              </m:e>
                            </m:mr>
                          </m:m>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6559634" y="5253264"/>
                <a:ext cx="2562881" cy="1020472"/>
              </a:xfrm>
              <a:prstGeom prst="rect">
                <a:avLst/>
              </a:prstGeom>
              <a:blipFill>
                <a:blip r:embed="rId7"/>
                <a:stretch>
                  <a:fillRect/>
                </a:stretch>
              </a:blipFill>
            </p:spPr>
            <p:txBody>
              <a:bodyPr/>
              <a:lstStyle/>
              <a:p>
                <a:r>
                  <a:rPr lang="en-NZ">
                    <a:noFill/>
                  </a:rPr>
                  <a:t> </a:t>
                </a:r>
              </a:p>
            </p:txBody>
          </p:sp>
        </mc:Fallback>
      </mc:AlternateContent>
      <p:sp>
        <p:nvSpPr>
          <p:cNvPr id="13" name="TextBox 12"/>
          <p:cNvSpPr txBox="1"/>
          <p:nvPr/>
        </p:nvSpPr>
        <p:spPr>
          <a:xfrm>
            <a:off x="825437" y="2082738"/>
            <a:ext cx="4584764" cy="830997"/>
          </a:xfrm>
          <a:prstGeom prst="rect">
            <a:avLst/>
          </a:prstGeom>
          <a:noFill/>
        </p:spPr>
        <p:txBody>
          <a:bodyPr wrap="square" rtlCol="0">
            <a:spAutoFit/>
          </a:bodyPr>
          <a:lstStyle/>
          <a:p>
            <a:r>
              <a:rPr lang="en-US" sz="2400" b="1" dirty="0"/>
              <a:t>Polynomial regression through nonlinear transformations</a:t>
            </a:r>
          </a:p>
        </p:txBody>
      </p:sp>
      <mc:AlternateContent xmlns:mc="http://schemas.openxmlformats.org/markup-compatibility/2006" xmlns:a14="http://schemas.microsoft.com/office/drawing/2010/main">
        <mc:Choice Requires="a14">
          <p:sp>
            <p:nvSpPr>
              <p:cNvPr id="14" name="Title 1"/>
              <p:cNvSpPr txBox="1">
                <a:spLocks/>
              </p:cNvSpPr>
              <p:nvPr/>
            </p:nvSpPr>
            <p:spPr>
              <a:xfrm>
                <a:off x="457200" y="274639"/>
                <a:ext cx="8229600" cy="1143000"/>
              </a:xfrm>
              <a:prstGeom prst="rect">
                <a:avLst/>
              </a:prstGeom>
            </p:spPr>
            <p:txBody>
              <a:bodyPr>
                <a:no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800" dirty="0"/>
                  <a:t>The more additional artificial features added to </a:t>
                </a:r>
                <a14:m>
                  <m:oMath xmlns:m="http://schemas.openxmlformats.org/officeDocument/2006/math">
                    <m:r>
                      <a:rPr lang="en-US" sz="2800" i="1">
                        <a:latin typeface="Cambria Math" panose="02040503050406030204" pitchFamily="18" charset="0"/>
                      </a:rPr>
                      <m:t>𝑋</m:t>
                    </m:r>
                  </m:oMath>
                </a14:m>
                <a:r>
                  <a:rPr lang="en-US" sz="2800" dirty="0"/>
                  <a:t> the more complex models we will be able to create</a:t>
                </a:r>
              </a:p>
            </p:txBody>
          </p:sp>
        </mc:Choice>
        <mc:Fallback xmlns="">
          <p:sp>
            <p:nvSpPr>
              <p:cNvPr id="14" name="Title 1"/>
              <p:cNvSpPr txBox="1">
                <a:spLocks noRot="1" noChangeAspect="1" noMove="1" noResize="1" noEditPoints="1" noAdjustHandles="1" noChangeArrowheads="1" noChangeShapeType="1" noTextEdit="1"/>
              </p:cNvSpPr>
              <p:nvPr/>
            </p:nvSpPr>
            <p:spPr>
              <a:xfrm>
                <a:off x="457200" y="274639"/>
                <a:ext cx="8229600" cy="1143000"/>
              </a:xfrm>
              <a:prstGeom prst="rect">
                <a:avLst/>
              </a:prstGeom>
              <a:blipFill>
                <a:blip r:embed="rId8"/>
                <a:stretch>
                  <a:fillRect t="-4787" r="-296"/>
                </a:stretch>
              </a:blipFill>
            </p:spPr>
            <p:txBody>
              <a:bodyPr/>
              <a:lstStyle/>
              <a:p>
                <a:r>
                  <a:rPr lang="en-NZ">
                    <a:noFill/>
                  </a:rPr>
                  <a:t> </a:t>
                </a:r>
              </a:p>
            </p:txBody>
          </p:sp>
        </mc:Fallback>
      </mc:AlternateContent>
    </p:spTree>
    <p:extLst>
      <p:ext uri="{BB962C8B-B14F-4D97-AF65-F5344CB8AC3E}">
        <p14:creationId xmlns:p14="http://schemas.microsoft.com/office/powerpoint/2010/main" val="397158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1" y="3288270"/>
            <a:ext cx="1575412" cy="646331"/>
          </a:xfrm>
          <a:prstGeom prst="rect">
            <a:avLst/>
          </a:prstGeom>
          <a:noFill/>
        </p:spPr>
        <p:txBody>
          <a:bodyPr wrap="square" rtlCol="0">
            <a:spAutoFit/>
          </a:bodyPr>
          <a:lstStyle/>
          <a:p>
            <a:pPr algn="ctr"/>
            <a:r>
              <a:rPr lang="en-US" dirty="0"/>
              <a:t>Price</a:t>
            </a:r>
          </a:p>
          <a:p>
            <a:pPr algn="ctr"/>
            <a:r>
              <a:rPr lang="en-US" dirty="0"/>
              <a:t>(y)</a:t>
            </a:r>
          </a:p>
        </p:txBody>
      </p:sp>
      <p:sp>
        <p:nvSpPr>
          <p:cNvPr id="4" name="TextBox 3"/>
          <p:cNvSpPr txBox="1"/>
          <p:nvPr/>
        </p:nvSpPr>
        <p:spPr>
          <a:xfrm>
            <a:off x="2743202" y="4659868"/>
            <a:ext cx="838306" cy="369332"/>
          </a:xfrm>
          <a:prstGeom prst="rect">
            <a:avLst/>
          </a:prstGeom>
          <a:noFill/>
        </p:spPr>
        <p:txBody>
          <a:bodyPr wrap="none" rtlCol="0">
            <a:spAutoFit/>
          </a:bodyPr>
          <a:lstStyle/>
          <a:p>
            <a:r>
              <a:rPr lang="en-US" dirty="0"/>
              <a:t>Size (x)</a:t>
            </a:r>
          </a:p>
        </p:txBody>
      </p:sp>
      <p:graphicFrame>
        <p:nvGraphicFramePr>
          <p:cNvPr id="12" name="Chart 11"/>
          <p:cNvGraphicFramePr>
            <a:graphicFrameLocks/>
          </p:cNvGraphicFramePr>
          <p:nvPr>
            <p:extLst/>
          </p:nvPr>
        </p:nvGraphicFramePr>
        <p:xfrm>
          <a:off x="1202253" y="2530733"/>
          <a:ext cx="4265295" cy="2294752"/>
        </p:xfrm>
        <a:graphic>
          <a:graphicData uri="http://schemas.openxmlformats.org/drawingml/2006/chart">
            <c:chart xmlns:c="http://schemas.openxmlformats.org/drawingml/2006/chart" xmlns:r="http://schemas.openxmlformats.org/officeDocument/2006/relationships" r:id="rId2"/>
          </a:graphicData>
        </a:graphic>
      </p:graphicFrame>
      <mc:AlternateContent xmlns:mc="http://schemas.openxmlformats.org/markup-compatibility/2006" xmlns:a14="http://schemas.microsoft.com/office/drawing/2010/main">
        <mc:Choice Requires="a14">
          <p:sp>
            <p:nvSpPr>
              <p:cNvPr id="15" name="TextBox 14"/>
              <p:cNvSpPr txBox="1"/>
              <p:nvPr/>
            </p:nvSpPr>
            <p:spPr>
              <a:xfrm>
                <a:off x="5029200" y="2895600"/>
                <a:ext cx="4114800" cy="5246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800" i="1">
                          <a:latin typeface="Cambria Math"/>
                        </a:rPr>
                        <m:t>𝑦</m:t>
                      </m:r>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0</m:t>
                      </m:r>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1</m:t>
                      </m:r>
                      <m:sSub>
                        <m:sSubPr>
                          <m:ctrlPr>
                            <a:rPr lang="en-NZ" sz="2800" i="1">
                              <a:latin typeface="Cambria Math" panose="02040503050406030204" pitchFamily="18" charset="0"/>
                              <a:ea typeface="Cambria Math"/>
                            </a:rPr>
                          </m:ctrlPr>
                        </m:sSubPr>
                        <m:e>
                          <m:r>
                            <a:rPr lang="en-NZ" sz="2800" i="1">
                              <a:latin typeface="Cambria Math"/>
                              <a:ea typeface="Cambria Math"/>
                            </a:rPr>
                            <m:t>𝑥</m:t>
                          </m:r>
                        </m:e>
                        <m:sub>
                          <m:r>
                            <a:rPr lang="en-NZ" sz="2800" i="1">
                              <a:latin typeface="Cambria Math"/>
                              <a:ea typeface="Cambria Math"/>
                            </a:rPr>
                            <m:t>1</m:t>
                          </m:r>
                        </m:sub>
                      </m:sSub>
                      <m:r>
                        <a:rPr lang="en-NZ" sz="2800" i="1">
                          <a:latin typeface="Cambria Math"/>
                          <a:ea typeface="Cambria Math"/>
                        </a:rPr>
                        <m:t>+</m:t>
                      </m:r>
                      <m:r>
                        <a:rPr lang="en-NZ" sz="2800" i="1">
                          <a:latin typeface="Cambria Math"/>
                          <a:ea typeface="Cambria Math"/>
                        </a:rPr>
                        <m:t>𝜃</m:t>
                      </m:r>
                      <m:r>
                        <a:rPr lang="en-NZ" sz="2800" i="1" baseline="-25000">
                          <a:latin typeface="Cambria Math"/>
                          <a:ea typeface="Cambria Math"/>
                        </a:rPr>
                        <m:t>2</m:t>
                      </m:r>
                      <m:rad>
                        <m:radPr>
                          <m:degHide m:val="on"/>
                          <m:ctrlPr>
                            <a:rPr lang="en-NZ" sz="2800" i="1">
                              <a:latin typeface="Cambria Math" panose="02040503050406030204" pitchFamily="18" charset="0"/>
                              <a:ea typeface="Cambria Math"/>
                            </a:rPr>
                          </m:ctrlPr>
                        </m:radPr>
                        <m:deg/>
                        <m:e>
                          <m:sSub>
                            <m:sSubPr>
                              <m:ctrlPr>
                                <a:rPr lang="en-NZ" sz="2800" i="1">
                                  <a:latin typeface="Cambria Math" panose="02040503050406030204" pitchFamily="18" charset="0"/>
                                  <a:ea typeface="Cambria Math"/>
                                </a:rPr>
                              </m:ctrlPr>
                            </m:sSubPr>
                            <m:e>
                              <m:r>
                                <a:rPr lang="en-NZ" sz="2800" i="1">
                                  <a:latin typeface="Cambria Math"/>
                                  <a:ea typeface="Cambria Math"/>
                                </a:rPr>
                                <m:t>𝑥</m:t>
                              </m:r>
                            </m:e>
                            <m:sub>
                              <m:r>
                                <a:rPr lang="en-NZ" sz="2800" i="1">
                                  <a:latin typeface="Cambria Math"/>
                                  <a:ea typeface="Cambria Math"/>
                                </a:rPr>
                                <m:t>1</m:t>
                              </m:r>
                            </m:sub>
                          </m:sSub>
                        </m:e>
                      </m:rad>
                    </m:oMath>
                  </m:oMathPara>
                </a14:m>
                <a:endParaRPr lang="en-US" sz="2800" baseline="-25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029200" y="2895600"/>
                <a:ext cx="4114800" cy="524631"/>
              </a:xfrm>
              <a:prstGeom prst="rect">
                <a:avLst/>
              </a:prstGeom>
              <a:blipFill>
                <a:blip r:embed="rId3"/>
                <a:stretch>
                  <a:fillRect/>
                </a:stretch>
              </a:blipFill>
            </p:spPr>
            <p:txBody>
              <a:bodyPr/>
              <a:lstStyle/>
              <a:p>
                <a:r>
                  <a:rPr lang="en-NZ">
                    <a:noFill/>
                  </a:rPr>
                  <a:t> </a:t>
                </a:r>
              </a:p>
            </p:txBody>
          </p:sp>
        </mc:Fallback>
      </mc:AlternateContent>
      <p:sp>
        <p:nvSpPr>
          <p:cNvPr id="5" name="Freeform 4"/>
          <p:cNvSpPr/>
          <p:nvPr/>
        </p:nvSpPr>
        <p:spPr>
          <a:xfrm>
            <a:off x="1685926" y="2724745"/>
            <a:ext cx="4010025" cy="1666281"/>
          </a:xfrm>
          <a:custGeom>
            <a:avLst/>
            <a:gdLst>
              <a:gd name="connsiteX0" fmla="*/ 0 w 4010025"/>
              <a:gd name="connsiteY0" fmla="*/ 1666281 h 1666281"/>
              <a:gd name="connsiteX1" fmla="*/ 1085850 w 4010025"/>
              <a:gd name="connsiteY1" fmla="*/ 285156 h 1666281"/>
              <a:gd name="connsiteX2" fmla="*/ 2971800 w 4010025"/>
              <a:gd name="connsiteY2" fmla="*/ 104181 h 1666281"/>
              <a:gd name="connsiteX3" fmla="*/ 4010025 w 4010025"/>
              <a:gd name="connsiteY3" fmla="*/ 1542456 h 1666281"/>
            </a:gdLst>
            <a:ahLst/>
            <a:cxnLst>
              <a:cxn ang="0">
                <a:pos x="connsiteX0" y="connsiteY0"/>
              </a:cxn>
              <a:cxn ang="0">
                <a:pos x="connsiteX1" y="connsiteY1"/>
              </a:cxn>
              <a:cxn ang="0">
                <a:pos x="connsiteX2" y="connsiteY2"/>
              </a:cxn>
              <a:cxn ang="0">
                <a:pos x="connsiteX3" y="connsiteY3"/>
              </a:cxn>
            </a:cxnLst>
            <a:rect l="l" t="t" r="r" b="b"/>
            <a:pathLst>
              <a:path w="4010025" h="1666281">
                <a:moveTo>
                  <a:pt x="0" y="1666281"/>
                </a:moveTo>
                <a:cubicBezTo>
                  <a:pt x="295275" y="1105893"/>
                  <a:pt x="590550" y="545506"/>
                  <a:pt x="1085850" y="285156"/>
                </a:cubicBezTo>
                <a:cubicBezTo>
                  <a:pt x="1581150" y="24806"/>
                  <a:pt x="2484438" y="-105369"/>
                  <a:pt x="2971800" y="104181"/>
                </a:cubicBezTo>
                <a:cubicBezTo>
                  <a:pt x="3459163" y="313731"/>
                  <a:pt x="3768725" y="1245593"/>
                  <a:pt x="4010025" y="15424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p:cNvSpPr txBox="1"/>
              <p:nvPr/>
            </p:nvSpPr>
            <p:spPr>
              <a:xfrm>
                <a:off x="7038356" y="2074925"/>
                <a:ext cx="1594860" cy="3724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ea typeface="Cambria Math"/>
                        </a:rPr>
                        <m:t>𝜙</m:t>
                      </m:r>
                      <m:r>
                        <a:rPr lang="en-NZ" i="1">
                          <a:latin typeface="Cambria Math"/>
                          <a:ea typeface="Cambria Math"/>
                        </a:rPr>
                        <m:t>(</m:t>
                      </m:r>
                      <m:r>
                        <a:rPr lang="en-NZ" i="1">
                          <a:latin typeface="Cambria Math"/>
                        </a:rPr>
                        <m:t>𝑥</m:t>
                      </m:r>
                      <m:r>
                        <a:rPr lang="en-NZ" i="1">
                          <a:latin typeface="Cambria Math"/>
                        </a:rPr>
                        <m:t>) →</m:t>
                      </m:r>
                      <m:r>
                        <a:rPr lang="en-NZ" i="1">
                          <a:latin typeface="Cambria Math"/>
                          <a:ea typeface="Cambria Math"/>
                        </a:rPr>
                        <m:t>𝑥</m:t>
                      </m:r>
                      <m:r>
                        <a:rPr lang="en-NZ" i="1">
                          <a:latin typeface="Cambria Math"/>
                          <a:ea typeface="Cambria Math"/>
                        </a:rPr>
                        <m:t>,</m:t>
                      </m:r>
                      <m:rad>
                        <m:radPr>
                          <m:degHide m:val="on"/>
                          <m:ctrlPr>
                            <a:rPr lang="en-NZ" i="1">
                              <a:latin typeface="Cambria Math" panose="02040503050406030204" pitchFamily="18" charset="0"/>
                              <a:ea typeface="Cambria Math"/>
                            </a:rPr>
                          </m:ctrlPr>
                        </m:radPr>
                        <m:deg/>
                        <m:e>
                          <m:r>
                            <a:rPr lang="en-NZ" i="1">
                              <a:latin typeface="Cambria Math"/>
                              <a:ea typeface="Cambria Math"/>
                            </a:rPr>
                            <m:t>𝑥</m:t>
                          </m:r>
                        </m:e>
                      </m:rad>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7038356" y="2074925"/>
                <a:ext cx="1594860" cy="372410"/>
              </a:xfrm>
              <a:prstGeom prst="rect">
                <a:avLst/>
              </a:prstGeom>
              <a:blipFill>
                <a:blip r:embed="rId4"/>
                <a:stretch>
                  <a:fillRect b="-14754"/>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477000" y="1152252"/>
                <a:ext cx="2451640" cy="923330"/>
              </a:xfrm>
              <a:prstGeom prst="rect">
                <a:avLst/>
              </a:prstGeom>
              <a:noFill/>
            </p:spPr>
            <p:txBody>
              <a:bodyPr wrap="square" rtlCol="0">
                <a:spAutoFit/>
              </a:bodyPr>
              <a:lstStyle/>
              <a:p>
                <a:r>
                  <a:rPr lang="en-NZ" dirty="0"/>
                  <a:t>Nonlinear transformation </a:t>
                </a:r>
                <a14:m>
                  <m:oMath xmlns:m="http://schemas.openxmlformats.org/officeDocument/2006/math">
                    <m:r>
                      <m:rPr>
                        <m:sty m:val="p"/>
                      </m:rPr>
                      <a:rPr lang="el-GR" i="1">
                        <a:latin typeface="Cambria Math"/>
                        <a:ea typeface="Cambria Math"/>
                      </a:rPr>
                      <m:t>Φ</m:t>
                    </m:r>
                  </m:oMath>
                </a14:m>
                <a:r>
                  <a:rPr lang="en-NZ" dirty="0"/>
                  <a:t> of input features</a:t>
                </a:r>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6477000" y="1152252"/>
                <a:ext cx="2451640" cy="923330"/>
              </a:xfrm>
              <a:prstGeom prst="rect">
                <a:avLst/>
              </a:prstGeom>
              <a:blipFill>
                <a:blip r:embed="rId5"/>
                <a:stretch>
                  <a:fillRect l="-2239" t="-3311" b="-9934"/>
                </a:stretch>
              </a:blipFill>
            </p:spPr>
            <p:txBody>
              <a:bodyPr/>
              <a:lstStyle/>
              <a:p>
                <a:r>
                  <a:rPr lang="en-NZ">
                    <a:noFill/>
                  </a:rPr>
                  <a:t> </a:t>
                </a:r>
              </a:p>
            </p:txBody>
          </p:sp>
        </mc:Fallback>
      </mc:AlternateContent>
      <p:sp>
        <p:nvSpPr>
          <p:cNvPr id="6" name="TextBox 5"/>
          <p:cNvSpPr txBox="1"/>
          <p:nvPr/>
        </p:nvSpPr>
        <p:spPr>
          <a:xfrm>
            <a:off x="21455" y="5050841"/>
            <a:ext cx="5674496" cy="954107"/>
          </a:xfrm>
          <a:prstGeom prst="rect">
            <a:avLst/>
          </a:prstGeom>
          <a:noFill/>
        </p:spPr>
        <p:txBody>
          <a:bodyPr wrap="square" rtlCol="0">
            <a:spAutoFit/>
          </a:bodyPr>
          <a:lstStyle/>
          <a:p>
            <a:r>
              <a:rPr lang="en-NZ" sz="1400" dirty="0">
                <a:solidFill>
                  <a:srgbClr val="FF0000"/>
                </a:solidFill>
              </a:rPr>
              <a:t>Important</a:t>
            </a:r>
            <a:r>
              <a:rPr lang="en-NZ" sz="1400" dirty="0"/>
              <a:t>: You still apply a linear regression model to the nonlinearly transformed input features, but because you are doing that in a higher dimensional space, the resulting hyper plane will probably work well if your data is not too pathological</a:t>
            </a:r>
            <a:endParaRPr lang="en-US" sz="1400" dirty="0"/>
          </a:p>
        </p:txBody>
      </p:sp>
      <mc:AlternateContent xmlns:mc="http://schemas.openxmlformats.org/markup-compatibility/2006" xmlns:a14="http://schemas.microsoft.com/office/drawing/2010/main">
        <mc:Choice Requires="a14">
          <p:sp>
            <p:nvSpPr>
              <p:cNvPr id="11" name="TextBox 10"/>
              <p:cNvSpPr txBox="1"/>
              <p:nvPr/>
            </p:nvSpPr>
            <p:spPr>
              <a:xfrm>
                <a:off x="5486402" y="4218500"/>
                <a:ext cx="831766" cy="10204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i="1">
                          <a:latin typeface="Cambria Math" panose="02040503050406030204" pitchFamily="18" charset="0"/>
                        </a:rPr>
                        <m:t>𝑋</m:t>
                      </m:r>
                      <m:r>
                        <a:rPr lang="en-NZ" i="1">
                          <a:latin typeface="Cambria Math" panose="02040503050406030204" pitchFamily="18" charset="0"/>
                        </a:rPr>
                        <m:t>=</m:t>
                      </m:r>
                      <m:d>
                        <m:dPr>
                          <m:begChr m:val="["/>
                          <m:endChr m:val="]"/>
                          <m:ctrlPr>
                            <a:rPr lang="en-NZ" i="1">
                              <a:latin typeface="Cambria Math" panose="02040503050406030204" pitchFamily="18" charset="0"/>
                            </a:rPr>
                          </m:ctrlPr>
                        </m:dPr>
                        <m:e>
                          <m:m>
                            <m:mPr>
                              <m:mcs>
                                <m:mc>
                                  <m:mcPr>
                                    <m:count m:val="1"/>
                                    <m:mcJc m:val="center"/>
                                  </m:mcPr>
                                </m:mc>
                              </m:mcs>
                              <m:ctrlPr>
                                <a:rPr lang="en-NZ" i="1">
                                  <a:latin typeface="Cambria Math" panose="02040503050406030204" pitchFamily="18" charset="0"/>
                                </a:rPr>
                              </m:ctrlPr>
                            </m:mPr>
                            <m:mr>
                              <m:e>
                                <m:r>
                                  <m:rPr>
                                    <m:brk m:alnAt="7"/>
                                  </m:rPr>
                                  <a:rPr lang="en-NZ" i="1">
                                    <a:latin typeface="Cambria Math" panose="02040503050406030204" pitchFamily="18" charset="0"/>
                                  </a:rPr>
                                  <m:t>3</m:t>
                                </m:r>
                              </m:e>
                            </m:mr>
                            <m:mr>
                              <m:e>
                                <m:r>
                                  <a:rPr lang="en-NZ" i="1">
                                    <a:latin typeface="Cambria Math" panose="02040503050406030204" pitchFamily="18" charset="0"/>
                                  </a:rPr>
                                  <m:t>1</m:t>
                                </m:r>
                              </m:e>
                            </m:mr>
                            <m:mr>
                              <m:e>
                                <m:eqArr>
                                  <m:eqArrPr>
                                    <m:ctrlPr>
                                      <a:rPr lang="en-NZ" i="1">
                                        <a:latin typeface="Cambria Math" panose="02040503050406030204" pitchFamily="18" charset="0"/>
                                      </a:rPr>
                                    </m:ctrlPr>
                                  </m:eqArrPr>
                                  <m:e>
                                    <m:r>
                                      <a:rPr lang="en-NZ" i="1">
                                        <a:latin typeface="Cambria Math" panose="02040503050406030204" pitchFamily="18" charset="0"/>
                                      </a:rPr>
                                      <m:t>2</m:t>
                                    </m:r>
                                  </m:e>
                                  <m:e>
                                    <m:r>
                                      <a:rPr lang="en-NZ" i="1">
                                        <a:latin typeface="Cambria Math" panose="02040503050406030204" pitchFamily="18" charset="0"/>
                                      </a:rPr>
                                      <m:t>0</m:t>
                                    </m:r>
                                  </m:e>
                                </m:eqArr>
                              </m:e>
                            </m:mr>
                          </m:m>
                        </m:e>
                      </m:d>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5486402" y="4218500"/>
                <a:ext cx="831766" cy="1020472"/>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6559635" y="4237330"/>
                <a:ext cx="2194190" cy="12033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NZ" i="1">
                              <a:latin typeface="Cambria Math" panose="02040503050406030204" pitchFamily="18" charset="0"/>
                            </a:rPr>
                          </m:ctrlPr>
                        </m:sSupPr>
                        <m:e>
                          <m:r>
                            <a:rPr lang="en-NZ" i="1">
                              <a:latin typeface="Cambria Math" panose="02040503050406030204" pitchFamily="18" charset="0"/>
                            </a:rPr>
                            <m:t>𝑋</m:t>
                          </m:r>
                        </m:e>
                        <m:sup>
                          <m:r>
                            <a:rPr lang="en-NZ" i="1">
                              <a:latin typeface="Cambria Math" panose="02040503050406030204" pitchFamily="18" charset="0"/>
                            </a:rPr>
                            <m:t>′</m:t>
                          </m:r>
                        </m:sup>
                      </m:sSup>
                      <m:r>
                        <a:rPr lang="en-NZ" i="1">
                          <a:latin typeface="Cambria Math" panose="02040503050406030204" pitchFamily="18" charset="0"/>
                        </a:rPr>
                        <m:t>=</m:t>
                      </m:r>
                      <m:r>
                        <a:rPr lang="en-NZ" i="1">
                          <a:latin typeface="Cambria Math" panose="02040503050406030204" pitchFamily="18" charset="0"/>
                          <a:ea typeface="Cambria Math" panose="02040503050406030204" pitchFamily="18" charset="0"/>
                        </a:rPr>
                        <m:t>𝜙</m:t>
                      </m:r>
                      <m:r>
                        <a:rPr lang="en-NZ" i="1">
                          <a:latin typeface="Cambria Math" panose="02040503050406030204" pitchFamily="18" charset="0"/>
                          <a:ea typeface="Cambria Math" panose="02040503050406030204" pitchFamily="18" charset="0"/>
                        </a:rPr>
                        <m:t>(</m:t>
                      </m:r>
                      <m:r>
                        <a:rPr lang="en-NZ" i="1">
                          <a:latin typeface="Cambria Math" panose="02040503050406030204" pitchFamily="18" charset="0"/>
                          <a:ea typeface="Cambria Math" panose="02040503050406030204" pitchFamily="18" charset="0"/>
                        </a:rPr>
                        <m:t>𝑋</m:t>
                      </m:r>
                      <m:r>
                        <a:rPr lang="en-NZ" i="1">
                          <a:latin typeface="Cambria Math" panose="02040503050406030204" pitchFamily="18" charset="0"/>
                          <a:ea typeface="Cambria Math" panose="02040503050406030204" pitchFamily="18" charset="0"/>
                        </a:rPr>
                        <m:t>)=</m:t>
                      </m:r>
                      <m:d>
                        <m:dPr>
                          <m:begChr m:val="["/>
                          <m:endChr m:val="]"/>
                          <m:ctrlPr>
                            <a:rPr lang="en-NZ" i="1">
                              <a:latin typeface="Cambria Math" panose="02040503050406030204" pitchFamily="18" charset="0"/>
                            </a:rPr>
                          </m:ctrlPr>
                        </m:dPr>
                        <m:e>
                          <m:m>
                            <m:mPr>
                              <m:mcs>
                                <m:mc>
                                  <m:mcPr>
                                    <m:count m:val="2"/>
                                    <m:mcJc m:val="center"/>
                                  </m:mcPr>
                                </m:mc>
                              </m:mcs>
                              <m:ctrlPr>
                                <a:rPr lang="en-NZ" i="1">
                                  <a:latin typeface="Cambria Math" panose="02040503050406030204" pitchFamily="18" charset="0"/>
                                </a:rPr>
                              </m:ctrlPr>
                            </m:mPr>
                            <m:mr>
                              <m:e>
                                <m:r>
                                  <m:rPr>
                                    <m:brk m:alnAt="7"/>
                                  </m:rPr>
                                  <a:rPr lang="en-NZ" i="1">
                                    <a:latin typeface="Cambria Math" panose="02040503050406030204" pitchFamily="18" charset="0"/>
                                  </a:rPr>
                                  <m:t>3</m:t>
                                </m:r>
                              </m:e>
                              <m:e>
                                <m:rad>
                                  <m:radPr>
                                    <m:degHide m:val="on"/>
                                    <m:ctrlPr>
                                      <a:rPr lang="en-NZ" i="1">
                                        <a:latin typeface="Cambria Math" panose="02040503050406030204" pitchFamily="18" charset="0"/>
                                      </a:rPr>
                                    </m:ctrlPr>
                                  </m:radPr>
                                  <m:deg/>
                                  <m:e>
                                    <m:r>
                                      <a:rPr lang="en-NZ" i="1">
                                        <a:latin typeface="Cambria Math" panose="02040503050406030204" pitchFamily="18" charset="0"/>
                                      </a:rPr>
                                      <m:t>3</m:t>
                                    </m:r>
                                  </m:e>
                                </m:rad>
                              </m:e>
                            </m:mr>
                            <m:mr>
                              <m:e>
                                <m:r>
                                  <a:rPr lang="en-NZ" i="1">
                                    <a:latin typeface="Cambria Math" panose="02040503050406030204" pitchFamily="18" charset="0"/>
                                  </a:rPr>
                                  <m:t>1</m:t>
                                </m:r>
                              </m:e>
                              <m:e>
                                <m:rad>
                                  <m:radPr>
                                    <m:degHide m:val="on"/>
                                    <m:ctrlPr>
                                      <a:rPr lang="en-NZ" i="1">
                                        <a:latin typeface="Cambria Math" panose="02040503050406030204" pitchFamily="18" charset="0"/>
                                      </a:rPr>
                                    </m:ctrlPr>
                                  </m:radPr>
                                  <m:deg/>
                                  <m:e>
                                    <m:r>
                                      <a:rPr lang="en-NZ" i="1">
                                        <a:latin typeface="Cambria Math" panose="02040503050406030204" pitchFamily="18" charset="0"/>
                                      </a:rPr>
                                      <m:t>1</m:t>
                                    </m:r>
                                  </m:e>
                                </m:rad>
                              </m:e>
                            </m:mr>
                            <m:mr>
                              <m:e>
                                <m:eqArr>
                                  <m:eqArrPr>
                                    <m:ctrlPr>
                                      <a:rPr lang="en-NZ" i="1">
                                        <a:latin typeface="Cambria Math" panose="02040503050406030204" pitchFamily="18" charset="0"/>
                                      </a:rPr>
                                    </m:ctrlPr>
                                  </m:eqArrPr>
                                  <m:e>
                                    <m:r>
                                      <a:rPr lang="en-NZ" i="1">
                                        <a:latin typeface="Cambria Math" panose="02040503050406030204" pitchFamily="18" charset="0"/>
                                      </a:rPr>
                                      <m:t>2</m:t>
                                    </m:r>
                                  </m:e>
                                  <m:e>
                                    <m:r>
                                      <a:rPr lang="en-NZ" i="1">
                                        <a:latin typeface="Cambria Math" panose="02040503050406030204" pitchFamily="18" charset="0"/>
                                      </a:rPr>
                                      <m:t>0</m:t>
                                    </m:r>
                                  </m:e>
                                </m:eqArr>
                              </m:e>
                              <m:e>
                                <m:eqArr>
                                  <m:eqArrPr>
                                    <m:ctrlPr>
                                      <a:rPr lang="en-NZ" i="1">
                                        <a:latin typeface="Cambria Math" panose="02040503050406030204" pitchFamily="18" charset="0"/>
                                      </a:rPr>
                                    </m:ctrlPr>
                                  </m:eqArrPr>
                                  <m:e>
                                    <m:rad>
                                      <m:radPr>
                                        <m:degHide m:val="on"/>
                                        <m:ctrlPr>
                                          <a:rPr lang="en-NZ" i="1">
                                            <a:latin typeface="Cambria Math" panose="02040503050406030204" pitchFamily="18" charset="0"/>
                                          </a:rPr>
                                        </m:ctrlPr>
                                      </m:radPr>
                                      <m:deg/>
                                      <m:e>
                                        <m:r>
                                          <a:rPr lang="en-NZ" i="1">
                                            <a:latin typeface="Cambria Math" panose="02040503050406030204" pitchFamily="18" charset="0"/>
                                          </a:rPr>
                                          <m:t>2</m:t>
                                        </m:r>
                                      </m:e>
                                    </m:rad>
                                  </m:e>
                                  <m:e>
                                    <m:rad>
                                      <m:radPr>
                                        <m:degHide m:val="on"/>
                                        <m:ctrlPr>
                                          <a:rPr lang="en-US" i="1">
                                            <a:latin typeface="Cambria Math" panose="02040503050406030204" pitchFamily="18" charset="0"/>
                                          </a:rPr>
                                        </m:ctrlPr>
                                      </m:radPr>
                                      <m:deg/>
                                      <m:e>
                                        <m:r>
                                          <a:rPr lang="en-NZ" i="1">
                                            <a:latin typeface="Cambria Math" panose="02040503050406030204" pitchFamily="18" charset="0"/>
                                          </a:rPr>
                                          <m:t>0</m:t>
                                        </m:r>
                                      </m:e>
                                    </m:rad>
                                  </m:e>
                                </m:eqArr>
                              </m:e>
                            </m:mr>
                          </m:m>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6559635" y="4237330"/>
                <a:ext cx="2194190" cy="1203343"/>
              </a:xfrm>
              <a:prstGeom prst="rect">
                <a:avLst/>
              </a:prstGeom>
              <a:blipFill>
                <a:blip r:embed="rId7"/>
                <a:stretch>
                  <a:fillRect/>
                </a:stretch>
              </a:blipFill>
            </p:spPr>
            <p:txBody>
              <a:bodyPr/>
              <a:lstStyle/>
              <a:p>
                <a:r>
                  <a:rPr lang="en-NZ">
                    <a:noFill/>
                  </a:rPr>
                  <a:t> </a:t>
                </a:r>
              </a:p>
            </p:txBody>
          </p:sp>
        </mc:Fallback>
      </mc:AlternateContent>
      <p:sp>
        <p:nvSpPr>
          <p:cNvPr id="14" name="TextBox 13"/>
          <p:cNvSpPr txBox="1"/>
          <p:nvPr/>
        </p:nvSpPr>
        <p:spPr>
          <a:xfrm>
            <a:off x="825437" y="1066802"/>
            <a:ext cx="4584764" cy="830997"/>
          </a:xfrm>
          <a:prstGeom prst="rect">
            <a:avLst/>
          </a:prstGeom>
          <a:noFill/>
        </p:spPr>
        <p:txBody>
          <a:bodyPr wrap="square" rtlCol="0">
            <a:spAutoFit/>
          </a:bodyPr>
          <a:lstStyle/>
          <a:p>
            <a:r>
              <a:rPr lang="en-US" sz="2400" b="1" dirty="0"/>
              <a:t>Polynomial regression through nonlinear transformations</a:t>
            </a:r>
          </a:p>
        </p:txBody>
      </p:sp>
    </p:spTree>
    <p:extLst>
      <p:ext uri="{BB962C8B-B14F-4D97-AF65-F5344CB8AC3E}">
        <p14:creationId xmlns:p14="http://schemas.microsoft.com/office/powerpoint/2010/main" val="38183216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a:t>
            </a:r>
            <a:r>
              <a:rPr lang="en-US" dirty="0" smtClean="0"/>
              <a:t>scaling/normalization</a:t>
            </a:r>
            <a:endParaRPr lang="en-US" dirty="0"/>
          </a:p>
        </p:txBody>
      </p:sp>
      <p:sp>
        <p:nvSpPr>
          <p:cNvPr id="3" name="Content Placeholder 2"/>
          <p:cNvSpPr>
            <a:spLocks noGrp="1"/>
          </p:cNvSpPr>
          <p:nvPr>
            <p:ph idx="1"/>
          </p:nvPr>
        </p:nvSpPr>
        <p:spPr>
          <a:xfrm>
            <a:off x="139097" y="3937670"/>
            <a:ext cx="5486400" cy="1142999"/>
          </a:xfrm>
        </p:spPr>
        <p:txBody>
          <a:bodyPr>
            <a:normAutofit/>
          </a:bodyPr>
          <a:lstStyle/>
          <a:p>
            <a:r>
              <a:rPr lang="en-US" sz="1600" dirty="0"/>
              <a:t>Therefore, the range of all features should be normalized so that each feature contributes approximately proportionately to the final distance</a:t>
            </a:r>
          </a:p>
        </p:txBody>
      </p:sp>
      <p:graphicFrame>
        <p:nvGraphicFramePr>
          <p:cNvPr id="7" name="Table 6"/>
          <p:cNvGraphicFramePr>
            <a:graphicFrameLocks noGrp="1"/>
          </p:cNvGraphicFramePr>
          <p:nvPr>
            <p:extLst/>
          </p:nvPr>
        </p:nvGraphicFramePr>
        <p:xfrm>
          <a:off x="5638801" y="4126231"/>
          <a:ext cx="3505203" cy="1965960"/>
        </p:xfrm>
        <a:graphic>
          <a:graphicData uri="http://schemas.openxmlformats.org/drawingml/2006/table">
            <a:tbl>
              <a:tblPr>
                <a:tableStyleId>{2D5ABB26-0587-4C30-8999-92F81FD0307C}</a:tableStyleId>
              </a:tblPr>
              <a:tblGrid>
                <a:gridCol w="653955">
                  <a:extLst>
                    <a:ext uri="{9D8B030D-6E8A-4147-A177-3AD203B41FA5}">
                      <a16:colId xmlns:a16="http://schemas.microsoft.com/office/drawing/2014/main" val="20000"/>
                    </a:ext>
                  </a:extLst>
                </a:gridCol>
                <a:gridCol w="732431">
                  <a:extLst>
                    <a:ext uri="{9D8B030D-6E8A-4147-A177-3AD203B41FA5}">
                      <a16:colId xmlns:a16="http://schemas.microsoft.com/office/drawing/2014/main" val="20001"/>
                    </a:ext>
                  </a:extLst>
                </a:gridCol>
                <a:gridCol w="732431">
                  <a:extLst>
                    <a:ext uri="{9D8B030D-6E8A-4147-A177-3AD203B41FA5}">
                      <a16:colId xmlns:a16="http://schemas.microsoft.com/office/drawing/2014/main" val="20002"/>
                    </a:ext>
                  </a:extLst>
                </a:gridCol>
                <a:gridCol w="732431">
                  <a:extLst>
                    <a:ext uri="{9D8B030D-6E8A-4147-A177-3AD203B41FA5}">
                      <a16:colId xmlns:a16="http://schemas.microsoft.com/office/drawing/2014/main" val="20003"/>
                    </a:ext>
                  </a:extLst>
                </a:gridCol>
                <a:gridCol w="653955">
                  <a:extLst>
                    <a:ext uri="{9D8B030D-6E8A-4147-A177-3AD203B41FA5}">
                      <a16:colId xmlns:a16="http://schemas.microsoft.com/office/drawing/2014/main" val="20004"/>
                    </a:ext>
                  </a:extLst>
                </a:gridCol>
              </a:tblGrid>
              <a:tr h="779780">
                <a:tc>
                  <a:txBody>
                    <a:bodyPr/>
                    <a:lstStyle/>
                    <a:p>
                      <a:pPr algn="ctr" fontAlgn="b"/>
                      <a:r>
                        <a:rPr lang="en-US" sz="1200" b="1" u="none" strike="noStrike" dirty="0" smtClean="0">
                          <a:effectLst/>
                          <a:latin typeface="+mj-lt"/>
                        </a:rPr>
                        <a:t>Size</a:t>
                      </a:r>
                      <a:r>
                        <a:rPr lang="en-US" sz="1200" b="1" u="none" strike="noStrike" baseline="0" dirty="0" smtClean="0">
                          <a:effectLst/>
                          <a:latin typeface="+mj-lt"/>
                        </a:rPr>
                        <a:t> (</a:t>
                      </a:r>
                      <a:r>
                        <a:rPr lang="en-US" sz="1200" b="1" u="none" strike="noStrike" dirty="0" smtClean="0">
                          <a:effectLst/>
                          <a:latin typeface="+mj-lt"/>
                        </a:rPr>
                        <a:t>feet</a:t>
                      </a:r>
                      <a:r>
                        <a:rPr lang="en-US" sz="1200" b="1" u="none" strike="noStrike" baseline="30000" dirty="0" smtClean="0">
                          <a:effectLst/>
                          <a:latin typeface="+mj-lt"/>
                        </a:rPr>
                        <a:t>2</a:t>
                      </a:r>
                      <a:r>
                        <a:rPr lang="en-US" sz="1200" b="1" u="none" strike="noStrike" baseline="0" dirty="0" smtClean="0">
                          <a:effectLst/>
                          <a:latin typeface="+mj-lt"/>
                        </a:rPr>
                        <a:t>)</a:t>
                      </a:r>
                    </a:p>
                    <a:p>
                      <a:pPr algn="ctr" fontAlgn="b"/>
                      <a:endParaRPr lang="en-US" sz="1200" b="1" u="none" strike="noStrike" baseline="0" dirty="0" smtClean="0">
                        <a:effectLst/>
                        <a:latin typeface="+mj-lt"/>
                      </a:endParaRPr>
                    </a:p>
                    <a:p>
                      <a:pPr algn="ctr" fontAlgn="b"/>
                      <a:endParaRPr lang="en-US" sz="1500" b="1" i="0" u="none" strike="noStrike" dirty="0" smtClean="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mj-lt"/>
                        </a:rPr>
                        <a:t>Number of bedrooms</a:t>
                      </a:r>
                    </a:p>
                    <a:p>
                      <a:pPr algn="ctr" fontAlgn="b"/>
                      <a:endParaRPr lang="en-US" sz="15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mj-lt"/>
                        </a:rPr>
                        <a:t>Number of floors</a:t>
                      </a:r>
                    </a:p>
                    <a:p>
                      <a:pPr algn="ctr" fontAlgn="b"/>
                      <a:endParaRPr lang="en-US" sz="15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000000"/>
                          </a:solidFill>
                          <a:effectLst/>
                          <a:latin typeface="+mj-lt"/>
                        </a:rPr>
                        <a:t>Age</a:t>
                      </a:r>
                      <a:r>
                        <a:rPr lang="en-US" sz="1200" b="1" i="0" u="none" strike="noStrike" baseline="0" dirty="0" smtClean="0">
                          <a:solidFill>
                            <a:srgbClr val="000000"/>
                          </a:solidFill>
                          <a:effectLst/>
                          <a:latin typeface="+mj-lt"/>
                        </a:rPr>
                        <a:t> of home (years)</a:t>
                      </a:r>
                    </a:p>
                    <a:p>
                      <a:pPr algn="ctr" fontAlgn="b"/>
                      <a:endParaRPr lang="en-US" sz="1500" b="1"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1200" b="1" i="0" u="none" strike="noStrike" dirty="0" smtClean="0">
                          <a:solidFill>
                            <a:srgbClr val="FF0000"/>
                          </a:solidFill>
                          <a:effectLst/>
                          <a:latin typeface="+mj-lt"/>
                        </a:rPr>
                        <a:t>Price ($1000)</a:t>
                      </a:r>
                    </a:p>
                    <a:p>
                      <a:pPr algn="ctr" fontAlgn="b"/>
                      <a:endParaRPr lang="en-US" sz="1200" b="1" i="0" u="none" strike="noStrike" dirty="0" smtClean="0">
                        <a:solidFill>
                          <a:srgbClr val="000000"/>
                        </a:solidFill>
                        <a:effectLst/>
                        <a:latin typeface="+mj-lt"/>
                      </a:endParaRPr>
                    </a:p>
                    <a:p>
                      <a:pPr algn="ctr" fontAlgn="b"/>
                      <a:endParaRPr lang="en-US" sz="1500" b="1" i="0" u="none" strike="noStrike" dirty="0" smtClean="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31140">
                <a:tc>
                  <a:txBody>
                    <a:bodyPr/>
                    <a:lstStyle/>
                    <a:p>
                      <a:pPr algn="ctr" fontAlgn="b"/>
                      <a:r>
                        <a:rPr lang="en-US" sz="1500" u="none" strike="noStrike" smtClean="0">
                          <a:effectLst/>
                          <a:latin typeface="+mj-lt"/>
                        </a:rPr>
                        <a:t>2104</a:t>
                      </a:r>
                      <a:endParaRPr lang="en-US" sz="15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500" b="0" i="0" u="none" strike="noStrike" dirty="0" smtClean="0">
                          <a:solidFill>
                            <a:schemeClr val="tx1"/>
                          </a:solidFill>
                          <a:effectLst/>
                          <a:latin typeface="+mj-lt"/>
                        </a:rPr>
                        <a:t>5</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500" b="0" i="0" u="none" strike="noStrike" dirty="0" smtClean="0">
                          <a:solidFill>
                            <a:srgbClr val="000000"/>
                          </a:solidFill>
                          <a:effectLst/>
                          <a:latin typeface="+mj-lt"/>
                        </a:rPr>
                        <a:t>1</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500" b="0" i="0" u="none" strike="noStrike" dirty="0" smtClean="0">
                          <a:solidFill>
                            <a:schemeClr val="tx1"/>
                          </a:solidFill>
                          <a:effectLst/>
                          <a:latin typeface="+mj-lt"/>
                        </a:rPr>
                        <a:t>45</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fontAlgn="b"/>
                      <a:r>
                        <a:rPr lang="en-US" sz="1500" b="0" i="0" u="none" strike="noStrike" dirty="0" smtClean="0">
                          <a:solidFill>
                            <a:srgbClr val="FF0000"/>
                          </a:solidFill>
                          <a:effectLst/>
                          <a:latin typeface="+mj-lt"/>
                        </a:rPr>
                        <a:t>460</a:t>
                      </a:r>
                      <a:endParaRPr lang="en-US" sz="15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r h="231140">
                <a:tc>
                  <a:txBody>
                    <a:bodyPr/>
                    <a:lstStyle/>
                    <a:p>
                      <a:pPr algn="ctr" fontAlgn="b"/>
                      <a:r>
                        <a:rPr lang="en-US" sz="1500" u="none" strike="noStrike" dirty="0" smtClean="0">
                          <a:effectLst/>
                          <a:latin typeface="+mj-lt"/>
                        </a:rPr>
                        <a:t>1416</a:t>
                      </a:r>
                      <a:endParaRPr lang="en-US" sz="15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chemeClr val="tx1"/>
                          </a:solidFill>
                          <a:effectLst/>
                          <a:latin typeface="+mj-lt"/>
                        </a:rPr>
                        <a:t>3</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000000"/>
                          </a:solidFill>
                          <a:effectLst/>
                          <a:latin typeface="+mj-lt"/>
                        </a:rPr>
                        <a:t>2</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chemeClr val="tx1"/>
                          </a:solidFill>
                          <a:effectLst/>
                          <a:latin typeface="+mj-lt"/>
                        </a:rPr>
                        <a:t>40</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FF0000"/>
                          </a:solidFill>
                          <a:effectLst/>
                          <a:latin typeface="+mj-lt"/>
                        </a:rPr>
                        <a:t>232</a:t>
                      </a:r>
                      <a:endParaRPr lang="en-US" sz="15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2"/>
                  </a:ext>
                </a:extLst>
              </a:tr>
              <a:tr h="231140">
                <a:tc>
                  <a:txBody>
                    <a:bodyPr/>
                    <a:lstStyle/>
                    <a:p>
                      <a:pPr algn="ctr" fontAlgn="b"/>
                      <a:r>
                        <a:rPr lang="en-US" sz="1500" b="0" i="0" u="none" strike="noStrike" dirty="0" smtClean="0">
                          <a:solidFill>
                            <a:srgbClr val="000000"/>
                          </a:solidFill>
                          <a:effectLst/>
                          <a:latin typeface="+mj-lt"/>
                        </a:rPr>
                        <a:t>1534</a:t>
                      </a:r>
                      <a:endParaRPr lang="en-US" sz="15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u="none" strike="noStrike" dirty="0" smtClean="0">
                          <a:effectLst/>
                          <a:latin typeface="+mj-lt"/>
                        </a:rPr>
                        <a:t>3</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000000"/>
                          </a:solidFill>
                          <a:effectLst/>
                          <a:latin typeface="+mj-lt"/>
                        </a:rPr>
                        <a:t>2</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u="none" strike="noStrike" dirty="0" smtClean="0">
                          <a:effectLst/>
                          <a:latin typeface="+mj-lt"/>
                        </a:rPr>
                        <a:t>30</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FF0000"/>
                          </a:solidFill>
                          <a:effectLst/>
                          <a:latin typeface="+mj-lt"/>
                        </a:rPr>
                        <a:t>315</a:t>
                      </a:r>
                      <a:endParaRPr lang="en-US" sz="15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3"/>
                  </a:ext>
                </a:extLst>
              </a:tr>
              <a:tr h="231140">
                <a:tc>
                  <a:txBody>
                    <a:bodyPr/>
                    <a:lstStyle/>
                    <a:p>
                      <a:pPr algn="ctr" fontAlgn="b"/>
                      <a:r>
                        <a:rPr lang="en-US" sz="1500" b="0" i="0" u="none" strike="noStrike" dirty="0" smtClean="0">
                          <a:solidFill>
                            <a:srgbClr val="000000"/>
                          </a:solidFill>
                          <a:effectLst/>
                          <a:latin typeface="+mj-lt"/>
                        </a:rPr>
                        <a:t>852</a:t>
                      </a:r>
                      <a:endParaRPr lang="en-US" sz="15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000000"/>
                          </a:solidFill>
                          <a:effectLst/>
                          <a:latin typeface="+mj-lt"/>
                        </a:rPr>
                        <a:t>2</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000000"/>
                          </a:solidFill>
                          <a:effectLst/>
                          <a:latin typeface="+mj-lt"/>
                        </a:rPr>
                        <a:t>1</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000000"/>
                          </a:solidFill>
                          <a:effectLst/>
                          <a:latin typeface="+mj-lt"/>
                        </a:rPr>
                        <a:t>36</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FF0000"/>
                          </a:solidFill>
                          <a:effectLst/>
                          <a:latin typeface="+mj-lt"/>
                        </a:rPr>
                        <a:t>178</a:t>
                      </a:r>
                      <a:endParaRPr lang="en-US" sz="15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4"/>
                  </a:ext>
                </a:extLst>
              </a:tr>
              <a:tr h="231140">
                <a:tc>
                  <a:txBody>
                    <a:bodyPr/>
                    <a:lstStyle/>
                    <a:p>
                      <a:pPr algn="ctr" fontAlgn="b"/>
                      <a:r>
                        <a:rPr lang="en-US" sz="1500" b="0" i="0" u="none" strike="noStrike" dirty="0" smtClean="0">
                          <a:solidFill>
                            <a:srgbClr val="000000"/>
                          </a:solidFill>
                          <a:effectLst/>
                          <a:latin typeface="+mj-lt"/>
                        </a:rPr>
                        <a:t>…</a:t>
                      </a:r>
                      <a:endParaRPr lang="en-US" sz="1500" b="0" i="0" u="none" strike="noStrike" dirty="0">
                        <a:solidFill>
                          <a:srgbClr val="000000"/>
                        </a:solidFill>
                        <a:effectLst/>
                        <a:latin typeface="+mj-lt"/>
                      </a:endParaRPr>
                    </a:p>
                  </a:txBody>
                  <a:tcPr marL="7620" marR="7620" marT="7620" marB="0" anchor="b">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000000"/>
                          </a:solidFill>
                          <a:effectLst/>
                          <a:latin typeface="+mj-lt"/>
                        </a:rPr>
                        <a:t>…</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000000"/>
                          </a:solidFill>
                          <a:effectLst/>
                          <a:latin typeface="+mj-lt"/>
                        </a:rPr>
                        <a:t>…</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000000"/>
                          </a:solidFill>
                          <a:effectLst/>
                          <a:latin typeface="+mj-lt"/>
                        </a:rPr>
                        <a:t>…</a:t>
                      </a:r>
                      <a:endParaRPr lang="en-US" sz="1500" b="0" i="0" u="none" strike="noStrike" dirty="0">
                        <a:solidFill>
                          <a:srgbClr val="00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pPr algn="ctr" fontAlgn="b"/>
                      <a:r>
                        <a:rPr lang="en-US" sz="1500" b="0" i="0" u="none" strike="noStrike" dirty="0" smtClean="0">
                          <a:solidFill>
                            <a:srgbClr val="FF0000"/>
                          </a:solidFill>
                          <a:effectLst/>
                          <a:latin typeface="+mj-lt"/>
                        </a:rPr>
                        <a:t>…</a:t>
                      </a:r>
                      <a:endParaRPr lang="en-US" sz="1500" b="0" i="0" u="none" strike="noStrike" dirty="0">
                        <a:solidFill>
                          <a:srgbClr val="FF0000"/>
                        </a:solidFill>
                        <a:effectLst/>
                        <a:latin typeface="+mj-lt"/>
                      </a:endParaRPr>
                    </a:p>
                  </a:txBody>
                  <a:tcPr marL="7620" marR="7620" marT="7620" marB="0" anchor="b">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0005"/>
                  </a:ext>
                </a:extLst>
              </a:tr>
            </a:tbl>
          </a:graphicData>
        </a:graphic>
      </p:graphicFrame>
      <p:sp>
        <p:nvSpPr>
          <p:cNvPr id="5" name="Content Placeholder 2"/>
          <p:cNvSpPr txBox="1">
            <a:spLocks/>
          </p:cNvSpPr>
          <p:nvPr/>
        </p:nvSpPr>
        <p:spPr>
          <a:xfrm>
            <a:off x="139097" y="1423069"/>
            <a:ext cx="8458200" cy="2514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t>Feature scaling is a method used to standardize the range of independent variables or features of data</a:t>
            </a:r>
          </a:p>
          <a:p>
            <a:r>
              <a:rPr lang="en-US" sz="1600" dirty="0"/>
              <a:t>It is also known as data normalization and is generally performed during the data preprocessing step.</a:t>
            </a:r>
          </a:p>
          <a:p>
            <a:r>
              <a:rPr lang="en-US" sz="1600" dirty="0"/>
              <a:t>Since the range of values of raw data varies widely, in some machine learning algorithms, objective functions will not work properly without normalization. </a:t>
            </a:r>
          </a:p>
          <a:p>
            <a:r>
              <a:rPr lang="en-US" sz="1600" dirty="0"/>
              <a:t>The majority of classifiers calculate the distance between two points using the Euclidean distance, if one of the features has a broad range of values, the distance will be governed by this particular feature</a:t>
            </a:r>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72497" y="5736583"/>
            <a:ext cx="4419600" cy="650256"/>
          </a:xfrm>
          <a:prstGeom prst="rect">
            <a:avLst/>
          </a:prstGeom>
        </p:spPr>
      </p:pic>
    </p:spTree>
    <p:extLst>
      <p:ext uri="{BB962C8B-B14F-4D97-AF65-F5344CB8AC3E}">
        <p14:creationId xmlns:p14="http://schemas.microsoft.com/office/powerpoint/2010/main" val="7951669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2400" dirty="0"/>
              <a:t>There are many techniques to do Feature scaling: rescaling, </a:t>
            </a:r>
            <a:r>
              <a:rPr lang="en-NZ" sz="2400" dirty="0" err="1"/>
              <a:t>centering</a:t>
            </a:r>
            <a:r>
              <a:rPr lang="en-NZ" sz="2400" dirty="0"/>
              <a:t>, </a:t>
            </a:r>
            <a:r>
              <a:rPr lang="en-US" sz="2400" dirty="0"/>
              <a:t>standardization and </a:t>
            </a:r>
            <a:r>
              <a:rPr lang="en-NZ" sz="2400" dirty="0"/>
              <a:t>normalization to unit length</a:t>
            </a:r>
            <a:endParaRPr lang="en-US" sz="24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2057400"/>
                <a:ext cx="5486400" cy="4038600"/>
              </a:xfrm>
            </p:spPr>
            <p:txBody>
              <a:bodyPr>
                <a:normAutofit fontScale="92500" lnSpcReduction="10000"/>
              </a:bodyPr>
              <a:lstStyle/>
              <a:p>
                <a:r>
                  <a:rPr lang="en-NZ" sz="2800" dirty="0"/>
                  <a:t>Rescaling</a:t>
                </a:r>
              </a:p>
              <a:p>
                <a:pPr lvl="1"/>
                <a:r>
                  <a:rPr lang="en-US" sz="1400" dirty="0"/>
                  <a:t>To range in [-1,1] or [0, 1] </a:t>
                </a:r>
              </a:p>
              <a:p>
                <a:pPr lvl="1"/>
                <a:endParaRPr lang="en-NZ" sz="1400" dirty="0"/>
              </a:p>
              <a:p>
                <a:pPr lvl="1"/>
                <a:endParaRPr lang="en-NZ" sz="1400" dirty="0"/>
              </a:p>
              <a:p>
                <a:r>
                  <a:rPr lang="en-NZ" sz="2800" dirty="0" err="1"/>
                  <a:t>Centering</a:t>
                </a:r>
                <a:endParaRPr lang="en-NZ" sz="2800" dirty="0"/>
              </a:p>
              <a:p>
                <a:pPr lvl="1"/>
                <a:r>
                  <a:rPr lang="en-NZ" sz="1500" dirty="0"/>
                  <a:t>To mean 0</a:t>
                </a:r>
              </a:p>
              <a:p>
                <a:pPr lvl="1"/>
                <a:endParaRPr lang="en-US" sz="1500" dirty="0"/>
              </a:p>
              <a:p>
                <a:r>
                  <a:rPr lang="en-US" sz="2800" dirty="0"/>
                  <a:t>Normalization/Standardization</a:t>
                </a:r>
              </a:p>
              <a:p>
                <a:pPr lvl="1"/>
                <a:r>
                  <a:rPr lang="en-US" sz="1200" dirty="0"/>
                  <a:t> zero-mean (when subtracting the mean in the numerator) and unit-variance.  Widely used for normalization in many machine learning algorithms</a:t>
                </a:r>
              </a:p>
              <a:p>
                <a:pPr lvl="1"/>
                <a:endParaRPr lang="en-NZ" sz="1200" dirty="0"/>
              </a:p>
              <a:p>
                <a:pPr lvl="1"/>
                <a:endParaRPr lang="en-NZ" sz="1200" dirty="0"/>
              </a:p>
              <a:p>
                <a:pPr lvl="1"/>
                <a:endParaRPr lang="en-NZ" sz="1200" dirty="0"/>
              </a:p>
              <a:p>
                <a:r>
                  <a:rPr lang="en-US" sz="2800" dirty="0"/>
                  <a:t>Normalization to unit length</a:t>
                </a:r>
              </a:p>
              <a:p>
                <a:pPr lvl="1"/>
                <a:r>
                  <a:rPr lang="en-US" sz="1200" dirty="0"/>
                  <a:t> the converted vector </a:t>
                </a:r>
                <a14:m>
                  <m:oMath xmlns:m="http://schemas.openxmlformats.org/officeDocument/2006/math">
                    <m:acc>
                      <m:accPr>
                        <m:chr m:val="̂"/>
                        <m:ctrlPr>
                          <a:rPr lang="en-US" sz="1200" i="1">
                            <a:latin typeface="Cambria Math" panose="02040503050406030204" pitchFamily="18" charset="0"/>
                          </a:rPr>
                        </m:ctrlPr>
                      </m:accPr>
                      <m:e>
                        <m:r>
                          <a:rPr lang="en-NZ" sz="1200" i="1">
                            <a:latin typeface="Cambria Math" panose="02040503050406030204" pitchFamily="18" charset="0"/>
                          </a:rPr>
                          <m:t>𝑧</m:t>
                        </m:r>
                      </m:e>
                    </m:acc>
                  </m:oMath>
                </a14:m>
                <a:r>
                  <a:rPr lang="en-US" sz="1200" dirty="0"/>
                  <a:t> has length one</a:t>
                </a:r>
              </a:p>
              <a:p>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2057400"/>
                <a:ext cx="5486400" cy="4038600"/>
              </a:xfrm>
              <a:blipFill>
                <a:blip r:embed="rId2"/>
                <a:stretch>
                  <a:fillRect l="-1667" t="-241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333291" y="2116895"/>
                <a:ext cx="2377126" cy="669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NZ" i="1">
                              <a:latin typeface="Cambria Math"/>
                            </a:rPr>
                            <m:t>𝑧</m:t>
                          </m:r>
                        </m:e>
                      </m:acc>
                      <m:r>
                        <a:rPr lang="en-NZ" i="1">
                          <a:latin typeface="Cambria Math"/>
                        </a:rPr>
                        <m:t>=</m:t>
                      </m:r>
                      <m:f>
                        <m:fPr>
                          <m:ctrlPr>
                            <a:rPr lang="en-NZ" i="1">
                              <a:latin typeface="Cambria Math" panose="02040503050406030204" pitchFamily="18" charset="0"/>
                            </a:rPr>
                          </m:ctrlPr>
                        </m:fPr>
                        <m:num>
                          <m:r>
                            <a:rPr lang="en-NZ" i="1">
                              <a:latin typeface="Cambria Math"/>
                            </a:rPr>
                            <m:t>𝑥</m:t>
                          </m:r>
                          <m:r>
                            <a:rPr lang="en-NZ" i="1">
                              <a:latin typeface="Cambria Math"/>
                            </a:rPr>
                            <m:t>−</m:t>
                          </m:r>
                          <m:r>
                            <m:rPr>
                              <m:sty m:val="p"/>
                            </m:rPr>
                            <a:rPr lang="en-NZ">
                              <a:latin typeface="Cambria Math"/>
                            </a:rPr>
                            <m:t>min</m:t>
                          </m:r>
                          <m:r>
                            <a:rPr lang="en-NZ" i="1">
                              <a:latin typeface="Cambria Math"/>
                            </a:rPr>
                            <m:t>⁡(</m:t>
                          </m:r>
                          <m:r>
                            <a:rPr lang="en-NZ" i="1">
                              <a:latin typeface="Cambria Math"/>
                            </a:rPr>
                            <m:t>𝑥</m:t>
                          </m:r>
                          <m:r>
                            <a:rPr lang="en-NZ" i="1">
                              <a:latin typeface="Cambria Math"/>
                            </a:rPr>
                            <m:t>)</m:t>
                          </m:r>
                        </m:num>
                        <m:den>
                          <m:func>
                            <m:funcPr>
                              <m:ctrlPr>
                                <a:rPr lang="en-NZ" i="1">
                                  <a:latin typeface="Cambria Math" panose="02040503050406030204" pitchFamily="18" charset="0"/>
                                </a:rPr>
                              </m:ctrlPr>
                            </m:funcPr>
                            <m:fName>
                              <m:r>
                                <m:rPr>
                                  <m:sty m:val="p"/>
                                </m:rPr>
                                <a:rPr lang="en-NZ">
                                  <a:latin typeface="Cambria Math"/>
                                </a:rPr>
                                <m:t>max</m:t>
                              </m:r>
                            </m:fName>
                            <m:e>
                              <m:d>
                                <m:dPr>
                                  <m:ctrlPr>
                                    <a:rPr lang="en-NZ" i="1">
                                      <a:latin typeface="Cambria Math" panose="02040503050406030204" pitchFamily="18" charset="0"/>
                                    </a:rPr>
                                  </m:ctrlPr>
                                </m:dPr>
                                <m:e>
                                  <m:r>
                                    <a:rPr lang="en-NZ" i="1">
                                      <a:latin typeface="Cambria Math"/>
                                    </a:rPr>
                                    <m:t>𝑥</m:t>
                                  </m:r>
                                </m:e>
                              </m:d>
                            </m:e>
                          </m:func>
                          <m:r>
                            <a:rPr lang="en-NZ" i="1">
                              <a:latin typeface="Cambria Math"/>
                            </a:rPr>
                            <m:t>−</m:t>
                          </m:r>
                          <m:r>
                            <m:rPr>
                              <m:sty m:val="p"/>
                            </m:rPr>
                            <a:rPr lang="en-NZ">
                              <a:latin typeface="Cambria Math"/>
                            </a:rPr>
                            <m:t>min</m:t>
                          </m:r>
                          <m:r>
                            <a:rPr lang="en-NZ" i="1">
                              <a:latin typeface="Cambria Math"/>
                            </a:rPr>
                            <m:t>⁡(</m:t>
                          </m:r>
                          <m:r>
                            <a:rPr lang="en-NZ" i="1">
                              <a:latin typeface="Cambria Math"/>
                            </a:rPr>
                            <m:t>𝑥</m:t>
                          </m:r>
                          <m:r>
                            <a:rPr lang="en-NZ" i="1">
                              <a:latin typeface="Cambria Math"/>
                            </a:rPr>
                            <m:t>)</m:t>
                          </m:r>
                        </m:den>
                      </m:f>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333291" y="2116895"/>
                <a:ext cx="2377126" cy="669094"/>
              </a:xfrm>
              <a:prstGeom prst="rect">
                <a:avLst/>
              </a:prstGeom>
              <a:blipFill>
                <a:blip r:embed="rId3"/>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7391400" y="2165181"/>
                <a:ext cx="1393908" cy="6059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NZ" i="1">
                              <a:latin typeface="Cambria Math"/>
                            </a:rPr>
                            <m:t>𝑧</m:t>
                          </m:r>
                        </m:e>
                      </m:acc>
                      <m:r>
                        <a:rPr lang="en-NZ" i="1">
                          <a:latin typeface="Cambria Math"/>
                        </a:rPr>
                        <m:t>=</m:t>
                      </m:r>
                      <m:f>
                        <m:fPr>
                          <m:ctrlPr>
                            <a:rPr lang="en-NZ" i="1">
                              <a:latin typeface="Cambria Math" panose="02040503050406030204" pitchFamily="18" charset="0"/>
                            </a:rPr>
                          </m:ctrlPr>
                        </m:fPr>
                        <m:num>
                          <m:r>
                            <a:rPr lang="en-NZ" i="1">
                              <a:latin typeface="Cambria Math"/>
                            </a:rPr>
                            <m:t>𝑥</m:t>
                          </m:r>
                        </m:num>
                        <m:den>
                          <m:func>
                            <m:funcPr>
                              <m:ctrlPr>
                                <a:rPr lang="en-NZ" i="1">
                                  <a:latin typeface="Cambria Math" panose="02040503050406030204" pitchFamily="18" charset="0"/>
                                </a:rPr>
                              </m:ctrlPr>
                            </m:funcPr>
                            <m:fName>
                              <m:r>
                                <m:rPr>
                                  <m:sty m:val="p"/>
                                </m:rPr>
                                <a:rPr lang="en-NZ">
                                  <a:latin typeface="Cambria Math"/>
                                </a:rPr>
                                <m:t>max</m:t>
                              </m:r>
                            </m:fName>
                            <m:e>
                              <m:d>
                                <m:dPr>
                                  <m:ctrlPr>
                                    <a:rPr lang="en-NZ" i="1">
                                      <a:latin typeface="Cambria Math" panose="02040503050406030204" pitchFamily="18" charset="0"/>
                                    </a:rPr>
                                  </m:ctrlPr>
                                </m:dPr>
                                <m:e>
                                  <m:r>
                                    <a:rPr lang="en-NZ" i="1">
                                      <a:latin typeface="Cambria Math"/>
                                    </a:rPr>
                                    <m:t>𝑥</m:t>
                                  </m:r>
                                </m:e>
                              </m:d>
                            </m:e>
                          </m:func>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7391400" y="2165181"/>
                <a:ext cx="1393908" cy="605935"/>
              </a:xfrm>
              <a:prstGeom prst="rect">
                <a:avLst/>
              </a:prstGeom>
              <a:blipFill>
                <a:blip r:embed="rId4"/>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486400" y="4114800"/>
                <a:ext cx="1524000" cy="619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NZ" sz="2000" i="1">
                              <a:latin typeface="Cambria Math"/>
                            </a:rPr>
                            <m:t>𝑧</m:t>
                          </m:r>
                        </m:e>
                      </m:acc>
                      <m:r>
                        <a:rPr lang="en-NZ" sz="2000" i="1">
                          <a:latin typeface="Cambria Math"/>
                        </a:rPr>
                        <m:t>=</m:t>
                      </m:r>
                      <m:f>
                        <m:fPr>
                          <m:ctrlPr>
                            <a:rPr lang="en-NZ" sz="2000" i="1">
                              <a:latin typeface="Cambria Math" panose="02040503050406030204" pitchFamily="18" charset="0"/>
                            </a:rPr>
                          </m:ctrlPr>
                        </m:fPr>
                        <m:num>
                          <m:r>
                            <a:rPr lang="en-NZ" sz="2000" i="1">
                              <a:latin typeface="Cambria Math"/>
                            </a:rPr>
                            <m:t>𝑥</m:t>
                          </m:r>
                          <m:r>
                            <a:rPr lang="en-NZ" sz="2000" i="1">
                              <a:latin typeface="Cambria Math"/>
                            </a:rPr>
                            <m:t>−</m:t>
                          </m:r>
                          <m:r>
                            <a:rPr lang="en-NZ" sz="2000" i="1">
                              <a:latin typeface="Cambria Math"/>
                              <a:ea typeface="Cambria Math"/>
                            </a:rPr>
                            <m:t>𝜇</m:t>
                          </m:r>
                        </m:num>
                        <m:den>
                          <m:r>
                            <a:rPr lang="en-NZ" sz="2000" i="1">
                              <a:latin typeface="Cambria Math"/>
                              <a:ea typeface="Cambria Math"/>
                            </a:rPr>
                            <m:t>𝜎</m:t>
                          </m:r>
                        </m:den>
                      </m:f>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5486400" y="4114800"/>
                <a:ext cx="1524000" cy="619400"/>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181600" y="5272327"/>
                <a:ext cx="1524000" cy="6606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a:latin typeface="Cambria Math" panose="02040503050406030204" pitchFamily="18" charset="0"/>
                            </a:rPr>
                          </m:ctrlPr>
                        </m:accPr>
                        <m:e>
                          <m:r>
                            <a:rPr lang="en-NZ" sz="2000" i="1">
                              <a:latin typeface="Cambria Math"/>
                            </a:rPr>
                            <m:t>𝑧</m:t>
                          </m:r>
                        </m:e>
                      </m:acc>
                      <m:r>
                        <a:rPr lang="en-NZ" sz="2000" i="1">
                          <a:latin typeface="Cambria Math"/>
                        </a:rPr>
                        <m:t>=</m:t>
                      </m:r>
                      <m:f>
                        <m:fPr>
                          <m:ctrlPr>
                            <a:rPr lang="en-NZ" sz="2000" i="1">
                              <a:latin typeface="Cambria Math" panose="02040503050406030204" pitchFamily="18" charset="0"/>
                            </a:rPr>
                          </m:ctrlPr>
                        </m:fPr>
                        <m:num>
                          <m:r>
                            <a:rPr lang="en-NZ" sz="2000" i="1">
                              <a:latin typeface="Cambria Math"/>
                            </a:rPr>
                            <m:t>𝑥</m:t>
                          </m:r>
                        </m:num>
                        <m:den>
                          <m:d>
                            <m:dPr>
                              <m:begChr m:val="‖"/>
                              <m:endChr m:val="‖"/>
                              <m:ctrlPr>
                                <a:rPr lang="en-NZ" sz="2000" i="1">
                                  <a:latin typeface="Cambria Math" panose="02040503050406030204" pitchFamily="18" charset="0"/>
                                </a:rPr>
                              </m:ctrlPr>
                            </m:dPr>
                            <m:e>
                              <m:r>
                                <a:rPr lang="en-NZ" sz="2000" i="1">
                                  <a:latin typeface="Cambria Math"/>
                                </a:rPr>
                                <m:t>𝑥</m:t>
                              </m:r>
                            </m:e>
                          </m:d>
                        </m:den>
                      </m:f>
                    </m:oMath>
                  </m:oMathPara>
                </a14:m>
                <a:endParaRPr lang="en-US" sz="2000" dirty="0"/>
              </a:p>
            </p:txBody>
          </p:sp>
        </mc:Choice>
        <mc:Fallback xmlns="">
          <p:sp>
            <p:nvSpPr>
              <p:cNvPr id="7" name="TextBox 6"/>
              <p:cNvSpPr txBox="1">
                <a:spLocks noRot="1" noChangeAspect="1" noMove="1" noResize="1" noEditPoints="1" noAdjustHandles="1" noChangeArrowheads="1" noChangeShapeType="1" noTextEdit="1"/>
              </p:cNvSpPr>
              <p:nvPr/>
            </p:nvSpPr>
            <p:spPr>
              <a:xfrm>
                <a:off x="5181600" y="5272327"/>
                <a:ext cx="1524000" cy="660694"/>
              </a:xfrm>
              <a:prstGeom prst="rect">
                <a:avLst/>
              </a:prstGeom>
              <a:blipFill>
                <a:blip r:embed="rId6"/>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186415" y="3087008"/>
                <a:ext cx="1524000" cy="400110"/>
              </a:xfrm>
              <a:prstGeom prst="rect">
                <a:avLst/>
              </a:prstGeom>
              <a:noFill/>
            </p:spPr>
            <p:txBody>
              <a:bodyPr wrap="square" rtlCol="0">
                <a:spAutoFit/>
              </a:bodyPr>
              <a:lstStyle/>
              <a:p>
                <a14:m>
                  <m:oMath xmlns:m="http://schemas.openxmlformats.org/officeDocument/2006/math">
                    <m:acc>
                      <m:accPr>
                        <m:chr m:val="̂"/>
                        <m:ctrlPr>
                          <a:rPr lang="en-US" sz="2000" i="1">
                            <a:latin typeface="Cambria Math" panose="02040503050406030204" pitchFamily="18" charset="0"/>
                          </a:rPr>
                        </m:ctrlPr>
                      </m:accPr>
                      <m:e>
                        <m:r>
                          <a:rPr lang="en-NZ" sz="2000" i="1">
                            <a:latin typeface="Cambria Math"/>
                          </a:rPr>
                          <m:t>𝑧</m:t>
                        </m:r>
                      </m:e>
                    </m:acc>
                    <m:r>
                      <a:rPr lang="en-NZ" sz="2000" i="1">
                        <a:latin typeface="Cambria Math"/>
                      </a:rPr>
                      <m:t>=</m:t>
                    </m:r>
                  </m:oMath>
                </a14:m>
                <a:r>
                  <a:rPr lang="en-NZ" sz="2000" dirty="0"/>
                  <a:t> </a:t>
                </a:r>
                <a14:m>
                  <m:oMath xmlns:m="http://schemas.openxmlformats.org/officeDocument/2006/math">
                    <m:r>
                      <a:rPr lang="en-NZ" sz="2000" i="1">
                        <a:latin typeface="Cambria Math"/>
                      </a:rPr>
                      <m:t>𝑥</m:t>
                    </m:r>
                    <m:r>
                      <a:rPr lang="en-NZ" sz="2000" i="1">
                        <a:latin typeface="Cambria Math"/>
                      </a:rPr>
                      <m:t>−</m:t>
                    </m:r>
                    <m:r>
                      <a:rPr lang="en-NZ" sz="2000" i="1">
                        <a:latin typeface="Cambria Math"/>
                        <a:ea typeface="Cambria Math"/>
                      </a:rPr>
                      <m:t>𝜇</m:t>
                    </m:r>
                  </m:oMath>
                </a14:m>
                <a:endParaRPr lang="en-US" sz="2000" dirty="0"/>
              </a:p>
            </p:txBody>
          </p:sp>
        </mc:Choice>
        <mc:Fallback xmlns="">
          <p:sp>
            <p:nvSpPr>
              <p:cNvPr id="8" name="TextBox 7"/>
              <p:cNvSpPr txBox="1">
                <a:spLocks noRot="1" noChangeAspect="1" noMove="1" noResize="1" noEditPoints="1" noAdjustHandles="1" noChangeArrowheads="1" noChangeShapeType="1" noTextEdit="1"/>
              </p:cNvSpPr>
              <p:nvPr/>
            </p:nvSpPr>
            <p:spPr>
              <a:xfrm>
                <a:off x="5186415" y="3087008"/>
                <a:ext cx="1524000" cy="400110"/>
              </a:xfrm>
              <a:prstGeom prst="rect">
                <a:avLst/>
              </a:prstGeom>
              <a:blipFill>
                <a:blip r:embed="rId7"/>
                <a:stretch>
                  <a:fillRect t="-6061" b="-4545"/>
                </a:stretch>
              </a:blipFill>
            </p:spPr>
            <p:txBody>
              <a:bodyPr/>
              <a:lstStyle/>
              <a:p>
                <a:r>
                  <a:rPr lang="en-NZ">
                    <a:noFill/>
                  </a:rPr>
                  <a:t> </a:t>
                </a:r>
              </a:p>
            </p:txBody>
          </p:sp>
        </mc:Fallback>
      </mc:AlternateContent>
    </p:spTree>
    <p:extLst>
      <p:ext uri="{BB962C8B-B14F-4D97-AF65-F5344CB8AC3E}">
        <p14:creationId xmlns:p14="http://schemas.microsoft.com/office/powerpoint/2010/main" val="40551790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178617"/>
            <a:ext cx="8458200" cy="857251"/>
          </a:xfrm>
        </p:spPr>
        <p:txBody>
          <a:bodyPr>
            <a:noAutofit/>
          </a:bodyPr>
          <a:lstStyle/>
          <a:p>
            <a:r>
              <a:rPr lang="en-NZ" sz="3200" dirty="0"/>
              <a:t>Features scaling: </a:t>
            </a:r>
            <a:r>
              <a:rPr lang="en-NZ" sz="3200" dirty="0" err="1"/>
              <a:t>centering</a:t>
            </a:r>
            <a:r>
              <a:rPr lang="en-NZ" sz="3200" dirty="0"/>
              <a:t> and normalization</a:t>
            </a:r>
            <a:endParaRPr lang="en-US" sz="32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81200"/>
            <a:ext cx="2133600" cy="1743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1317" y="4038601"/>
            <a:ext cx="2021083" cy="1918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4111323"/>
            <a:ext cx="1981200" cy="1770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0" name="TextBox 9"/>
              <p:cNvSpPr txBox="1"/>
              <p:nvPr/>
            </p:nvSpPr>
            <p:spPr>
              <a:xfrm>
                <a:off x="5638801" y="5527713"/>
                <a:ext cx="1424553" cy="4333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200" i="1">
                          <a:latin typeface="Cambria Math"/>
                        </a:rPr>
                        <m:t>𝑧</m:t>
                      </m:r>
                      <m:r>
                        <a:rPr lang="en-NZ" sz="1200" i="1" baseline="-25000">
                          <a:latin typeface="Cambria Math"/>
                        </a:rPr>
                        <m:t>𝑛</m:t>
                      </m:r>
                      <m:r>
                        <a:rPr lang="en-NZ" sz="1200" i="1">
                          <a:latin typeface="Cambria Math"/>
                        </a:rPr>
                        <m:t>=</m:t>
                      </m:r>
                      <m:f>
                        <m:fPr>
                          <m:ctrlPr>
                            <a:rPr lang="en-NZ" sz="1200" i="1">
                              <a:latin typeface="Cambria Math" panose="02040503050406030204" pitchFamily="18" charset="0"/>
                            </a:rPr>
                          </m:ctrlPr>
                        </m:fPr>
                        <m:num>
                          <m:r>
                            <a:rPr lang="en-NZ" sz="1200" i="1">
                              <a:latin typeface="Cambria Math"/>
                            </a:rPr>
                            <m:t>𝑥</m:t>
                          </m:r>
                          <m:r>
                            <a:rPr lang="en-NZ" sz="1200" i="1" baseline="-25000">
                              <a:latin typeface="Cambria Math"/>
                            </a:rPr>
                            <m:t>𝑛</m:t>
                          </m:r>
                          <m:r>
                            <a:rPr lang="en-NZ" sz="1200" i="1">
                              <a:latin typeface="Cambria Math"/>
                            </a:rPr>
                            <m:t>−</m:t>
                          </m:r>
                          <m:acc>
                            <m:accPr>
                              <m:chr m:val="̅"/>
                              <m:ctrlPr>
                                <a:rPr lang="en-NZ" sz="1200" i="1">
                                  <a:latin typeface="Cambria Math" panose="02040503050406030204" pitchFamily="18" charset="0"/>
                                </a:rPr>
                              </m:ctrlPr>
                            </m:accPr>
                            <m:e>
                              <m:r>
                                <a:rPr lang="en-NZ" sz="1200" i="1">
                                  <a:latin typeface="Cambria Math"/>
                                </a:rPr>
                                <m:t>𝑥</m:t>
                              </m:r>
                            </m:e>
                          </m:acc>
                        </m:num>
                        <m:den>
                          <m:r>
                            <a:rPr lang="en-NZ" sz="1200" i="1">
                              <a:latin typeface="Cambria Math"/>
                              <a:ea typeface="Cambria Math"/>
                            </a:rPr>
                            <m:t>𝜎</m:t>
                          </m:r>
                          <m:r>
                            <a:rPr lang="en-NZ" sz="1200" i="1" baseline="-25000">
                              <a:latin typeface="Cambria Math"/>
                              <a:ea typeface="Cambria Math"/>
                            </a:rPr>
                            <m:t>𝑛</m:t>
                          </m:r>
                        </m:den>
                      </m:f>
                    </m:oMath>
                  </m:oMathPara>
                </a14:m>
                <a:endParaRPr lang="en-US" sz="1200" dirty="0"/>
              </a:p>
            </p:txBody>
          </p:sp>
        </mc:Choice>
        <mc:Fallback xmlns="">
          <p:sp>
            <p:nvSpPr>
              <p:cNvPr id="10" name="TextBox 9"/>
              <p:cNvSpPr txBox="1">
                <a:spLocks noRot="1" noChangeAspect="1" noMove="1" noResize="1" noEditPoints="1" noAdjustHandles="1" noChangeArrowheads="1" noChangeShapeType="1" noTextEdit="1"/>
              </p:cNvSpPr>
              <p:nvPr/>
            </p:nvSpPr>
            <p:spPr>
              <a:xfrm>
                <a:off x="5638801" y="5527713"/>
                <a:ext cx="1424553" cy="433388"/>
              </a:xfrm>
              <a:prstGeom prst="rect">
                <a:avLst/>
              </a:prstGeom>
              <a:blipFill>
                <a:blip r:embed="rId5"/>
                <a:stretch>
                  <a:fillRect b="-140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368295" y="5607463"/>
                <a:ext cx="989117"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200" i="1">
                          <a:latin typeface="Cambria Math"/>
                        </a:rPr>
                        <m:t>𝑧</m:t>
                      </m:r>
                      <m:r>
                        <a:rPr lang="en-NZ" sz="1200" i="1" baseline="-25000">
                          <a:latin typeface="Cambria Math"/>
                        </a:rPr>
                        <m:t>𝑛</m:t>
                      </m:r>
                      <m:r>
                        <a:rPr lang="en-NZ" sz="1200" i="1">
                          <a:latin typeface="Cambria Math"/>
                        </a:rPr>
                        <m:t>=</m:t>
                      </m:r>
                      <m:sSub>
                        <m:sSubPr>
                          <m:ctrlPr>
                            <a:rPr lang="en-NZ" sz="1200" i="1">
                              <a:latin typeface="Cambria Math" panose="02040503050406030204" pitchFamily="18" charset="0"/>
                            </a:rPr>
                          </m:ctrlPr>
                        </m:sSubPr>
                        <m:e>
                          <m:r>
                            <a:rPr lang="en-NZ" sz="1200" i="1">
                              <a:latin typeface="Cambria Math" panose="02040503050406030204" pitchFamily="18" charset="0"/>
                            </a:rPr>
                            <m:t>𝑥</m:t>
                          </m:r>
                        </m:e>
                        <m:sub>
                          <m:r>
                            <a:rPr lang="en-NZ" sz="1200" i="1">
                              <a:latin typeface="Cambria Math" panose="02040503050406030204" pitchFamily="18" charset="0"/>
                            </a:rPr>
                            <m:t>𝑛</m:t>
                          </m:r>
                        </m:sub>
                      </m:sSub>
                      <m:r>
                        <a:rPr lang="en-NZ" sz="1200" i="1">
                          <a:latin typeface="Cambria Math"/>
                        </a:rPr>
                        <m:t>−</m:t>
                      </m:r>
                      <m:acc>
                        <m:accPr>
                          <m:chr m:val="̅"/>
                          <m:ctrlPr>
                            <a:rPr lang="en-NZ" sz="1200" i="1">
                              <a:latin typeface="Cambria Math" panose="02040503050406030204" pitchFamily="18" charset="0"/>
                            </a:rPr>
                          </m:ctrlPr>
                        </m:accPr>
                        <m:e>
                          <m:r>
                            <a:rPr lang="en-NZ" sz="1200" i="1">
                              <a:latin typeface="Cambria Math"/>
                            </a:rPr>
                            <m:t>𝑥</m:t>
                          </m:r>
                        </m:e>
                      </m:acc>
                    </m:oMath>
                  </m:oMathPara>
                </a14:m>
                <a:endParaRPr lang="en-US" sz="1200" dirty="0"/>
              </a:p>
            </p:txBody>
          </p:sp>
        </mc:Choice>
        <mc:Fallback xmlns="">
          <p:sp>
            <p:nvSpPr>
              <p:cNvPr id="3" name="TextBox 2"/>
              <p:cNvSpPr txBox="1">
                <a:spLocks noRot="1" noChangeAspect="1" noMove="1" noResize="1" noEditPoints="1" noAdjustHandles="1" noChangeArrowheads="1" noChangeShapeType="1" noTextEdit="1"/>
              </p:cNvSpPr>
              <p:nvPr/>
            </p:nvSpPr>
            <p:spPr>
              <a:xfrm>
                <a:off x="1368295" y="5607463"/>
                <a:ext cx="989117" cy="276999"/>
              </a:xfrm>
              <a:prstGeom prst="rect">
                <a:avLst/>
              </a:prstGeom>
              <a:blipFill>
                <a:blip r:embed="rId6"/>
                <a:stretch>
                  <a:fillRect r="-10429"/>
                </a:stretch>
              </a:blipFill>
            </p:spPr>
            <p:txBody>
              <a:bodyPr/>
              <a:lstStyle/>
              <a:p>
                <a:r>
                  <a:rPr lang="en-NZ">
                    <a:noFill/>
                  </a:rPr>
                  <a:t> </a:t>
                </a:r>
              </a:p>
            </p:txBody>
          </p:sp>
        </mc:Fallback>
      </mc:AlternateContent>
    </p:spTree>
    <p:extLst>
      <p:ext uri="{BB962C8B-B14F-4D97-AF65-F5344CB8AC3E}">
        <p14:creationId xmlns:p14="http://schemas.microsoft.com/office/powerpoint/2010/main" val="33810258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55362" y="0"/>
            <a:ext cx="7772400" cy="1143000"/>
          </a:xfrm>
        </p:spPr>
        <p:txBody>
          <a:bodyPr/>
          <a:lstStyle/>
          <a:p>
            <a:r>
              <a:rPr lang="en-US" altLang="en-US" dirty="0"/>
              <a:t>Vectors</a:t>
            </a:r>
          </a:p>
        </p:txBody>
      </p:sp>
      <mc:AlternateContent xmlns:mc="http://schemas.openxmlformats.org/markup-compatibility/2006" xmlns:a14="http://schemas.microsoft.com/office/drawing/2010/main">
        <mc:Choice Requires="a14">
          <p:sp>
            <p:nvSpPr>
              <p:cNvPr id="54275" name="Rectangle 3"/>
              <p:cNvSpPr>
                <a:spLocks noGrp="1" noChangeArrowheads="1"/>
              </p:cNvSpPr>
              <p:nvPr>
                <p:ph type="body" sz="half" idx="1"/>
              </p:nvPr>
            </p:nvSpPr>
            <p:spPr>
              <a:xfrm>
                <a:off x="304800" y="914400"/>
                <a:ext cx="5943600" cy="4114800"/>
              </a:xfrm>
            </p:spPr>
            <p:txBody>
              <a:bodyPr>
                <a:noAutofit/>
              </a:bodyPr>
              <a:lstStyle/>
              <a:p>
                <a:r>
                  <a:rPr lang="en-US" altLang="en-US" sz="1800" dirty="0" smtClean="0">
                    <a:cs typeface="Arial" charset="0"/>
                  </a:rPr>
                  <a:t>A quantity having both a  magnitude (length) </a:t>
                </a:r>
                <a:r>
                  <a:rPr lang="en-US" altLang="en-US" sz="1800" dirty="0">
                    <a:cs typeface="Arial" charset="0"/>
                  </a:rPr>
                  <a:t>and a direction </a:t>
                </a:r>
                <a:r>
                  <a:rPr lang="en-US" altLang="en-US" sz="1800" dirty="0" smtClean="0">
                    <a:cs typeface="Arial" charset="0"/>
                  </a:rPr>
                  <a:t>is </a:t>
                </a:r>
                <a:r>
                  <a:rPr lang="en-US" altLang="en-US" sz="1800" dirty="0">
                    <a:cs typeface="Arial" charset="0"/>
                  </a:rPr>
                  <a:t>called a vector </a:t>
                </a:r>
                <a:r>
                  <a:rPr lang="en-US" altLang="en-US" sz="1800" dirty="0" smtClean="0">
                    <a:cs typeface="Arial" charset="0"/>
                  </a:rPr>
                  <a:t>quantity</a:t>
                </a:r>
              </a:p>
              <a:p>
                <a:pPr lvl="1"/>
                <a:r>
                  <a:rPr lang="en-NZ" altLang="en-US" sz="1600" dirty="0" smtClean="0">
                    <a:cs typeface="Arial" charset="0"/>
                  </a:rPr>
                  <a:t>Often boldface is used to indicate a vector, </a:t>
                </a:r>
                <a:r>
                  <a:rPr lang="en-NZ" altLang="en-US" sz="1600" b="1" dirty="0" smtClean="0">
                    <a:cs typeface="Arial" charset="0"/>
                  </a:rPr>
                  <a:t>v</a:t>
                </a:r>
                <a:r>
                  <a:rPr lang="en-NZ" altLang="en-US" sz="1600" dirty="0" smtClean="0">
                    <a:cs typeface="Arial" charset="0"/>
                  </a:rPr>
                  <a:t> (or </a:t>
                </a:r>
                <a14:m>
                  <m:oMath xmlns:m="http://schemas.openxmlformats.org/officeDocument/2006/math">
                    <m:acc>
                      <m:accPr>
                        <m:chr m:val="⃗"/>
                        <m:ctrlPr>
                          <a:rPr lang="en-NZ" altLang="en-US" sz="1600" i="1" smtClean="0">
                            <a:latin typeface="Cambria Math" panose="02040503050406030204" pitchFamily="18" charset="0"/>
                            <a:cs typeface="Arial" charset="0"/>
                          </a:rPr>
                        </m:ctrlPr>
                      </m:accPr>
                      <m:e>
                        <m:r>
                          <a:rPr lang="en-NZ" altLang="en-US" sz="1600" b="0" i="1" smtClean="0">
                            <a:latin typeface="Cambria Math"/>
                            <a:cs typeface="Arial" charset="0"/>
                          </a:rPr>
                          <m:t>𝑣</m:t>
                        </m:r>
                      </m:e>
                    </m:acc>
                    <m:r>
                      <a:rPr lang="en-NZ" altLang="en-US" sz="1600" b="0" i="1" smtClean="0">
                        <a:latin typeface="Cambria Math"/>
                        <a:cs typeface="Arial" charset="0"/>
                      </a:rPr>
                      <m:t>) </m:t>
                    </m:r>
                  </m:oMath>
                </a14:m>
                <a:r>
                  <a:rPr lang="en-NZ" altLang="en-US" sz="1600" dirty="0" smtClean="0">
                    <a:cs typeface="Arial" charset="0"/>
                  </a:rPr>
                  <a:t>as opposed to a scalar v</a:t>
                </a:r>
                <a:endParaRPr lang="en-US" altLang="en-US" sz="1600" dirty="0" smtClean="0">
                  <a:cs typeface="Arial" charset="0"/>
                </a:endParaRPr>
              </a:p>
              <a:p>
                <a:r>
                  <a:rPr lang="en-US" altLang="en-US" sz="1800" dirty="0" smtClean="0"/>
                  <a:t>A vector is an ordered </a:t>
                </a:r>
                <a:r>
                  <a:rPr lang="en-US" altLang="en-US" sz="1800" dirty="0"/>
                  <a:t>set of </a:t>
                </a:r>
                <a:r>
                  <a:rPr lang="en-US" altLang="en-US" sz="1800" dirty="0" smtClean="0"/>
                  <a:t>numbers in a given vector/dimensional space</a:t>
                </a:r>
              </a:p>
              <a:p>
                <a:pPr lvl="1"/>
                <a14:m>
                  <m:oMath xmlns:m="http://schemas.openxmlformats.org/officeDocument/2006/math">
                    <m:r>
                      <a:rPr lang="en-NZ" altLang="en-US" sz="1400" b="1" i="1" smtClean="0">
                        <a:latin typeface="Cambria Math" panose="02040503050406030204" pitchFamily="18" charset="0"/>
                      </a:rPr>
                      <m:t>𝒘</m:t>
                    </m:r>
                    <m:r>
                      <a:rPr lang="en-NZ" altLang="en-US" sz="1400" i="1">
                        <a:latin typeface="Cambria Math" panose="02040503050406030204" pitchFamily="18" charset="0"/>
                      </a:rPr>
                      <m:t>=(</m:t>
                    </m:r>
                    <m:r>
                      <a:rPr lang="en-NZ" altLang="en-US" sz="1400" b="0" i="1" smtClean="0">
                        <a:latin typeface="Cambria Math" panose="02040503050406030204" pitchFamily="18" charset="0"/>
                      </a:rPr>
                      <m:t>1</m:t>
                    </m:r>
                    <m:r>
                      <a:rPr lang="en-NZ" altLang="en-US" sz="1400" i="1">
                        <a:latin typeface="Cambria Math" panose="02040503050406030204" pitchFamily="18" charset="0"/>
                      </a:rPr>
                      <m:t>,</m:t>
                    </m:r>
                    <m:r>
                      <a:rPr lang="en-NZ" altLang="en-US" sz="1400" b="0" i="1" smtClean="0">
                        <a:latin typeface="Cambria Math" panose="02040503050406030204" pitchFamily="18" charset="0"/>
                      </a:rPr>
                      <m:t>6</m:t>
                    </m:r>
                    <m:r>
                      <a:rPr lang="en-NZ" altLang="en-US" sz="1400" i="1">
                        <a:latin typeface="Cambria Math" panose="02040503050406030204" pitchFamily="18" charset="0"/>
                      </a:rPr>
                      <m:t>,</m:t>
                    </m:r>
                    <m:r>
                      <a:rPr lang="en-NZ" altLang="en-US" sz="1400" b="0" i="1" smtClean="0">
                        <a:latin typeface="Cambria Math" panose="02040503050406030204" pitchFamily="18" charset="0"/>
                      </a:rPr>
                      <m:t>3,4</m:t>
                    </m:r>
                    <m:r>
                      <a:rPr lang="en-NZ" altLang="en-US" sz="1400" i="1">
                        <a:latin typeface="Cambria Math" panose="02040503050406030204" pitchFamily="18" charset="0"/>
                      </a:rPr>
                      <m:t>)∈</m:t>
                    </m:r>
                    <m:sSup>
                      <m:sSupPr>
                        <m:ctrlPr>
                          <a:rPr lang="en-NZ" altLang="en-US" sz="1400" i="1">
                            <a:latin typeface="Cambria Math" panose="02040503050406030204" pitchFamily="18" charset="0"/>
                            <a:ea typeface="Cambria Math" panose="02040503050406030204" pitchFamily="18" charset="0"/>
                          </a:rPr>
                        </m:ctrlPr>
                      </m:sSupPr>
                      <m:e>
                        <m:r>
                          <a:rPr lang="en-NZ" altLang="en-US" sz="1400" i="1">
                            <a:latin typeface="Cambria Math" panose="02040503050406030204" pitchFamily="18" charset="0"/>
                            <a:ea typeface="Cambria Math" panose="02040503050406030204" pitchFamily="18" charset="0"/>
                          </a:rPr>
                          <m:t>ℝ</m:t>
                        </m:r>
                      </m:e>
                      <m:sup>
                        <m:r>
                          <a:rPr lang="en-NZ" altLang="en-US" sz="1400" b="0" i="1" smtClean="0">
                            <a:latin typeface="Cambria Math" panose="02040503050406030204" pitchFamily="18" charset="0"/>
                            <a:ea typeface="Cambria Math" panose="02040503050406030204" pitchFamily="18" charset="0"/>
                          </a:rPr>
                          <m:t>4</m:t>
                        </m:r>
                      </m:sup>
                    </m:sSup>
                  </m:oMath>
                </a14:m>
                <a:endParaRPr lang="en-US" altLang="en-US" sz="1400" baseline="30000" dirty="0" smtClean="0"/>
              </a:p>
              <a:p>
                <a:pPr lvl="1"/>
                <a14:m>
                  <m:oMath xmlns:m="http://schemas.openxmlformats.org/officeDocument/2006/math">
                    <m:r>
                      <a:rPr lang="en-NZ" altLang="en-US" sz="1400" b="1" i="1" smtClean="0">
                        <a:latin typeface="Cambria Math" panose="02040503050406030204" pitchFamily="18" charset="0"/>
                      </a:rPr>
                      <m:t>𝒋</m:t>
                    </m:r>
                    <m:r>
                      <a:rPr lang="en-NZ" altLang="en-US" sz="1400" i="1">
                        <a:latin typeface="Cambria Math" panose="02040503050406030204" pitchFamily="18" charset="0"/>
                      </a:rPr>
                      <m:t>=(</m:t>
                    </m:r>
                    <m:r>
                      <a:rPr lang="en-NZ" altLang="en-US" sz="1400" b="0" i="1" smtClean="0">
                        <a:latin typeface="Cambria Math" panose="02040503050406030204" pitchFamily="18" charset="0"/>
                      </a:rPr>
                      <m:t>5,2</m:t>
                    </m:r>
                    <m:r>
                      <a:rPr lang="en-NZ" altLang="en-US" sz="1400" i="1">
                        <a:latin typeface="Cambria Math" panose="02040503050406030204" pitchFamily="18" charset="0"/>
                      </a:rPr>
                      <m:t>)∈</m:t>
                    </m:r>
                    <m:sSup>
                      <m:sSupPr>
                        <m:ctrlPr>
                          <a:rPr lang="en-NZ" altLang="en-US" sz="1400" i="1">
                            <a:latin typeface="Cambria Math" panose="02040503050406030204" pitchFamily="18" charset="0"/>
                            <a:ea typeface="Cambria Math" panose="02040503050406030204" pitchFamily="18" charset="0"/>
                          </a:rPr>
                        </m:ctrlPr>
                      </m:sSupPr>
                      <m:e>
                        <m:r>
                          <a:rPr lang="en-NZ" altLang="en-US" sz="1400" i="1">
                            <a:latin typeface="Cambria Math" panose="02040503050406030204" pitchFamily="18" charset="0"/>
                            <a:ea typeface="Cambria Math" panose="02040503050406030204" pitchFamily="18" charset="0"/>
                          </a:rPr>
                          <m:t>ℝ</m:t>
                        </m:r>
                      </m:e>
                      <m:sup>
                        <m:r>
                          <a:rPr lang="en-NZ" altLang="en-US" sz="1400" b="0" i="1" smtClean="0">
                            <a:latin typeface="Cambria Math" panose="02040503050406030204" pitchFamily="18" charset="0"/>
                            <a:ea typeface="Cambria Math" panose="02040503050406030204" pitchFamily="18" charset="0"/>
                          </a:rPr>
                          <m:t>2</m:t>
                        </m:r>
                      </m:sup>
                    </m:sSup>
                  </m:oMath>
                </a14:m>
                <a:endParaRPr lang="en-US" altLang="en-US" sz="1400" baseline="30000" dirty="0" smtClean="0"/>
              </a:p>
              <a:p>
                <a:pPr lvl="1"/>
                <a14:m>
                  <m:oMath xmlns:m="http://schemas.openxmlformats.org/officeDocument/2006/math">
                    <m:r>
                      <a:rPr lang="en-NZ" altLang="en-US" sz="1400" b="1" i="1" smtClean="0">
                        <a:latin typeface="Cambria Math" panose="02040503050406030204" pitchFamily="18" charset="0"/>
                      </a:rPr>
                      <m:t>𝒗</m:t>
                    </m:r>
                    <m:r>
                      <a:rPr lang="en-NZ" altLang="en-US" sz="1400" b="0" i="1" smtClean="0">
                        <a:latin typeface="Cambria Math" panose="02040503050406030204" pitchFamily="18" charset="0"/>
                      </a:rPr>
                      <m:t>=(3,−1,7)∈</m:t>
                    </m:r>
                    <m:sSup>
                      <m:sSupPr>
                        <m:ctrlPr>
                          <a:rPr lang="en-NZ" altLang="en-US" sz="1400" b="0" i="1" smtClean="0">
                            <a:latin typeface="Cambria Math" panose="02040503050406030204" pitchFamily="18" charset="0"/>
                            <a:ea typeface="Cambria Math" panose="02040503050406030204" pitchFamily="18" charset="0"/>
                          </a:rPr>
                        </m:ctrlPr>
                      </m:sSupPr>
                      <m:e>
                        <m:r>
                          <a:rPr lang="en-NZ" altLang="en-US" sz="1400" b="0" i="1" smtClean="0">
                            <a:latin typeface="Cambria Math" panose="02040503050406030204" pitchFamily="18" charset="0"/>
                            <a:ea typeface="Cambria Math" panose="02040503050406030204" pitchFamily="18" charset="0"/>
                          </a:rPr>
                          <m:t>ℝ</m:t>
                        </m:r>
                      </m:e>
                      <m:sup>
                        <m:r>
                          <a:rPr lang="en-NZ" altLang="en-US" sz="1400" b="0" i="1" smtClean="0">
                            <a:latin typeface="Cambria Math" panose="02040503050406030204" pitchFamily="18" charset="0"/>
                            <a:ea typeface="Cambria Math" panose="02040503050406030204" pitchFamily="18" charset="0"/>
                          </a:rPr>
                          <m:t>3</m:t>
                        </m:r>
                      </m:sup>
                    </m:sSup>
                  </m:oMath>
                </a14:m>
                <a:endParaRPr lang="en-US" altLang="en-US" sz="1400" dirty="0" smtClean="0"/>
              </a:p>
              <a:p>
                <a:pPr marL="457200" lvl="1" indent="0">
                  <a:buNone/>
                </a:pPr>
                <a:endParaRPr lang="en-US" altLang="en-US" sz="1400" baseline="30000" dirty="0" smtClean="0"/>
              </a:p>
              <a:p>
                <a:r>
                  <a:rPr lang="en-NZ" altLang="en-US" sz="1800" dirty="0" smtClean="0"/>
                  <a:t>Vectors can be represented in two forms:</a:t>
                </a:r>
                <a:endParaRPr lang="en-US" altLang="en-US" sz="1800" dirty="0"/>
              </a:p>
              <a:p>
                <a:pPr lvl="1"/>
                <a:r>
                  <a:rPr lang="en-US" altLang="en-US" sz="1400" dirty="0" smtClean="0"/>
                  <a:t>Row vector:</a:t>
                </a:r>
                <a14:m>
                  <m:oMath xmlns:m="http://schemas.openxmlformats.org/officeDocument/2006/math">
                    <m:d>
                      <m:dPr>
                        <m:begChr m:val="["/>
                        <m:endChr m:val="]"/>
                        <m:ctrlPr>
                          <a:rPr lang="en-US" altLang="en-US" sz="1400" i="1" smtClean="0">
                            <a:latin typeface="Cambria Math" panose="02040503050406030204" pitchFamily="18" charset="0"/>
                          </a:rPr>
                        </m:ctrlPr>
                      </m:dPr>
                      <m:e>
                        <m:m>
                          <m:mPr>
                            <m:mcs>
                              <m:mc>
                                <m:mcPr>
                                  <m:count m:val="3"/>
                                  <m:mcJc m:val="center"/>
                                </m:mcPr>
                              </m:mc>
                            </m:mcs>
                            <m:ctrlPr>
                              <a:rPr lang="en-US" altLang="en-US" sz="1400" i="1" smtClean="0">
                                <a:latin typeface="Cambria Math" panose="02040503050406030204" pitchFamily="18" charset="0"/>
                              </a:rPr>
                            </m:ctrlPr>
                          </m:mPr>
                          <m:mr>
                            <m:e>
                              <m:r>
                                <m:rPr>
                                  <m:brk m:alnAt="7"/>
                                </m:rPr>
                                <a:rPr lang="en-NZ" altLang="en-US" sz="1400" b="0" i="1" smtClean="0">
                                  <a:latin typeface="Cambria Math"/>
                                </a:rPr>
                                <m:t>1</m:t>
                              </m:r>
                            </m:e>
                            <m:e>
                              <m:r>
                                <a:rPr lang="en-NZ" altLang="en-US" sz="1400" b="0" i="1" smtClean="0">
                                  <a:latin typeface="Cambria Math"/>
                                </a:rPr>
                                <m:t>6</m:t>
                              </m:r>
                            </m:e>
                            <m:e>
                              <m:r>
                                <a:rPr lang="en-NZ" altLang="en-US" sz="1400" b="0" i="1" smtClean="0">
                                  <a:latin typeface="Cambria Math"/>
                                </a:rPr>
                                <m:t>3</m:t>
                              </m:r>
                            </m:e>
                          </m:mr>
                        </m:m>
                      </m:e>
                    </m:d>
                  </m:oMath>
                </a14:m>
                <a:endParaRPr lang="en-US" altLang="en-US" sz="1400" dirty="0" smtClean="0"/>
              </a:p>
              <a:p>
                <a:pPr lvl="1"/>
                <a:r>
                  <a:rPr lang="en-US" altLang="en-US" sz="1400" dirty="0" smtClean="0"/>
                  <a:t>Column vector: </a:t>
                </a:r>
                <a14:m>
                  <m:oMath xmlns:m="http://schemas.openxmlformats.org/officeDocument/2006/math">
                    <m:d>
                      <m:dPr>
                        <m:begChr m:val="["/>
                        <m:endChr m:val="]"/>
                        <m:ctrlPr>
                          <a:rPr lang="en-US" altLang="en-US" sz="1400" i="1" smtClean="0">
                            <a:latin typeface="Cambria Math" panose="02040503050406030204" pitchFamily="18" charset="0"/>
                          </a:rPr>
                        </m:ctrlPr>
                      </m:dPr>
                      <m:e>
                        <m:m>
                          <m:mPr>
                            <m:mcs>
                              <m:mc>
                                <m:mcPr>
                                  <m:count m:val="1"/>
                                  <m:mcJc m:val="center"/>
                                </m:mcPr>
                              </m:mc>
                            </m:mcs>
                            <m:ctrlPr>
                              <a:rPr lang="en-US" altLang="en-US" sz="1400" i="1" smtClean="0">
                                <a:latin typeface="Cambria Math" panose="02040503050406030204" pitchFamily="18" charset="0"/>
                              </a:rPr>
                            </m:ctrlPr>
                          </m:mPr>
                          <m:mr>
                            <m:e>
                              <m:r>
                                <m:rPr>
                                  <m:brk m:alnAt="7"/>
                                </m:rPr>
                                <a:rPr lang="en-NZ" altLang="en-US" sz="1400" b="0" i="1" smtClean="0">
                                  <a:latin typeface="Cambria Math"/>
                                </a:rPr>
                                <m:t>1</m:t>
                              </m:r>
                            </m:e>
                          </m:mr>
                          <m:mr>
                            <m:e>
                              <m:r>
                                <a:rPr lang="en-NZ" altLang="en-US" sz="1400" b="0" i="1" smtClean="0">
                                  <a:latin typeface="Cambria Math"/>
                                </a:rPr>
                                <m:t>6</m:t>
                              </m:r>
                            </m:e>
                          </m:mr>
                          <m:mr>
                            <m:e>
                              <m:r>
                                <a:rPr lang="en-NZ" altLang="en-US" sz="1400" b="0" i="1" smtClean="0">
                                  <a:latin typeface="Cambria Math"/>
                                </a:rPr>
                                <m:t>3</m:t>
                              </m:r>
                            </m:e>
                          </m:mr>
                        </m:m>
                      </m:e>
                    </m:d>
                  </m:oMath>
                </a14:m>
                <a:endParaRPr lang="en-US" altLang="en-US" sz="1400" dirty="0" smtClean="0"/>
              </a:p>
              <a:p>
                <a:r>
                  <a:rPr lang="en-US" altLang="en-US" sz="1800" dirty="0" smtClean="0"/>
                  <a:t>Ex: </a:t>
                </a:r>
                <a:r>
                  <a:rPr lang="en-US" altLang="en-US" sz="1800" dirty="0"/>
                  <a:t>(</a:t>
                </a:r>
                <a:r>
                  <a:rPr lang="en-US" altLang="en-US" sz="1800" i="1" dirty="0" err="1"/>
                  <a:t>x,y,z</a:t>
                </a:r>
                <a:r>
                  <a:rPr lang="en-US" altLang="en-US" sz="1800" dirty="0"/>
                  <a:t>) </a:t>
                </a:r>
                <a:r>
                  <a:rPr lang="en-US" altLang="en-US" sz="1800" dirty="0" smtClean="0"/>
                  <a:t>coordinates </a:t>
                </a:r>
                <a:r>
                  <a:rPr lang="en-US" altLang="en-US" sz="1800" dirty="0"/>
                  <a:t>of </a:t>
                </a:r>
                <a:r>
                  <a:rPr lang="en-US" altLang="en-US" sz="1800" dirty="0" smtClean="0"/>
                  <a:t>point </a:t>
                </a:r>
                <a:r>
                  <a:rPr lang="en-US" altLang="en-US" sz="1800" dirty="0"/>
                  <a:t>in R</a:t>
                </a:r>
                <a:r>
                  <a:rPr lang="en-US" altLang="en-US" sz="1800" baseline="30000" dirty="0"/>
                  <a:t>3 </a:t>
                </a:r>
                <a:r>
                  <a:rPr lang="en-US" altLang="en-US" sz="1800" dirty="0" smtClean="0"/>
                  <a:t>space</a:t>
                </a:r>
                <a:endParaRPr lang="en-US" altLang="en-US" sz="1800" dirty="0"/>
              </a:p>
            </p:txBody>
          </p:sp>
        </mc:Choice>
        <mc:Fallback xmlns="">
          <p:sp>
            <p:nvSpPr>
              <p:cNvPr id="54275" name="Rectangle 3"/>
              <p:cNvSpPr>
                <a:spLocks noGrp="1" noRot="1" noChangeAspect="1" noMove="1" noResize="1" noEditPoints="1" noAdjustHandles="1" noChangeArrowheads="1" noChangeShapeType="1" noTextEdit="1"/>
              </p:cNvSpPr>
              <p:nvPr>
                <p:ph type="body" sz="half" idx="1"/>
              </p:nvPr>
            </p:nvSpPr>
            <p:spPr>
              <a:xfrm>
                <a:off x="304800" y="914400"/>
                <a:ext cx="5943600" cy="4114800"/>
              </a:xfrm>
              <a:blipFill rotWithShape="1">
                <a:blip r:embed="rId3"/>
                <a:stretch>
                  <a:fillRect l="-615" t="-741" b="-7111"/>
                </a:stretch>
              </a:blipFill>
            </p:spPr>
            <p:txBody>
              <a:bodyPr/>
              <a:lstStyle/>
              <a:p>
                <a:r>
                  <a:rPr lang="en-US">
                    <a:noFill/>
                  </a:rPr>
                  <a:t> </a:t>
                </a:r>
              </a:p>
            </p:txBody>
          </p:sp>
        </mc:Fallback>
      </mc:AlternateContent>
      <p:pic>
        <p:nvPicPr>
          <p:cNvPr id="1104" name="Picture 80" descr="http://www.euclideanspace.com/maths/algebra/vectors/vecGeometry/vectorGeom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2" y="3933824"/>
            <a:ext cx="2981325" cy="27717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TextBox 1"/>
              <p:cNvSpPr txBox="1"/>
              <p:nvPr/>
            </p:nvSpPr>
            <p:spPr>
              <a:xfrm>
                <a:off x="6791325" y="4086224"/>
                <a:ext cx="229229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𝑽𝒆𝒄𝒕𝒐𝒓</m:t>
                      </m:r>
                      <m:r>
                        <a:rPr lang="en-NZ" b="0" i="1" smtClean="0">
                          <a:solidFill>
                            <a:srgbClr val="FF0000"/>
                          </a:solidFill>
                          <a:latin typeface="Cambria Math"/>
                        </a:rPr>
                        <m:t>=</m:t>
                      </m:r>
                      <m:d>
                        <m:dPr>
                          <m:begChr m:val="["/>
                          <m:endChr m:val="]"/>
                          <m:ctrlPr>
                            <a:rPr lang="en-NZ" b="0" i="1" smtClean="0">
                              <a:solidFill>
                                <a:srgbClr val="FF0000"/>
                              </a:solidFill>
                              <a:latin typeface="Cambria Math" panose="02040503050406030204" pitchFamily="18" charset="0"/>
                            </a:rPr>
                          </m:ctrlPr>
                        </m:dPr>
                        <m:e>
                          <m:m>
                            <m:mPr>
                              <m:mcs>
                                <m:mc>
                                  <m:mcPr>
                                    <m:count m:val="3"/>
                                    <m:mcJc m:val="center"/>
                                  </m:mcPr>
                                </m:mc>
                              </m:mcs>
                              <m:ctrlPr>
                                <a:rPr lang="en-NZ" b="0" i="1" smtClean="0">
                                  <a:solidFill>
                                    <a:srgbClr val="FF0000"/>
                                  </a:solidFill>
                                  <a:latin typeface="Cambria Math" panose="02040503050406030204" pitchFamily="18" charset="0"/>
                                </a:rPr>
                              </m:ctrlPr>
                            </m:mPr>
                            <m:mr>
                              <m:e>
                                <m:r>
                                  <m:rPr>
                                    <m:brk m:alnAt="7"/>
                                  </m:rPr>
                                  <a:rPr lang="en-NZ" b="0" i="1" smtClean="0">
                                    <a:solidFill>
                                      <a:srgbClr val="FF0000"/>
                                    </a:solidFill>
                                    <a:latin typeface="Cambria Math"/>
                                  </a:rPr>
                                  <m:t>5</m:t>
                                </m:r>
                              </m:e>
                              <m:e>
                                <m:r>
                                  <a:rPr lang="en-NZ" b="0" i="1" smtClean="0">
                                    <a:solidFill>
                                      <a:srgbClr val="FF0000"/>
                                    </a:solidFill>
                                    <a:latin typeface="Cambria Math"/>
                                  </a:rPr>
                                  <m:t>8</m:t>
                                </m:r>
                              </m:e>
                              <m:e>
                                <m:r>
                                  <a:rPr lang="en-NZ" b="0" i="1" smtClean="0">
                                    <a:solidFill>
                                      <a:srgbClr val="FF0000"/>
                                    </a:solidFill>
                                    <a:latin typeface="Cambria Math"/>
                                  </a:rPr>
                                  <m:t>3</m:t>
                                </m:r>
                              </m:e>
                            </m:mr>
                          </m:m>
                        </m:e>
                      </m:d>
                    </m:oMath>
                  </m:oMathPara>
                </a14:m>
                <a:endParaRPr lang="en-US" dirty="0">
                  <a:solidFill>
                    <a:srgbClr val="FF000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6791325" y="4086224"/>
                <a:ext cx="2323008" cy="369332"/>
              </a:xfrm>
              <a:prstGeom prst="rect">
                <a:avLst/>
              </a:prstGeom>
              <a:blipFill rotWithShape="1">
                <a:blip r:embed="rId5"/>
                <a:stretch>
                  <a:fillRect/>
                </a:stretch>
              </a:blipFill>
            </p:spPr>
            <p:txBody>
              <a:bodyPr/>
              <a:lstStyle/>
              <a:p>
                <a:r>
                  <a:rPr lang="en-US">
                    <a:noFill/>
                  </a:rPr>
                  <a:t> </a:t>
                </a:r>
              </a:p>
            </p:txBody>
          </p:sp>
        </mc:Fallback>
      </mc:AlternateContent>
      <p:pic>
        <p:nvPicPr>
          <p:cNvPr id="6" name="Picture 2" descr="http://math.sduhsd.net/MathematiClub/Projects/Images/VectorOperations2D.PNG"/>
          <p:cNvPicPr>
            <a:picLocks noChangeAspect="1" noChangeArrowheads="1"/>
          </p:cNvPicPr>
          <p:nvPr/>
        </p:nvPicPr>
        <p:blipFill rotWithShape="1">
          <a:blip r:embed="rId6">
            <a:extLst>
              <a:ext uri="{28A0092B-C50C-407E-A947-70E740481C1C}">
                <a14:useLocalDpi xmlns:a14="http://schemas.microsoft.com/office/drawing/2010/main" val="0"/>
              </a:ext>
            </a:extLst>
          </a:blip>
          <a:srcRect l="11366" t="11206" r="10467" b="17535"/>
          <a:stretch/>
        </p:blipFill>
        <p:spPr bwMode="auto">
          <a:xfrm>
            <a:off x="6125851" y="273259"/>
            <a:ext cx="3012956" cy="294290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p:cNvSpPr txBox="1"/>
              <p:nvPr/>
            </p:nvSpPr>
            <p:spPr>
              <a:xfrm>
                <a:off x="7825629" y="2197823"/>
                <a:ext cx="117371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𝒗</m:t>
                      </m:r>
                      <m:r>
                        <a:rPr lang="en-NZ" b="0" i="1" smtClean="0">
                          <a:solidFill>
                            <a:srgbClr val="FF0000"/>
                          </a:solidFill>
                          <a:latin typeface="Cambria Math"/>
                        </a:rPr>
                        <m:t>=(2,2)</m:t>
                      </m:r>
                    </m:oMath>
                  </m:oMathPara>
                </a14:m>
                <a:endParaRPr lang="en-US"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7825627" y="2197822"/>
                <a:ext cx="1167627" cy="369332"/>
              </a:xfrm>
              <a:prstGeom prst="rect">
                <a:avLst/>
              </a:prstGeom>
              <a:blipFill rotWithShape="1">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834564" y="2731223"/>
                <a:ext cx="13901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solidFill>
                            <a:srgbClr val="7030A0"/>
                          </a:solidFill>
                          <a:latin typeface="Cambria Math"/>
                        </a:rPr>
                        <m:t>𝒘</m:t>
                      </m:r>
                      <m:r>
                        <a:rPr lang="en-NZ" b="0" i="1" smtClean="0">
                          <a:solidFill>
                            <a:srgbClr val="7030A0"/>
                          </a:solidFill>
                          <a:latin typeface="Cambria Math"/>
                        </a:rPr>
                        <m:t>=(−2,3)</m:t>
                      </m:r>
                    </m:oMath>
                  </m:oMathPara>
                </a14:m>
                <a:endParaRPr lang="en-US" dirty="0">
                  <a:solidFill>
                    <a:srgbClr val="7030A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834564" y="2731222"/>
                <a:ext cx="1385636" cy="369332"/>
              </a:xfrm>
              <a:prstGeom prst="rect">
                <a:avLst/>
              </a:prstGeom>
              <a:blipFill rotWithShape="1">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7825627" y="2426423"/>
                <a:ext cx="132279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0" smtClean="0">
                          <a:solidFill>
                            <a:srgbClr val="0522FB"/>
                          </a:solidFill>
                          <a:latin typeface="Cambria Math"/>
                        </a:rPr>
                        <m:t>𝐳</m:t>
                      </m:r>
                      <m:r>
                        <a:rPr lang="en-NZ" b="0" i="1" smtClean="0">
                          <a:solidFill>
                            <a:srgbClr val="0522FB"/>
                          </a:solidFill>
                          <a:latin typeface="Cambria Math"/>
                        </a:rPr>
                        <m:t>=(−4,1)</m:t>
                      </m:r>
                    </m:oMath>
                  </m:oMathPara>
                </a14:m>
                <a:endParaRPr lang="en-US" dirty="0">
                  <a:solidFill>
                    <a:srgbClr val="0522FB"/>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825627" y="2426422"/>
                <a:ext cx="1313180" cy="369332"/>
              </a:xfrm>
              <a:prstGeom prst="rect">
                <a:avLst/>
              </a:prstGeom>
              <a:blipFill rotWithShape="1">
                <a:blip r:embed="rId9"/>
                <a:stretch>
                  <a:fillRect b="-11475"/>
                </a:stretch>
              </a:blipFill>
            </p:spPr>
            <p:txBody>
              <a:bodyPr/>
              <a:lstStyle/>
              <a:p>
                <a:r>
                  <a:rPr lang="en-US">
                    <a:noFill/>
                  </a:rPr>
                  <a:t> </a:t>
                </a:r>
              </a:p>
            </p:txBody>
          </p:sp>
        </mc:Fallback>
      </mc:AlternateContent>
    </p:spTree>
    <p:extLst>
      <p:ext uri="{BB962C8B-B14F-4D97-AF65-F5344CB8AC3E}">
        <p14:creationId xmlns:p14="http://schemas.microsoft.com/office/powerpoint/2010/main" val="209658175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648"/>
            <a:ext cx="9144000" cy="649288"/>
          </a:xfrm>
        </p:spPr>
        <p:txBody>
          <a:bodyPr>
            <a:normAutofit/>
          </a:bodyPr>
          <a:lstStyle/>
          <a:p>
            <a:r>
              <a:rPr lang="en-NZ" sz="2800" dirty="0" smtClean="0"/>
              <a:t>Feature scaling/normalization/standardization Summary</a:t>
            </a:r>
            <a:endParaRPr lang="en-US" sz="2800" dirty="0"/>
          </a:p>
        </p:txBody>
      </p:sp>
      <p:sp>
        <p:nvSpPr>
          <p:cNvPr id="3" name="Content Placeholder 2"/>
          <p:cNvSpPr>
            <a:spLocks noGrp="1"/>
          </p:cNvSpPr>
          <p:nvPr>
            <p:ph idx="1"/>
          </p:nvPr>
        </p:nvSpPr>
        <p:spPr>
          <a:xfrm>
            <a:off x="452244" y="1166018"/>
            <a:ext cx="4648200" cy="4525963"/>
          </a:xfrm>
        </p:spPr>
        <p:txBody>
          <a:bodyPr>
            <a:normAutofit/>
          </a:bodyPr>
          <a:lstStyle/>
          <a:p>
            <a:r>
              <a:rPr lang="en-NZ" dirty="0" smtClean="0"/>
              <a:t>Rescaling</a:t>
            </a:r>
          </a:p>
          <a:p>
            <a:pPr lvl="1"/>
            <a:r>
              <a:rPr lang="en-US" sz="1600" dirty="0" smtClean="0"/>
              <a:t>To range </a:t>
            </a:r>
            <a:r>
              <a:rPr lang="en-US" sz="1600" dirty="0"/>
              <a:t>in [0, 1</a:t>
            </a:r>
            <a:r>
              <a:rPr lang="en-US" sz="1600" dirty="0" smtClean="0"/>
              <a:t>]</a:t>
            </a:r>
            <a:endParaRPr lang="en-NZ" sz="1600" dirty="0"/>
          </a:p>
          <a:p>
            <a:r>
              <a:rPr lang="en-US" dirty="0" smtClean="0"/>
              <a:t>Standardization</a:t>
            </a:r>
          </a:p>
          <a:p>
            <a:pPr lvl="1"/>
            <a:r>
              <a:rPr lang="en-NZ" sz="1400" dirty="0" smtClean="0"/>
              <a:t>95% of the data in range [-2,2]</a:t>
            </a:r>
            <a:endParaRPr lang="en-US" sz="1400" dirty="0" smtClean="0"/>
          </a:p>
          <a:p>
            <a:pPr lvl="1"/>
            <a:r>
              <a:rPr lang="en-US" sz="1400" dirty="0"/>
              <a:t> zero-mean (when subtracting the mean in the </a:t>
            </a:r>
            <a:r>
              <a:rPr lang="en-US" sz="1400" dirty="0" smtClean="0"/>
              <a:t>numerator</a:t>
            </a:r>
            <a:r>
              <a:rPr lang="en-US" sz="1400" dirty="0"/>
              <a:t>) and </a:t>
            </a:r>
            <a:r>
              <a:rPr lang="en-US" sz="1400" dirty="0" smtClean="0"/>
              <a:t>unit-variance. </a:t>
            </a:r>
            <a:r>
              <a:rPr lang="en-US" sz="1400" dirty="0"/>
              <a:t> </a:t>
            </a:r>
            <a:r>
              <a:rPr lang="en-US" sz="1400" dirty="0" smtClean="0"/>
              <a:t>Widely </a:t>
            </a:r>
            <a:r>
              <a:rPr lang="en-US" sz="1400" dirty="0"/>
              <a:t>used for normalization in many machine learning algorithms</a:t>
            </a:r>
            <a:endParaRPr lang="en-US" sz="1400" dirty="0" smtClean="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6012160" y="1253824"/>
                <a:ext cx="1405128" cy="60593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NZ" b="0" i="1" smtClean="0">
                              <a:latin typeface="Cambria Math"/>
                            </a:rPr>
                            <m:t>𝑧</m:t>
                          </m:r>
                        </m:e>
                      </m:acc>
                      <m:r>
                        <a:rPr lang="en-NZ" b="0" i="1" smtClean="0">
                          <a:latin typeface="Cambria Math"/>
                        </a:rPr>
                        <m:t>=</m:t>
                      </m:r>
                      <m:f>
                        <m:fPr>
                          <m:ctrlPr>
                            <a:rPr lang="en-NZ" b="0" i="1" smtClean="0">
                              <a:latin typeface="Cambria Math" panose="02040503050406030204" pitchFamily="18" charset="0"/>
                            </a:rPr>
                          </m:ctrlPr>
                        </m:fPr>
                        <m:num>
                          <m:r>
                            <a:rPr lang="en-NZ" b="0" i="1" smtClean="0">
                              <a:latin typeface="Cambria Math"/>
                            </a:rPr>
                            <m:t>𝑥</m:t>
                          </m:r>
                        </m:num>
                        <m:den>
                          <m:func>
                            <m:funcPr>
                              <m:ctrlPr>
                                <a:rPr lang="en-NZ" b="0" i="1" smtClean="0">
                                  <a:latin typeface="Cambria Math" panose="02040503050406030204" pitchFamily="18" charset="0"/>
                                </a:rPr>
                              </m:ctrlPr>
                            </m:funcPr>
                            <m:fName>
                              <m:r>
                                <m:rPr>
                                  <m:sty m:val="p"/>
                                </m:rPr>
                                <a:rPr lang="en-NZ" b="0" i="0" smtClean="0">
                                  <a:latin typeface="Cambria Math"/>
                                </a:rPr>
                                <m:t>max</m:t>
                              </m:r>
                            </m:fName>
                            <m:e>
                              <m:d>
                                <m:dPr>
                                  <m:ctrlPr>
                                    <a:rPr lang="en-NZ" b="0" i="1" smtClean="0">
                                      <a:latin typeface="Cambria Math" panose="02040503050406030204" pitchFamily="18" charset="0"/>
                                    </a:rPr>
                                  </m:ctrlPr>
                                </m:dPr>
                                <m:e>
                                  <m:r>
                                    <a:rPr lang="en-NZ" b="0" i="1" smtClean="0">
                                      <a:latin typeface="Cambria Math"/>
                                    </a:rPr>
                                    <m:t>𝑥</m:t>
                                  </m:r>
                                </m:e>
                              </m:d>
                            </m:e>
                          </m:func>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012160" y="1253824"/>
                <a:ext cx="1405128" cy="605935"/>
              </a:xfrm>
              <a:prstGeom prst="rect">
                <a:avLst/>
              </a:prstGeom>
              <a:blipFill rotWithShape="1">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012160" y="2132856"/>
                <a:ext cx="1524000" cy="6194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latin typeface="Cambria Math" panose="02040503050406030204" pitchFamily="18" charset="0"/>
                            </a:rPr>
                          </m:ctrlPr>
                        </m:accPr>
                        <m:e>
                          <m:r>
                            <a:rPr lang="en-NZ" sz="2000" b="0" i="1" smtClean="0">
                              <a:latin typeface="Cambria Math"/>
                            </a:rPr>
                            <m:t>𝑧</m:t>
                          </m:r>
                        </m:e>
                      </m:acc>
                      <m:r>
                        <a:rPr lang="en-NZ" sz="2000" b="0" i="1" smtClean="0">
                          <a:latin typeface="Cambria Math"/>
                        </a:rPr>
                        <m:t>=</m:t>
                      </m:r>
                      <m:f>
                        <m:fPr>
                          <m:ctrlPr>
                            <a:rPr lang="en-NZ" sz="2000" b="0" i="1" smtClean="0">
                              <a:latin typeface="Cambria Math" panose="02040503050406030204" pitchFamily="18" charset="0"/>
                            </a:rPr>
                          </m:ctrlPr>
                        </m:fPr>
                        <m:num>
                          <m:r>
                            <a:rPr lang="en-NZ" sz="2000" b="0" i="1" smtClean="0">
                              <a:latin typeface="Cambria Math"/>
                            </a:rPr>
                            <m:t>𝑥</m:t>
                          </m:r>
                          <m:r>
                            <a:rPr lang="en-NZ" sz="2000" b="0" i="1" smtClean="0">
                              <a:latin typeface="Cambria Math"/>
                            </a:rPr>
                            <m:t>−</m:t>
                          </m:r>
                          <m:r>
                            <a:rPr lang="en-NZ" sz="2000" b="0" i="1" smtClean="0">
                              <a:latin typeface="Cambria Math"/>
                              <a:ea typeface="Cambria Math"/>
                            </a:rPr>
                            <m:t>𝜇</m:t>
                          </m:r>
                        </m:num>
                        <m:den>
                          <m:r>
                            <a:rPr lang="en-NZ" sz="2000" b="0" i="1" smtClean="0">
                              <a:latin typeface="Cambria Math"/>
                              <a:ea typeface="Cambria Math"/>
                            </a:rPr>
                            <m:t>𝜎</m:t>
                          </m:r>
                        </m:den>
                      </m:f>
                    </m:oMath>
                  </m:oMathPara>
                </a14:m>
                <a:endParaRPr lang="en-US" sz="2000" dirty="0"/>
              </a:p>
            </p:txBody>
          </p:sp>
        </mc:Choice>
        <mc:Fallback xmlns="">
          <p:sp>
            <p:nvSpPr>
              <p:cNvPr id="6" name="TextBox 5"/>
              <p:cNvSpPr txBox="1">
                <a:spLocks noRot="1" noChangeAspect="1" noMove="1" noResize="1" noEditPoints="1" noAdjustHandles="1" noChangeArrowheads="1" noChangeShapeType="1" noTextEdit="1"/>
              </p:cNvSpPr>
              <p:nvPr/>
            </p:nvSpPr>
            <p:spPr>
              <a:xfrm>
                <a:off x="6012160" y="2132856"/>
                <a:ext cx="1524000" cy="61940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1115616" y="3140968"/>
              <a:ext cx="7632848" cy="2922524"/>
            </p:xfrm>
            <a:graphic>
              <a:graphicData uri="http://schemas.openxmlformats.org/drawingml/2006/table">
                <a:tbl>
                  <a:tblPr firstRow="1">
                    <a:tableStyleId>{E8034E78-7F5D-4C2E-B375-FC64B27BC917}</a:tableStyleId>
                  </a:tblPr>
                  <a:tblGrid>
                    <a:gridCol w="1944216">
                      <a:extLst>
                        <a:ext uri="{9D8B030D-6E8A-4147-A177-3AD203B41FA5}">
                          <a16:colId xmlns:a16="http://schemas.microsoft.com/office/drawing/2014/main" val="20000"/>
                        </a:ext>
                      </a:extLst>
                    </a:gridCol>
                    <a:gridCol w="2455895">
                      <a:extLst>
                        <a:ext uri="{9D8B030D-6E8A-4147-A177-3AD203B41FA5}">
                          <a16:colId xmlns:a16="http://schemas.microsoft.com/office/drawing/2014/main" val="20001"/>
                        </a:ext>
                      </a:extLst>
                    </a:gridCol>
                    <a:gridCol w="3232737">
                      <a:extLst>
                        <a:ext uri="{9D8B030D-6E8A-4147-A177-3AD203B41FA5}">
                          <a16:colId xmlns:a16="http://schemas.microsoft.com/office/drawing/2014/main" val="20002"/>
                        </a:ext>
                      </a:extLst>
                    </a:gridCol>
                  </a:tblGrid>
                  <a:tr h="233153">
                    <a:tc>
                      <a:txBody>
                        <a:bodyPr/>
                        <a:lstStyle/>
                        <a:p>
                          <a:r>
                            <a:rPr lang="en-NZ" sz="1400" dirty="0" smtClean="0"/>
                            <a:t>Salary</a:t>
                          </a:r>
                          <a:endParaRPr lang="en-US" sz="14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NZ" sz="1400" dirty="0" smtClean="0"/>
                            <a:t>Rescaling</a:t>
                          </a:r>
                          <a:endParaRPr lang="en-US" sz="14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400" dirty="0" smtClean="0"/>
                            <a:t>Standardization</a:t>
                          </a:r>
                          <a:endParaRPr lang="en-US" sz="14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6542">
                    <a:tc>
                      <a:txBody>
                        <a:bodyPr/>
                        <a:lstStyle/>
                        <a:p>
                          <a:r>
                            <a:rPr lang="en-NZ" sz="1400" dirty="0" smtClean="0">
                              <a:solidFill>
                                <a:schemeClr val="tx1"/>
                              </a:solidFill>
                            </a:rPr>
                            <a:t>2000</a:t>
                          </a:r>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acc>
                                  <m:accPr>
                                    <m:chr m:val="̂"/>
                                    <m:ctrlPr>
                                      <a:rPr lang="en-US" sz="1400" i="1" smtClean="0">
                                        <a:solidFill>
                                          <a:schemeClr val="tx1"/>
                                        </a:solidFill>
                                        <a:latin typeface="Cambria Math" panose="02040503050406030204" pitchFamily="18" charset="0"/>
                                      </a:rPr>
                                    </m:ctrlPr>
                                  </m:accPr>
                                  <m:e>
                                    <m:r>
                                      <a:rPr lang="en-NZ" sz="1400" b="0" i="1" smtClean="0">
                                        <a:solidFill>
                                          <a:schemeClr val="tx1"/>
                                        </a:solidFill>
                                        <a:latin typeface="Cambria Math"/>
                                      </a:rPr>
                                      <m:t>𝑧</m:t>
                                    </m:r>
                                  </m:e>
                                </m:acc>
                                <m:r>
                                  <a:rPr lang="en-NZ" sz="1400" b="0" i="1" smtClean="0">
                                    <a:solidFill>
                                      <a:schemeClr val="tx1"/>
                                    </a:solidFill>
                                    <a:latin typeface="Cambria Math"/>
                                  </a:rPr>
                                  <m:t>=</m:t>
                                </m:r>
                                <m:f>
                                  <m:fPr>
                                    <m:ctrlPr>
                                      <a:rPr lang="en-NZ" sz="1400" b="0" i="1" smtClean="0">
                                        <a:solidFill>
                                          <a:schemeClr val="tx1"/>
                                        </a:solidFill>
                                        <a:latin typeface="Cambria Math" panose="02040503050406030204" pitchFamily="18" charset="0"/>
                                      </a:rPr>
                                    </m:ctrlPr>
                                  </m:fPr>
                                  <m:num>
                                    <m:r>
                                      <a:rPr lang="en-NZ" sz="1400" b="0" i="1" smtClean="0">
                                        <a:solidFill>
                                          <a:schemeClr val="tx1"/>
                                        </a:solidFill>
                                        <a:latin typeface="Cambria Math"/>
                                      </a:rPr>
                                      <m:t>2000</m:t>
                                    </m:r>
                                  </m:num>
                                  <m:den>
                                    <m:r>
                                      <a:rPr lang="en-NZ" sz="1400" b="0" i="1" smtClean="0">
                                        <a:solidFill>
                                          <a:schemeClr val="tx1"/>
                                        </a:solidFill>
                                        <a:latin typeface="Cambria Math"/>
                                      </a:rPr>
                                      <m:t>3000</m:t>
                                    </m:r>
                                  </m:den>
                                </m:f>
                                <m:r>
                                  <a:rPr lang="en-NZ" sz="1400" b="0" i="1" smtClean="0">
                                    <a:solidFill>
                                      <a:schemeClr val="tx1"/>
                                    </a:solidFill>
                                    <a:latin typeface="Cambria Math"/>
                                  </a:rPr>
                                  <m:t>=0.67</m:t>
                                </m:r>
                              </m:oMath>
                            </m:oMathPara>
                          </a14:m>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acc>
                                  <m:accPr>
                                    <m:chr m:val="̂"/>
                                    <m:ctrlPr>
                                      <a:rPr lang="en-US" sz="1400" i="1" smtClean="0">
                                        <a:solidFill>
                                          <a:schemeClr val="tx1"/>
                                        </a:solidFill>
                                        <a:latin typeface="Cambria Math" panose="02040503050406030204" pitchFamily="18" charset="0"/>
                                      </a:rPr>
                                    </m:ctrlPr>
                                  </m:accPr>
                                  <m:e>
                                    <m:r>
                                      <a:rPr lang="en-NZ" sz="1400" b="0" i="1" smtClean="0">
                                        <a:solidFill>
                                          <a:schemeClr val="tx1"/>
                                        </a:solidFill>
                                        <a:latin typeface="Cambria Math"/>
                                      </a:rPr>
                                      <m:t>𝑧</m:t>
                                    </m:r>
                                  </m:e>
                                </m:acc>
                                <m:r>
                                  <a:rPr lang="en-NZ" sz="1400" b="0" i="1" smtClean="0">
                                    <a:solidFill>
                                      <a:schemeClr val="tx1"/>
                                    </a:solidFill>
                                    <a:latin typeface="Cambria Math"/>
                                  </a:rPr>
                                  <m:t>=</m:t>
                                </m:r>
                                <m:f>
                                  <m:fPr>
                                    <m:ctrlPr>
                                      <a:rPr lang="en-NZ" sz="1400" b="0" i="1" smtClean="0">
                                        <a:solidFill>
                                          <a:schemeClr val="tx1"/>
                                        </a:solidFill>
                                        <a:latin typeface="Cambria Math" panose="02040503050406030204" pitchFamily="18" charset="0"/>
                                      </a:rPr>
                                    </m:ctrlPr>
                                  </m:fPr>
                                  <m:num>
                                    <m:r>
                                      <a:rPr lang="en-NZ" sz="1400" b="0" i="1" smtClean="0">
                                        <a:solidFill>
                                          <a:schemeClr val="tx1"/>
                                        </a:solidFill>
                                        <a:latin typeface="Cambria Math"/>
                                      </a:rPr>
                                      <m:t>2000−1875</m:t>
                                    </m:r>
                                  </m:num>
                                  <m:den>
                                    <m:r>
                                      <a:rPr lang="en-NZ" sz="1400" b="0" i="1" smtClean="0">
                                        <a:solidFill>
                                          <a:schemeClr val="tx1"/>
                                        </a:solidFill>
                                        <a:latin typeface="Cambria Math"/>
                                        <a:ea typeface="Cambria Math"/>
                                      </a:rPr>
                                      <m:t>740</m:t>
                                    </m:r>
                                  </m:den>
                                </m:f>
                                <m:r>
                                  <a:rPr lang="en-NZ" sz="1400" b="0" i="1" smtClean="0">
                                    <a:solidFill>
                                      <a:schemeClr val="tx1"/>
                                    </a:solidFill>
                                    <a:latin typeface="Cambria Math"/>
                                    <a:ea typeface="Cambria Math"/>
                                  </a:rPr>
                                  <m:t>=0.17</m:t>
                                </m:r>
                              </m:oMath>
                            </m:oMathPara>
                          </a14:m>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43053">
                    <a:tc>
                      <a:txBody>
                        <a:bodyPr/>
                        <a:lstStyle/>
                        <a:p>
                          <a:r>
                            <a:rPr lang="en-NZ" sz="1400" dirty="0" smtClean="0">
                              <a:solidFill>
                                <a:schemeClr val="tx1"/>
                              </a:solidFill>
                            </a:rPr>
                            <a:t>1500</a:t>
                          </a:r>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1400" i="1" smtClean="0">
                                        <a:solidFill>
                                          <a:schemeClr val="tx1"/>
                                        </a:solidFill>
                                        <a:latin typeface="Cambria Math" panose="02040503050406030204" pitchFamily="18" charset="0"/>
                                      </a:rPr>
                                    </m:ctrlPr>
                                  </m:accPr>
                                  <m:e>
                                    <m:r>
                                      <a:rPr lang="en-NZ" sz="1400" b="0" i="1" smtClean="0">
                                        <a:solidFill>
                                          <a:schemeClr val="tx1"/>
                                        </a:solidFill>
                                        <a:latin typeface="Cambria Math"/>
                                      </a:rPr>
                                      <m:t>𝑧</m:t>
                                    </m:r>
                                  </m:e>
                                </m:acc>
                                <m:r>
                                  <a:rPr lang="en-NZ" sz="1400" b="0" i="1" smtClean="0">
                                    <a:solidFill>
                                      <a:schemeClr val="tx1"/>
                                    </a:solidFill>
                                    <a:latin typeface="Cambria Math"/>
                                  </a:rPr>
                                  <m:t>=</m:t>
                                </m:r>
                                <m:f>
                                  <m:fPr>
                                    <m:ctrlPr>
                                      <a:rPr lang="en-NZ" sz="1400" b="0" i="1" smtClean="0">
                                        <a:solidFill>
                                          <a:schemeClr val="tx1"/>
                                        </a:solidFill>
                                        <a:latin typeface="Cambria Math" panose="02040503050406030204" pitchFamily="18" charset="0"/>
                                      </a:rPr>
                                    </m:ctrlPr>
                                  </m:fPr>
                                  <m:num>
                                    <m:r>
                                      <a:rPr lang="en-NZ" sz="1400" b="0" i="1" smtClean="0">
                                        <a:solidFill>
                                          <a:schemeClr val="tx1"/>
                                        </a:solidFill>
                                        <a:latin typeface="Cambria Math"/>
                                      </a:rPr>
                                      <m:t>1500</m:t>
                                    </m:r>
                                  </m:num>
                                  <m:den>
                                    <m:r>
                                      <a:rPr lang="en-NZ" sz="1400" b="0" i="1" smtClean="0">
                                        <a:solidFill>
                                          <a:schemeClr val="tx1"/>
                                        </a:solidFill>
                                        <a:latin typeface="Cambria Math"/>
                                      </a:rPr>
                                      <m:t>3000</m:t>
                                    </m:r>
                                  </m:den>
                                </m:f>
                                <m:r>
                                  <a:rPr lang="en-NZ" sz="1400" b="0" i="1" smtClean="0">
                                    <a:solidFill>
                                      <a:schemeClr val="tx1"/>
                                    </a:solidFill>
                                    <a:latin typeface="Cambria Math"/>
                                  </a:rPr>
                                  <m:t>=0.5</m:t>
                                </m:r>
                              </m:oMath>
                            </m:oMathPara>
                          </a14:m>
                          <a:endParaRPr lang="en-US" sz="1400" dirty="0">
                            <a:solidFill>
                              <a:schemeClr val="tx1"/>
                            </a:solidFill>
                          </a:endParaRPr>
                        </a:p>
                        <a:p>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acc>
                                  <m:accPr>
                                    <m:chr m:val="̂"/>
                                    <m:ctrlPr>
                                      <a:rPr lang="en-US" sz="1400" i="1" smtClean="0">
                                        <a:solidFill>
                                          <a:schemeClr val="tx1"/>
                                        </a:solidFill>
                                        <a:latin typeface="Cambria Math" panose="02040503050406030204" pitchFamily="18" charset="0"/>
                                      </a:rPr>
                                    </m:ctrlPr>
                                  </m:accPr>
                                  <m:e>
                                    <m:r>
                                      <a:rPr lang="en-NZ" sz="1400" b="0" i="1" smtClean="0">
                                        <a:solidFill>
                                          <a:schemeClr val="tx1"/>
                                        </a:solidFill>
                                        <a:latin typeface="Cambria Math"/>
                                      </a:rPr>
                                      <m:t>𝑧</m:t>
                                    </m:r>
                                  </m:e>
                                </m:acc>
                                <m:r>
                                  <a:rPr lang="en-NZ" sz="1400" b="0" i="1" smtClean="0">
                                    <a:solidFill>
                                      <a:schemeClr val="tx1"/>
                                    </a:solidFill>
                                    <a:latin typeface="Cambria Math"/>
                                  </a:rPr>
                                  <m:t>=</m:t>
                                </m:r>
                                <m:f>
                                  <m:fPr>
                                    <m:ctrlPr>
                                      <a:rPr lang="en-NZ" sz="1400" b="0" i="1" smtClean="0">
                                        <a:solidFill>
                                          <a:schemeClr val="tx1"/>
                                        </a:solidFill>
                                        <a:latin typeface="Cambria Math" panose="02040503050406030204" pitchFamily="18" charset="0"/>
                                      </a:rPr>
                                    </m:ctrlPr>
                                  </m:fPr>
                                  <m:num>
                                    <m:r>
                                      <a:rPr lang="en-NZ" sz="1400" b="0" i="1" smtClean="0">
                                        <a:solidFill>
                                          <a:schemeClr val="tx1"/>
                                        </a:solidFill>
                                        <a:latin typeface="Cambria Math"/>
                                      </a:rPr>
                                      <m:t>1500−1875</m:t>
                                    </m:r>
                                  </m:num>
                                  <m:den>
                                    <m:r>
                                      <a:rPr lang="en-NZ" sz="1400" b="0" i="1" smtClean="0">
                                        <a:solidFill>
                                          <a:schemeClr val="tx1"/>
                                        </a:solidFill>
                                        <a:latin typeface="Cambria Math"/>
                                        <a:ea typeface="Cambria Math"/>
                                      </a:rPr>
                                      <m:t>740</m:t>
                                    </m:r>
                                  </m:den>
                                </m:f>
                                <m:r>
                                  <a:rPr lang="en-NZ" sz="1400" b="0" i="1" smtClean="0">
                                    <a:solidFill>
                                      <a:schemeClr val="tx1"/>
                                    </a:solidFill>
                                    <a:latin typeface="Cambria Math"/>
                                    <a:ea typeface="Cambria Math"/>
                                  </a:rPr>
                                  <m:t>=−0.51</m:t>
                                </m:r>
                              </m:oMath>
                            </m:oMathPara>
                          </a14:m>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39750">
                    <a:tc>
                      <a:txBody>
                        <a:bodyPr/>
                        <a:lstStyle/>
                        <a:p>
                          <a:r>
                            <a:rPr lang="en-NZ" sz="1400" dirty="0" smtClean="0">
                              <a:solidFill>
                                <a:schemeClr val="tx1"/>
                              </a:solidFill>
                            </a:rPr>
                            <a:t>3000</a:t>
                          </a:r>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1400" i="1" smtClean="0">
                                        <a:solidFill>
                                          <a:schemeClr val="tx1"/>
                                        </a:solidFill>
                                        <a:latin typeface="Cambria Math" panose="02040503050406030204" pitchFamily="18" charset="0"/>
                                      </a:rPr>
                                    </m:ctrlPr>
                                  </m:accPr>
                                  <m:e>
                                    <m:r>
                                      <a:rPr lang="en-NZ" sz="1400" b="0" i="1" smtClean="0">
                                        <a:solidFill>
                                          <a:schemeClr val="tx1"/>
                                        </a:solidFill>
                                        <a:latin typeface="Cambria Math"/>
                                      </a:rPr>
                                      <m:t>𝑧</m:t>
                                    </m:r>
                                  </m:e>
                                </m:acc>
                                <m:r>
                                  <a:rPr lang="en-NZ" sz="1400" b="0" i="1" smtClean="0">
                                    <a:solidFill>
                                      <a:schemeClr val="tx1"/>
                                    </a:solidFill>
                                    <a:latin typeface="Cambria Math"/>
                                  </a:rPr>
                                  <m:t>=</m:t>
                                </m:r>
                                <m:f>
                                  <m:fPr>
                                    <m:ctrlPr>
                                      <a:rPr lang="en-NZ" sz="1400" b="0" i="1" smtClean="0">
                                        <a:solidFill>
                                          <a:schemeClr val="tx1"/>
                                        </a:solidFill>
                                        <a:latin typeface="Cambria Math" panose="02040503050406030204" pitchFamily="18" charset="0"/>
                                      </a:rPr>
                                    </m:ctrlPr>
                                  </m:fPr>
                                  <m:num>
                                    <m:r>
                                      <a:rPr lang="en-NZ" sz="1400" b="0" i="1" smtClean="0">
                                        <a:solidFill>
                                          <a:schemeClr val="tx1"/>
                                        </a:solidFill>
                                        <a:latin typeface="Cambria Math"/>
                                      </a:rPr>
                                      <m:t>3000</m:t>
                                    </m:r>
                                  </m:num>
                                  <m:den>
                                    <m:r>
                                      <a:rPr lang="en-NZ" sz="1400" b="0" i="1" smtClean="0">
                                        <a:solidFill>
                                          <a:schemeClr val="tx1"/>
                                        </a:solidFill>
                                        <a:latin typeface="Cambria Math"/>
                                      </a:rPr>
                                      <m:t>3000</m:t>
                                    </m:r>
                                  </m:den>
                                </m:f>
                                <m:r>
                                  <a:rPr lang="en-NZ" sz="1400" b="0" i="1" smtClean="0">
                                    <a:solidFill>
                                      <a:schemeClr val="tx1"/>
                                    </a:solidFill>
                                    <a:latin typeface="Cambria Math"/>
                                  </a:rPr>
                                  <m:t>=1</m:t>
                                </m:r>
                              </m:oMath>
                            </m:oMathPara>
                          </a14:m>
                          <a:endParaRPr lang="en-US" sz="1400" dirty="0">
                            <a:solidFill>
                              <a:schemeClr val="tx1"/>
                            </a:solidFill>
                          </a:endParaRPr>
                        </a:p>
                        <a:p>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acc>
                                  <m:accPr>
                                    <m:chr m:val="̂"/>
                                    <m:ctrlPr>
                                      <a:rPr lang="en-US" sz="1400" i="1" smtClean="0">
                                        <a:solidFill>
                                          <a:schemeClr val="tx1"/>
                                        </a:solidFill>
                                        <a:latin typeface="Cambria Math" panose="02040503050406030204" pitchFamily="18" charset="0"/>
                                      </a:rPr>
                                    </m:ctrlPr>
                                  </m:accPr>
                                  <m:e>
                                    <m:r>
                                      <a:rPr lang="en-NZ" sz="1400" b="0" i="1" smtClean="0">
                                        <a:solidFill>
                                          <a:schemeClr val="tx1"/>
                                        </a:solidFill>
                                        <a:latin typeface="Cambria Math"/>
                                      </a:rPr>
                                      <m:t>𝑧</m:t>
                                    </m:r>
                                  </m:e>
                                </m:acc>
                                <m:r>
                                  <a:rPr lang="en-NZ" sz="1400" b="0" i="1" smtClean="0">
                                    <a:solidFill>
                                      <a:schemeClr val="tx1"/>
                                    </a:solidFill>
                                    <a:latin typeface="Cambria Math"/>
                                  </a:rPr>
                                  <m:t>=</m:t>
                                </m:r>
                                <m:f>
                                  <m:fPr>
                                    <m:ctrlPr>
                                      <a:rPr lang="en-NZ" sz="1400" b="0" i="1" smtClean="0">
                                        <a:solidFill>
                                          <a:schemeClr val="tx1"/>
                                        </a:solidFill>
                                        <a:latin typeface="Cambria Math" panose="02040503050406030204" pitchFamily="18" charset="0"/>
                                      </a:rPr>
                                    </m:ctrlPr>
                                  </m:fPr>
                                  <m:num>
                                    <m:r>
                                      <a:rPr lang="en-NZ" sz="1400" b="0" i="1" smtClean="0">
                                        <a:solidFill>
                                          <a:schemeClr val="tx1"/>
                                        </a:solidFill>
                                        <a:latin typeface="Cambria Math"/>
                                      </a:rPr>
                                      <m:t>3000−1875</m:t>
                                    </m:r>
                                  </m:num>
                                  <m:den>
                                    <m:r>
                                      <a:rPr lang="en-NZ" sz="1400" b="0" i="1" smtClean="0">
                                        <a:solidFill>
                                          <a:schemeClr val="tx1"/>
                                        </a:solidFill>
                                        <a:latin typeface="Cambria Math"/>
                                        <a:ea typeface="Cambria Math"/>
                                      </a:rPr>
                                      <m:t>740</m:t>
                                    </m:r>
                                  </m:den>
                                </m:f>
                                <m:r>
                                  <a:rPr lang="en-NZ" sz="1400" b="0" i="1" smtClean="0">
                                    <a:solidFill>
                                      <a:schemeClr val="tx1"/>
                                    </a:solidFill>
                                    <a:latin typeface="Cambria Math"/>
                                    <a:ea typeface="Cambria Math"/>
                                  </a:rPr>
                                  <m:t>=1.52</m:t>
                                </m:r>
                              </m:oMath>
                            </m:oMathPara>
                          </a14:m>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39750">
                    <a:tc>
                      <a:txBody>
                        <a:bodyPr/>
                        <a:lstStyle/>
                        <a:p>
                          <a:r>
                            <a:rPr lang="en-NZ" sz="1400" dirty="0" smtClean="0">
                              <a:solidFill>
                                <a:schemeClr val="tx1"/>
                              </a:solidFill>
                            </a:rPr>
                            <a:t>1000</a:t>
                          </a:r>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1400" i="1" smtClean="0">
                                        <a:solidFill>
                                          <a:schemeClr val="tx1"/>
                                        </a:solidFill>
                                        <a:latin typeface="Cambria Math" panose="02040503050406030204" pitchFamily="18" charset="0"/>
                                      </a:rPr>
                                    </m:ctrlPr>
                                  </m:accPr>
                                  <m:e>
                                    <m:r>
                                      <a:rPr lang="en-NZ" sz="1400" b="0" i="1" smtClean="0">
                                        <a:solidFill>
                                          <a:schemeClr val="tx1"/>
                                        </a:solidFill>
                                        <a:latin typeface="Cambria Math"/>
                                      </a:rPr>
                                      <m:t>𝑧</m:t>
                                    </m:r>
                                  </m:e>
                                </m:acc>
                                <m:r>
                                  <a:rPr lang="en-NZ" sz="1400" b="0" i="1" smtClean="0">
                                    <a:solidFill>
                                      <a:schemeClr val="tx1"/>
                                    </a:solidFill>
                                    <a:latin typeface="Cambria Math"/>
                                  </a:rPr>
                                  <m:t>=</m:t>
                                </m:r>
                                <m:f>
                                  <m:fPr>
                                    <m:ctrlPr>
                                      <a:rPr lang="en-NZ" sz="1400" b="0" i="1" smtClean="0">
                                        <a:solidFill>
                                          <a:schemeClr val="tx1"/>
                                        </a:solidFill>
                                        <a:latin typeface="Cambria Math" panose="02040503050406030204" pitchFamily="18" charset="0"/>
                                      </a:rPr>
                                    </m:ctrlPr>
                                  </m:fPr>
                                  <m:num>
                                    <m:r>
                                      <a:rPr lang="en-NZ" sz="1400" b="0" i="1" smtClean="0">
                                        <a:solidFill>
                                          <a:schemeClr val="tx1"/>
                                        </a:solidFill>
                                        <a:latin typeface="Cambria Math"/>
                                      </a:rPr>
                                      <m:t>1000</m:t>
                                    </m:r>
                                  </m:num>
                                  <m:den>
                                    <m:r>
                                      <a:rPr lang="en-NZ" sz="1400" b="0" i="1" smtClean="0">
                                        <a:solidFill>
                                          <a:schemeClr val="tx1"/>
                                        </a:solidFill>
                                        <a:latin typeface="Cambria Math"/>
                                      </a:rPr>
                                      <m:t>3000</m:t>
                                    </m:r>
                                  </m:den>
                                </m:f>
                                <m:r>
                                  <a:rPr lang="en-NZ" sz="1400" b="0" i="1" smtClean="0">
                                    <a:solidFill>
                                      <a:schemeClr val="tx1"/>
                                    </a:solidFill>
                                    <a:latin typeface="Cambria Math"/>
                                  </a:rPr>
                                  <m:t>=0.33</m:t>
                                </m:r>
                              </m:oMath>
                            </m:oMathPara>
                          </a14:m>
                          <a:endParaRPr lang="en-US" sz="1400" dirty="0">
                            <a:solidFill>
                              <a:schemeClr val="tx1"/>
                            </a:solidFill>
                          </a:endParaRPr>
                        </a:p>
                        <a:p>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acc>
                                  <m:accPr>
                                    <m:chr m:val="̂"/>
                                    <m:ctrlPr>
                                      <a:rPr lang="en-US" sz="1400" i="1" smtClean="0">
                                        <a:solidFill>
                                          <a:schemeClr val="tx1"/>
                                        </a:solidFill>
                                        <a:latin typeface="Cambria Math" panose="02040503050406030204" pitchFamily="18" charset="0"/>
                                      </a:rPr>
                                    </m:ctrlPr>
                                  </m:accPr>
                                  <m:e>
                                    <m:r>
                                      <a:rPr lang="en-NZ" sz="1400" b="0" i="1" smtClean="0">
                                        <a:solidFill>
                                          <a:schemeClr val="tx1"/>
                                        </a:solidFill>
                                        <a:latin typeface="Cambria Math"/>
                                      </a:rPr>
                                      <m:t>𝑧</m:t>
                                    </m:r>
                                  </m:e>
                                </m:acc>
                                <m:r>
                                  <a:rPr lang="en-NZ" sz="1400" b="0" i="1" smtClean="0">
                                    <a:solidFill>
                                      <a:schemeClr val="tx1"/>
                                    </a:solidFill>
                                    <a:latin typeface="Cambria Math"/>
                                  </a:rPr>
                                  <m:t>=</m:t>
                                </m:r>
                                <m:f>
                                  <m:fPr>
                                    <m:ctrlPr>
                                      <a:rPr lang="en-NZ" sz="1400" b="0" i="1" smtClean="0">
                                        <a:solidFill>
                                          <a:schemeClr val="tx1"/>
                                        </a:solidFill>
                                        <a:latin typeface="Cambria Math" panose="02040503050406030204" pitchFamily="18" charset="0"/>
                                      </a:rPr>
                                    </m:ctrlPr>
                                  </m:fPr>
                                  <m:num>
                                    <m:r>
                                      <a:rPr lang="en-NZ" sz="1400" b="0" i="1" smtClean="0">
                                        <a:solidFill>
                                          <a:schemeClr val="tx1"/>
                                        </a:solidFill>
                                        <a:latin typeface="Cambria Math"/>
                                      </a:rPr>
                                      <m:t>1000−1875</m:t>
                                    </m:r>
                                  </m:num>
                                  <m:den>
                                    <m:r>
                                      <a:rPr lang="en-NZ" sz="1400" b="0" i="1" smtClean="0">
                                        <a:solidFill>
                                          <a:schemeClr val="tx1"/>
                                        </a:solidFill>
                                        <a:latin typeface="Cambria Math"/>
                                        <a:ea typeface="Cambria Math"/>
                                      </a:rPr>
                                      <m:t>740</m:t>
                                    </m:r>
                                  </m:den>
                                </m:f>
                                <m:r>
                                  <a:rPr lang="en-NZ" sz="1400" b="0" i="1" smtClean="0">
                                    <a:solidFill>
                                      <a:schemeClr val="tx1"/>
                                    </a:solidFill>
                                    <a:latin typeface="Cambria Math"/>
                                    <a:ea typeface="Cambria Math"/>
                                  </a:rPr>
                                  <m:t>=−1.18</m:t>
                                </m:r>
                              </m:oMath>
                            </m:oMathPara>
                          </a14:m>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2750418638"/>
                  </p:ext>
                </p:extLst>
              </p:nvPr>
            </p:nvGraphicFramePr>
            <p:xfrm>
              <a:off x="1115616" y="3140968"/>
              <a:ext cx="7632848" cy="2922524"/>
            </p:xfrm>
            <a:graphic>
              <a:graphicData uri="http://schemas.openxmlformats.org/drawingml/2006/table">
                <a:tbl>
                  <a:tblPr firstRow="1">
                    <a:tableStyleId>{E8034E78-7F5D-4C2E-B375-FC64B27BC917}</a:tableStyleId>
                  </a:tblPr>
                  <a:tblGrid>
                    <a:gridCol w="1944216"/>
                    <a:gridCol w="2455895"/>
                    <a:gridCol w="3232737"/>
                  </a:tblGrid>
                  <a:tr h="304800">
                    <a:tc>
                      <a:txBody>
                        <a:bodyPr/>
                        <a:lstStyle/>
                        <a:p>
                          <a:r>
                            <a:rPr lang="en-NZ" sz="1400" dirty="0" smtClean="0"/>
                            <a:t>Salary</a:t>
                          </a:r>
                          <a:endParaRPr lang="en-US" sz="14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NZ" sz="1400" dirty="0" smtClean="0"/>
                            <a:t>Rescaling</a:t>
                          </a:r>
                          <a:endParaRPr lang="en-US" sz="14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US" sz="1400" dirty="0" smtClean="0"/>
                            <a:t>Standardization</a:t>
                          </a:r>
                          <a:endParaRPr lang="en-US" sz="14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496570">
                    <a:tc>
                      <a:txBody>
                        <a:bodyPr/>
                        <a:lstStyle/>
                        <a:p>
                          <a:r>
                            <a:rPr lang="en-NZ" sz="1400" dirty="0" smtClean="0">
                              <a:solidFill>
                                <a:schemeClr val="tx1"/>
                              </a:solidFill>
                            </a:rPr>
                            <a:t>2000</a:t>
                          </a:r>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rotWithShape="1">
                          <a:blip r:embed="rId4"/>
                          <a:stretch>
                            <a:fillRect l="-79156" t="-62195" r="-131762" b="-424390"/>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rotWithShape="1">
                          <a:blip r:embed="rId4"/>
                          <a:stretch>
                            <a:fillRect l="-136226" t="-62195" r="-189" b="-424390"/>
                          </a:stretch>
                        </a:blipFill>
                      </a:tcPr>
                    </a:tc>
                  </a:tr>
                  <a:tr h="709930">
                    <a:tc>
                      <a:txBody>
                        <a:bodyPr/>
                        <a:lstStyle/>
                        <a:p>
                          <a:r>
                            <a:rPr lang="en-NZ" sz="1400" dirty="0" smtClean="0">
                              <a:solidFill>
                                <a:schemeClr val="tx1"/>
                              </a:solidFill>
                            </a:rPr>
                            <a:t>1500</a:t>
                          </a:r>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rotWithShape="1">
                          <a:blip r:embed="rId4"/>
                          <a:stretch>
                            <a:fillRect l="-79156" t="-114655" r="-131762" b="-200000"/>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rotWithShape="1">
                          <a:blip r:embed="rId4"/>
                          <a:stretch>
                            <a:fillRect l="-136226" t="-114655" r="-189" b="-200000"/>
                          </a:stretch>
                        </a:blipFill>
                      </a:tcPr>
                    </a:tc>
                  </a:tr>
                  <a:tr h="705612">
                    <a:tc>
                      <a:txBody>
                        <a:bodyPr/>
                        <a:lstStyle/>
                        <a:p>
                          <a:r>
                            <a:rPr lang="en-NZ" sz="1400" dirty="0" smtClean="0">
                              <a:solidFill>
                                <a:schemeClr val="tx1"/>
                              </a:solidFill>
                            </a:rPr>
                            <a:t>3000</a:t>
                          </a:r>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rotWithShape="1">
                          <a:blip r:embed="rId4"/>
                          <a:stretch>
                            <a:fillRect l="-79156" t="-214655" r="-131762" b="-100000"/>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rotWithShape="1">
                          <a:blip r:embed="rId4"/>
                          <a:stretch>
                            <a:fillRect l="-136226" t="-214655" r="-189" b="-100000"/>
                          </a:stretch>
                        </a:blipFill>
                      </a:tcPr>
                    </a:tc>
                  </a:tr>
                  <a:tr h="705612">
                    <a:tc>
                      <a:txBody>
                        <a:bodyPr/>
                        <a:lstStyle/>
                        <a:p>
                          <a:r>
                            <a:rPr lang="en-NZ" sz="1400" dirty="0" smtClean="0">
                              <a:solidFill>
                                <a:schemeClr val="tx1"/>
                              </a:solidFill>
                            </a:rPr>
                            <a:t>1000</a:t>
                          </a:r>
                          <a:endParaRPr lang="en-US" sz="14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rotWithShape="1">
                          <a:blip r:embed="rId4"/>
                          <a:stretch>
                            <a:fillRect l="-79156" t="-314655" r="-131762"/>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rotWithShape="1">
                          <a:blip r:embed="rId4"/>
                          <a:stretch>
                            <a:fillRect l="-136226" t="-314655" r="-189"/>
                          </a:stretch>
                        </a:blipFill>
                      </a:tcPr>
                    </a:tc>
                  </a:tr>
                </a:tbl>
              </a:graphicData>
            </a:graphic>
          </p:graphicFrame>
        </mc:Fallback>
      </mc:AlternateContent>
      <mc:AlternateContent xmlns:mc="http://schemas.openxmlformats.org/markup-compatibility/2006" xmlns:a14="http://schemas.microsoft.com/office/drawing/2010/main">
        <mc:Choice Requires="a14">
          <p:sp>
            <p:nvSpPr>
              <p:cNvPr id="9" name="TextBox 8"/>
              <p:cNvSpPr txBox="1"/>
              <p:nvPr/>
            </p:nvSpPr>
            <p:spPr>
              <a:xfrm>
                <a:off x="1187624" y="6093296"/>
                <a:ext cx="1664879"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400" b="0" i="1" smtClean="0">
                          <a:latin typeface="Cambria Math"/>
                          <a:ea typeface="Cambria Math"/>
                        </a:rPr>
                        <m:t>𝑚𝑒𝑎𝑛</m:t>
                      </m:r>
                      <m:r>
                        <a:rPr lang="en-NZ" sz="1400" b="0" i="1" smtClean="0">
                          <a:latin typeface="Cambria Math"/>
                          <a:ea typeface="Cambria Math"/>
                        </a:rPr>
                        <m:t>→</m:t>
                      </m:r>
                      <m:r>
                        <a:rPr lang="en-US" sz="1400" i="1" smtClean="0">
                          <a:latin typeface="Cambria Math"/>
                          <a:ea typeface="Cambria Math"/>
                        </a:rPr>
                        <m:t>𝜇</m:t>
                      </m:r>
                      <m:r>
                        <a:rPr lang="en-NZ" sz="1400" b="0" i="1" smtClean="0">
                          <a:latin typeface="Cambria Math"/>
                          <a:ea typeface="Cambria Math"/>
                        </a:rPr>
                        <m:t>=1875</m:t>
                      </m:r>
                    </m:oMath>
                  </m:oMathPara>
                </a14:m>
                <a:endParaRPr lang="en-US" sz="1400" dirty="0"/>
              </a:p>
            </p:txBody>
          </p:sp>
        </mc:Choice>
        <mc:Fallback xmlns="">
          <p:sp>
            <p:nvSpPr>
              <p:cNvPr id="9" name="TextBox 8"/>
              <p:cNvSpPr txBox="1">
                <a:spLocks noRot="1" noChangeAspect="1" noMove="1" noResize="1" noEditPoints="1" noAdjustHandles="1" noChangeArrowheads="1" noChangeShapeType="1" noTextEdit="1"/>
              </p:cNvSpPr>
              <p:nvPr/>
            </p:nvSpPr>
            <p:spPr>
              <a:xfrm>
                <a:off x="1187624" y="6093296"/>
                <a:ext cx="1664879" cy="307777"/>
              </a:xfrm>
              <a:prstGeom prst="rect">
                <a:avLst/>
              </a:prstGeom>
              <a:blipFill rotWithShape="1">
                <a:blip r:embed="rId5"/>
                <a:stretch>
                  <a:fillRect b="-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11560" y="6422399"/>
                <a:ext cx="2697662"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400" b="0" i="1" smtClean="0">
                          <a:latin typeface="Cambria Math"/>
                          <a:ea typeface="Cambria Math"/>
                        </a:rPr>
                        <m:t>𝑠𝑡𝑎𝑛𝑑𝑎𝑟𝑑</m:t>
                      </m:r>
                      <m:r>
                        <a:rPr lang="en-NZ" sz="1400" b="0" i="1" smtClean="0">
                          <a:latin typeface="Cambria Math"/>
                          <a:ea typeface="Cambria Math"/>
                        </a:rPr>
                        <m:t> </m:t>
                      </m:r>
                      <m:r>
                        <a:rPr lang="en-NZ" sz="1400" b="0" i="1" smtClean="0">
                          <a:latin typeface="Cambria Math"/>
                          <a:ea typeface="Cambria Math"/>
                        </a:rPr>
                        <m:t>𝑑𝑒𝑣𝑖𝑎𝑡𝑖𝑜𝑛</m:t>
                      </m:r>
                      <m:r>
                        <a:rPr lang="en-NZ" sz="1400" b="0" i="1" smtClean="0">
                          <a:latin typeface="Cambria Math"/>
                          <a:ea typeface="Cambria Math"/>
                        </a:rPr>
                        <m:t>→</m:t>
                      </m:r>
                      <m:r>
                        <a:rPr lang="en-NZ" sz="1400" b="0" i="1" smtClean="0">
                          <a:latin typeface="Cambria Math"/>
                          <a:ea typeface="Cambria Math"/>
                        </a:rPr>
                        <m:t>𝜎</m:t>
                      </m:r>
                      <m:r>
                        <a:rPr lang="en-NZ" sz="1400" b="0" i="1" smtClean="0">
                          <a:latin typeface="Cambria Math"/>
                          <a:ea typeface="Cambria Math"/>
                        </a:rPr>
                        <m:t>=740</m:t>
                      </m:r>
                    </m:oMath>
                  </m:oMathPara>
                </a14:m>
                <a:endParaRPr lang="en-US" sz="1400" dirty="0"/>
              </a:p>
            </p:txBody>
          </p:sp>
        </mc:Choice>
        <mc:Fallback xmlns="">
          <p:sp>
            <p:nvSpPr>
              <p:cNvPr id="10" name="TextBox 9"/>
              <p:cNvSpPr txBox="1">
                <a:spLocks noRot="1" noChangeAspect="1" noMove="1" noResize="1" noEditPoints="1" noAdjustHandles="1" noChangeArrowheads="1" noChangeShapeType="1" noTextEdit="1"/>
              </p:cNvSpPr>
              <p:nvPr/>
            </p:nvSpPr>
            <p:spPr>
              <a:xfrm>
                <a:off x="611560" y="6422399"/>
                <a:ext cx="2697662" cy="307777"/>
              </a:xfrm>
              <a:prstGeom prst="rect">
                <a:avLst/>
              </a:prstGeom>
              <a:blipFill rotWithShape="1">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986286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rot="21540000" flipH="1">
            <a:off x="4304446" y="1905316"/>
            <a:ext cx="76200" cy="459271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03616" y="1739348"/>
            <a:ext cx="4935184" cy="369332"/>
          </a:xfrm>
          <a:prstGeom prst="rect">
            <a:avLst/>
          </a:prstGeom>
          <a:noFill/>
        </p:spPr>
        <p:txBody>
          <a:bodyPr wrap="square" rtlCol="0">
            <a:spAutoFit/>
          </a:bodyPr>
          <a:lstStyle/>
          <a:p>
            <a:r>
              <a:rPr lang="en-US" dirty="0" smtClean="0"/>
              <a:t>Web Scraping/HTML Parsing</a:t>
            </a:r>
            <a:endParaRPr lang="en-US" dirty="0"/>
          </a:p>
        </p:txBody>
      </p:sp>
      <p:sp>
        <p:nvSpPr>
          <p:cNvPr id="3" name="TextBox 2"/>
          <p:cNvSpPr txBox="1"/>
          <p:nvPr/>
        </p:nvSpPr>
        <p:spPr>
          <a:xfrm>
            <a:off x="479059" y="3130827"/>
            <a:ext cx="3795272" cy="2015936"/>
          </a:xfrm>
          <a:prstGeom prst="rect">
            <a:avLst/>
          </a:prstGeom>
          <a:noFill/>
        </p:spPr>
        <p:txBody>
          <a:bodyPr wrap="square" rtlCol="0">
            <a:spAutoFit/>
          </a:bodyPr>
          <a:lstStyle/>
          <a:p>
            <a:r>
              <a:rPr lang="en-US" sz="2500" dirty="0" smtClean="0"/>
              <a:t>Use HTTP requests and parse returned HTTP responses (HTML, </a:t>
            </a:r>
            <a:r>
              <a:rPr lang="en-US" sz="2500" dirty="0" err="1" smtClean="0"/>
              <a:t>XML,etc</a:t>
            </a:r>
            <a:r>
              <a:rPr lang="en-US" sz="2500" dirty="0" smtClean="0"/>
              <a:t>) to scrape relevant information</a:t>
            </a:r>
            <a:endParaRPr lang="en-US" sz="2500" dirty="0"/>
          </a:p>
        </p:txBody>
      </p:sp>
      <p:sp>
        <p:nvSpPr>
          <p:cNvPr id="8" name="TextBox 7"/>
          <p:cNvSpPr txBox="1"/>
          <p:nvPr/>
        </p:nvSpPr>
        <p:spPr>
          <a:xfrm>
            <a:off x="5167336" y="3031435"/>
            <a:ext cx="3795272" cy="3801041"/>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cs typeface="News706 BT"/>
              </a:rPr>
              <a:t>The data source eases our access to the data </a:t>
            </a:r>
            <a:r>
              <a:rPr lang="en-US" sz="2400" dirty="0">
                <a:cs typeface="News706 BT"/>
              </a:rPr>
              <a:t>through a well documented protocol</a:t>
            </a:r>
          </a:p>
          <a:p>
            <a:pPr marL="342900" indent="-342900">
              <a:buFont typeface="Arial" panose="020B0604020202020204" pitchFamily="34" charset="0"/>
              <a:buChar char="•"/>
            </a:pPr>
            <a:endParaRPr lang="en-US" sz="2500" dirty="0" smtClean="0"/>
          </a:p>
          <a:p>
            <a:pPr marL="342900" indent="-342900">
              <a:buFont typeface="Arial" panose="020B0604020202020204" pitchFamily="34" charset="0"/>
              <a:buChar char="•"/>
            </a:pPr>
            <a:r>
              <a:rPr lang="en-US" sz="2400" dirty="0" smtClean="0"/>
              <a:t>Makes the call for us (the author is “allowing us” to access the data and has created a logical interface to serve the data to us)</a:t>
            </a:r>
            <a:endParaRPr lang="en-US" sz="2400" dirty="0"/>
          </a:p>
        </p:txBody>
      </p:sp>
      <p:sp>
        <p:nvSpPr>
          <p:cNvPr id="6" name="TextBox 5"/>
          <p:cNvSpPr txBox="1"/>
          <p:nvPr/>
        </p:nvSpPr>
        <p:spPr>
          <a:xfrm>
            <a:off x="5180036" y="1739348"/>
            <a:ext cx="4009608" cy="923330"/>
          </a:xfrm>
          <a:prstGeom prst="rect">
            <a:avLst/>
          </a:prstGeom>
          <a:noFill/>
        </p:spPr>
        <p:txBody>
          <a:bodyPr wrap="square" rtlCol="0">
            <a:spAutoFit/>
          </a:bodyPr>
          <a:lstStyle/>
          <a:p>
            <a:pPr algn="ctr"/>
            <a:r>
              <a:rPr lang="en-US" dirty="0" smtClean="0"/>
              <a:t>API</a:t>
            </a:r>
          </a:p>
          <a:p>
            <a:pPr algn="ctr"/>
            <a:r>
              <a:rPr lang="en-US" dirty="0" smtClean="0"/>
              <a:t>(application programming interface)</a:t>
            </a:r>
          </a:p>
          <a:p>
            <a:pPr algn="ctr"/>
            <a:endParaRPr lang="en-US" dirty="0"/>
          </a:p>
        </p:txBody>
      </p:sp>
      <p:sp>
        <p:nvSpPr>
          <p:cNvPr id="9" name="Title 1"/>
          <p:cNvSpPr>
            <a:spLocks noGrp="1"/>
          </p:cNvSpPr>
          <p:nvPr>
            <p:ph type="title"/>
          </p:nvPr>
        </p:nvSpPr>
        <p:spPr>
          <a:xfrm>
            <a:off x="479059" y="816593"/>
            <a:ext cx="8131542" cy="1020762"/>
          </a:xfrm>
        </p:spPr>
        <p:txBody>
          <a:bodyPr>
            <a:normAutofit/>
          </a:bodyPr>
          <a:lstStyle/>
          <a:p>
            <a:pPr algn="l"/>
            <a:r>
              <a:rPr lang="en-NZ" sz="4000" dirty="0" smtClean="0"/>
              <a:t>Web scraping      </a:t>
            </a:r>
            <a:r>
              <a:rPr lang="en-NZ" sz="4000" dirty="0" err="1" smtClean="0"/>
              <a:t>vs</a:t>
            </a:r>
            <a:r>
              <a:rPr lang="en-NZ" sz="4000" dirty="0" smtClean="0"/>
              <a:t>                            API</a:t>
            </a:r>
            <a:endParaRPr lang="en-US" dirty="0"/>
          </a:p>
        </p:txBody>
      </p:sp>
      <p:sp>
        <p:nvSpPr>
          <p:cNvPr id="10" name="Title 1"/>
          <p:cNvSpPr txBox="1">
            <a:spLocks/>
          </p:cNvSpPr>
          <p:nvPr/>
        </p:nvSpPr>
        <p:spPr>
          <a:xfrm>
            <a:off x="479059" y="8587"/>
            <a:ext cx="8382000" cy="1020762"/>
          </a:xfrm>
          <a:prstGeom prst="rect">
            <a:avLst/>
          </a:prstGeom>
        </p:spPr>
        <p:txBody>
          <a:bodyPr vert="horz" lIns="65828" tIns="32914" rIns="65828" bIns="32914" rtlCol="0" anchor="ctr">
            <a:normAutofit/>
          </a:bodyPr>
          <a:lstStyle>
            <a:lvl1pPr algn="ctr" defTabSz="914400" rtl="0" eaLnBrk="1" latinLnBrk="0" hangingPunct="1">
              <a:lnSpc>
                <a:spcPct val="70000"/>
              </a:lnSpc>
              <a:spcBef>
                <a:spcPct val="0"/>
              </a:spcBef>
              <a:buNone/>
              <a:defRPr sz="8800" b="1" kern="1200" cap="all" spc="-200">
                <a:solidFill>
                  <a:schemeClr val="tx1"/>
                </a:solidFill>
                <a:latin typeface="+mj-lt"/>
                <a:ea typeface="+mj-ea"/>
                <a:cs typeface="+mj-cs"/>
              </a:defRPr>
            </a:lvl1pPr>
          </a:lstStyle>
          <a:p>
            <a:r>
              <a:rPr lang="en-NZ" sz="3200" b="0" dirty="0" smtClean="0"/>
              <a:t>2 ways of capturing data from the Internet</a:t>
            </a:r>
            <a:endParaRPr lang="en-US" sz="3200" b="0" dirty="0"/>
          </a:p>
        </p:txBody>
      </p:sp>
    </p:spTree>
    <p:extLst>
      <p:ext uri="{BB962C8B-B14F-4D97-AF65-F5344CB8AC3E}">
        <p14:creationId xmlns:p14="http://schemas.microsoft.com/office/powerpoint/2010/main" val="2887785299"/>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Where are we at?</a:t>
            </a:r>
            <a:endParaRPr lang="en-US" dirty="0"/>
          </a:p>
        </p:txBody>
      </p:sp>
      <p:pic>
        <p:nvPicPr>
          <p:cNvPr id="4" name="Picture 2" descr="C:\Users\hays\Desktop\143 Computer Vision\slides\07\machine_learning_spectrum.png"/>
          <p:cNvPicPr>
            <a:picLocks noChangeAspect="1" noChangeArrowheads="1"/>
          </p:cNvPicPr>
          <p:nvPr/>
        </p:nvPicPr>
        <p:blipFill rotWithShape="1">
          <a:blip r:embed="rId2">
            <a:extLst>
              <a:ext uri="{28A0092B-C50C-407E-A947-70E740481C1C}">
                <a14:useLocalDpi xmlns:a14="http://schemas.microsoft.com/office/drawing/2010/main" val="0"/>
              </a:ext>
            </a:extLst>
          </a:blip>
          <a:srcRect l="2348" t="24273" r="2174" b="5085"/>
          <a:stretch/>
        </p:blipFill>
        <p:spPr bwMode="auto">
          <a:xfrm>
            <a:off x="197458" y="2286000"/>
            <a:ext cx="8730532" cy="34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504951" y="2819400"/>
            <a:ext cx="2590800" cy="1066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49182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p:cNvCxnSpPr/>
          <p:nvPr/>
        </p:nvCxnSpPr>
        <p:spPr>
          <a:xfrm flipV="1">
            <a:off x="6179821" y="2209800"/>
            <a:ext cx="1897380" cy="3476357"/>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4876800" y="667436"/>
            <a:ext cx="4216400" cy="1143000"/>
          </a:xfrm>
        </p:spPr>
        <p:txBody>
          <a:bodyPr/>
          <a:lstStyle/>
          <a:p>
            <a:r>
              <a:rPr lang="en-NZ" dirty="0" smtClean="0"/>
              <a:t>Classification </a:t>
            </a:r>
            <a:endParaRPr lang="en-US" dirty="0"/>
          </a:p>
        </p:txBody>
      </p:sp>
      <p:pic>
        <p:nvPicPr>
          <p:cNvPr id="5" name="Picture 4"/>
          <p:cNvPicPr>
            <a:picLocks noChangeAspect="1"/>
          </p:cNvPicPr>
          <p:nvPr/>
        </p:nvPicPr>
        <p:blipFill rotWithShape="1">
          <a:blip r:embed="rId2"/>
          <a:srcRect l="1923" t="2053" r="3847" b="1451"/>
          <a:stretch/>
        </p:blipFill>
        <p:spPr>
          <a:xfrm>
            <a:off x="4876800" y="2211763"/>
            <a:ext cx="4038600" cy="3873759"/>
          </a:xfrm>
          <a:prstGeom prst="rect">
            <a:avLst/>
          </a:prstGeom>
        </p:spPr>
      </p:pic>
      <p:pic>
        <p:nvPicPr>
          <p:cNvPr id="3" name="Picture 2"/>
          <p:cNvPicPr>
            <a:picLocks noChangeAspect="1"/>
          </p:cNvPicPr>
          <p:nvPr/>
        </p:nvPicPr>
        <p:blipFill>
          <a:blip r:embed="rId3"/>
          <a:stretch>
            <a:fillRect/>
          </a:stretch>
        </p:blipFill>
        <p:spPr>
          <a:xfrm>
            <a:off x="203201" y="2209800"/>
            <a:ext cx="4127500" cy="3937000"/>
          </a:xfrm>
          <a:prstGeom prst="rect">
            <a:avLst/>
          </a:prstGeom>
        </p:spPr>
      </p:pic>
      <p:sp>
        <p:nvSpPr>
          <p:cNvPr id="8" name="Title 1"/>
          <p:cNvSpPr txBox="1">
            <a:spLocks/>
          </p:cNvSpPr>
          <p:nvPr/>
        </p:nvSpPr>
        <p:spPr>
          <a:xfrm>
            <a:off x="213360" y="662356"/>
            <a:ext cx="4216400" cy="1143000"/>
          </a:xfrm>
          <a:prstGeom prst="rect">
            <a:avLst/>
          </a:prstGeom>
        </p:spPr>
        <p:txBody>
          <a:bodyPr vert="horz" lIns="121920" tIns="60960" rIns="121920" bIns="6096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NZ" sz="4400" dirty="0"/>
              <a:t>Regression </a:t>
            </a:r>
            <a:endParaRPr lang="en-US" sz="4400" dirty="0"/>
          </a:p>
        </p:txBody>
      </p:sp>
      <p:cxnSp>
        <p:nvCxnSpPr>
          <p:cNvPr id="10" name="Straight Connector 9"/>
          <p:cNvCxnSpPr/>
          <p:nvPr/>
        </p:nvCxnSpPr>
        <p:spPr>
          <a:xfrm flipV="1">
            <a:off x="1117600" y="2159000"/>
            <a:ext cx="2336800" cy="3302000"/>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197601" y="2103120"/>
            <a:ext cx="1897380" cy="3476357"/>
          </a:xfrm>
          <a:prstGeom prst="line">
            <a:avLst/>
          </a:prstGeom>
          <a:ln w="1047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230621" y="2086243"/>
            <a:ext cx="1897380" cy="3476357"/>
          </a:xfrm>
          <a:prstGeom prst="line">
            <a:avLst/>
          </a:prstGeom>
          <a:ln w="63500">
            <a:solidFill>
              <a:srgbClr val="FFC00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0" y="6165328"/>
            <a:ext cx="9144000" cy="543867"/>
          </a:xfrm>
          <a:prstGeom prst="rect">
            <a:avLst/>
          </a:prstGeom>
          <a:noFill/>
        </p:spPr>
        <p:txBody>
          <a:bodyPr wrap="square" rtlCol="0">
            <a:spAutoFit/>
          </a:bodyPr>
          <a:lstStyle/>
          <a:p>
            <a:pPr marL="228594" indent="-228594">
              <a:buFont typeface="Arial" panose="020B0604020202020204" pitchFamily="34" charset="0"/>
              <a:buChar char="•"/>
            </a:pPr>
            <a:r>
              <a:rPr lang="en-NZ" sz="1467" dirty="0"/>
              <a:t>In regression problems, you try to find the trend in the data </a:t>
            </a:r>
          </a:p>
          <a:p>
            <a:pPr marL="228594" indent="-228594">
              <a:buFont typeface="Arial" panose="020B0604020202020204" pitchFamily="34" charset="0"/>
              <a:buChar char="•"/>
            </a:pPr>
            <a:r>
              <a:rPr lang="en-NZ" sz="1467" dirty="0"/>
              <a:t>In classification problems you try to find the boundary that separates the data into its discrete classes</a:t>
            </a:r>
          </a:p>
        </p:txBody>
      </p:sp>
    </p:spTree>
    <p:extLst>
      <p:ext uri="{BB962C8B-B14F-4D97-AF65-F5344CB8AC3E}">
        <p14:creationId xmlns:p14="http://schemas.microsoft.com/office/powerpoint/2010/main" val="2854729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 y="787400"/>
            <a:ext cx="5257800" cy="857251"/>
          </a:xfrm>
        </p:spPr>
        <p:txBody>
          <a:bodyPr>
            <a:noAutofit/>
          </a:bodyPr>
          <a:lstStyle/>
          <a:p>
            <a:r>
              <a:rPr lang="en-NZ" sz="2800" dirty="0"/>
              <a:t>Hypotheses/model representation in Logistic regression </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2209800"/>
                <a:ext cx="5181600" cy="3394472"/>
              </a:xfrm>
            </p:spPr>
            <p:txBody>
              <a:bodyPr>
                <a:noAutofit/>
              </a:bodyPr>
              <a:lstStyle/>
              <a:p>
                <a:r>
                  <a:rPr lang="en-NZ" sz="1600" dirty="0"/>
                  <a:t>Logistic regression uses the sigmoid function model to separate the data:</a:t>
                </a:r>
              </a:p>
              <a:p>
                <a:pPr lvl="1"/>
                <a14:m>
                  <m:oMath xmlns:m="http://schemas.openxmlformats.org/officeDocument/2006/math">
                    <m:r>
                      <a:rPr lang="en-NZ" sz="1600" i="1">
                        <a:latin typeface="Cambria Math"/>
                      </a:rPr>
                      <m:t>h</m:t>
                    </m:r>
                    <m:r>
                      <a:rPr lang="en-NZ" sz="1600" i="1" baseline="-25000">
                        <a:latin typeface="Cambria Math"/>
                        <a:ea typeface="Cambria Math"/>
                      </a:rPr>
                      <m:t>𝜃</m:t>
                    </m:r>
                    <m:d>
                      <m:dPr>
                        <m:ctrlPr>
                          <a:rPr lang="en-NZ" sz="1600" i="1">
                            <a:latin typeface="Cambria Math" panose="02040503050406030204" pitchFamily="18" charset="0"/>
                          </a:rPr>
                        </m:ctrlPr>
                      </m:dPr>
                      <m:e>
                        <m:r>
                          <a:rPr lang="en-NZ" sz="1600" i="1">
                            <a:latin typeface="Cambria Math"/>
                          </a:rPr>
                          <m:t>𝑥</m:t>
                        </m:r>
                      </m:e>
                    </m:d>
                    <m:r>
                      <a:rPr lang="en-NZ" sz="1600" i="1">
                        <a:latin typeface="Cambria Math"/>
                      </a:rPr>
                      <m:t>=</m:t>
                    </m:r>
                    <m:r>
                      <a:rPr lang="en-NZ" sz="1600" i="1">
                        <a:latin typeface="Cambria Math"/>
                      </a:rPr>
                      <m:t>𝑝</m:t>
                    </m:r>
                    <m:d>
                      <m:dPr>
                        <m:ctrlPr>
                          <a:rPr lang="en-NZ" sz="1600" i="1">
                            <a:latin typeface="Cambria Math" panose="02040503050406030204" pitchFamily="18" charset="0"/>
                          </a:rPr>
                        </m:ctrlPr>
                      </m:dPr>
                      <m:e>
                        <m:r>
                          <a:rPr lang="en-NZ" sz="1600" i="1">
                            <a:latin typeface="Cambria Math"/>
                          </a:rPr>
                          <m:t>𝑥</m:t>
                        </m:r>
                      </m:e>
                    </m:d>
                    <m:r>
                      <a:rPr lang="en-NZ" sz="1600" i="1">
                        <a:latin typeface="Cambria Math"/>
                      </a:rPr>
                      <m:t>=</m:t>
                    </m:r>
                    <m:r>
                      <a:rPr lang="en-NZ" sz="1600" i="1">
                        <a:latin typeface="Cambria Math" panose="02040503050406030204" pitchFamily="18" charset="0"/>
                      </a:rPr>
                      <m:t>𝑔</m:t>
                    </m:r>
                    <m:d>
                      <m:dPr>
                        <m:ctrlPr>
                          <a:rPr lang="en-NZ" sz="1600" i="1">
                            <a:latin typeface="Cambria Math" panose="02040503050406030204" pitchFamily="18" charset="0"/>
                          </a:rPr>
                        </m:ctrlPr>
                      </m:dPr>
                      <m:e>
                        <m:r>
                          <a:rPr lang="en-NZ" sz="1600" i="1">
                            <a:latin typeface="Cambria Math" panose="02040503050406030204" pitchFamily="18" charset="0"/>
                          </a:rPr>
                          <m:t>𝑥</m:t>
                        </m:r>
                      </m:e>
                    </m:d>
                    <m:r>
                      <a:rPr lang="en-NZ" sz="1600" i="1">
                        <a:latin typeface="Cambria Math" panose="02040503050406030204" pitchFamily="18" charset="0"/>
                      </a:rPr>
                      <m:t>=</m:t>
                    </m:r>
                    <m:f>
                      <m:fPr>
                        <m:ctrlPr>
                          <a:rPr lang="en-US" sz="1600" i="1">
                            <a:latin typeface="Cambria Math" panose="02040503050406030204" pitchFamily="18" charset="0"/>
                          </a:rPr>
                        </m:ctrlPr>
                      </m:fPr>
                      <m:num>
                        <m:r>
                          <a:rPr lang="en-NZ" sz="1600" i="1">
                            <a:latin typeface="Cambria Math"/>
                          </a:rPr>
                          <m:t>1</m:t>
                        </m:r>
                      </m:num>
                      <m:den>
                        <m:r>
                          <a:rPr lang="en-NZ" sz="1600" i="1">
                            <a:latin typeface="Cambria Math"/>
                          </a:rPr>
                          <m:t>1+</m:t>
                        </m:r>
                        <m:sSup>
                          <m:sSupPr>
                            <m:ctrlPr>
                              <a:rPr lang="en-NZ" sz="1600" i="1">
                                <a:latin typeface="Cambria Math" panose="02040503050406030204" pitchFamily="18" charset="0"/>
                              </a:rPr>
                            </m:ctrlPr>
                          </m:sSupPr>
                          <m:e>
                            <m:r>
                              <a:rPr lang="en-NZ" sz="1600" i="1">
                                <a:latin typeface="Cambria Math"/>
                              </a:rPr>
                              <m:t>𝑒</m:t>
                            </m:r>
                          </m:e>
                          <m:sup>
                            <m:r>
                              <a:rPr lang="en-NZ" sz="1600" i="1">
                                <a:latin typeface="Cambria Math"/>
                              </a:rPr>
                              <m:t>−(</m:t>
                            </m:r>
                            <m:r>
                              <a:rPr lang="en-NZ" sz="1600" i="1">
                                <a:latin typeface="Cambria Math"/>
                                <a:ea typeface="Cambria Math"/>
                              </a:rPr>
                              <m:t>𝜃</m:t>
                            </m:r>
                            <m:r>
                              <a:rPr lang="en-NZ" sz="1600" i="1" baseline="-25000">
                                <a:latin typeface="Cambria Math"/>
                                <a:ea typeface="Cambria Math"/>
                              </a:rPr>
                              <m:t>0</m:t>
                            </m:r>
                            <m:r>
                              <a:rPr lang="en-NZ" sz="1600" i="1">
                                <a:latin typeface="Cambria Math"/>
                                <a:ea typeface="Cambria Math"/>
                              </a:rPr>
                              <m:t>+</m:t>
                            </m:r>
                            <m:r>
                              <a:rPr lang="en-NZ" sz="1600" i="1">
                                <a:latin typeface="Cambria Math"/>
                                <a:ea typeface="Cambria Math"/>
                              </a:rPr>
                              <m:t>𝜃</m:t>
                            </m:r>
                            <m:r>
                              <a:rPr lang="en-NZ" sz="1600" i="1" baseline="-25000">
                                <a:latin typeface="Cambria Math"/>
                                <a:ea typeface="Cambria Math"/>
                              </a:rPr>
                              <m:t>1</m:t>
                            </m:r>
                            <m:r>
                              <a:rPr lang="en-NZ" sz="1600" i="1">
                                <a:latin typeface="Cambria Math"/>
                                <a:ea typeface="Cambria Math"/>
                              </a:rPr>
                              <m:t>𝑥</m:t>
                            </m:r>
                            <m:r>
                              <a:rPr lang="en-NZ" sz="1600" i="1">
                                <a:latin typeface="Cambria Math"/>
                                <a:ea typeface="Cambria Math"/>
                              </a:rPr>
                              <m:t>)</m:t>
                            </m:r>
                          </m:sup>
                        </m:sSup>
                      </m:den>
                    </m:f>
                  </m:oMath>
                </a14:m>
                <a:endParaRPr lang="en-NZ" sz="1600" dirty="0"/>
              </a:p>
              <a:p>
                <a:pPr lvl="1"/>
                <a:endParaRPr lang="en-NZ" sz="1600" dirty="0"/>
              </a:p>
              <a:p>
                <a:pPr lvl="1"/>
                <a14:m>
                  <m:oMath xmlns:m="http://schemas.openxmlformats.org/officeDocument/2006/math">
                    <m:r>
                      <a:rPr lang="en-NZ" sz="1600" i="1">
                        <a:latin typeface="Cambria Math"/>
                      </a:rPr>
                      <m:t>𝑒</m:t>
                    </m:r>
                    <m:r>
                      <a:rPr lang="en-NZ" sz="1600" i="1">
                        <a:latin typeface="Cambria Math"/>
                        <a:ea typeface="Cambria Math"/>
                      </a:rPr>
                      <m:t>≈2.71828</m:t>
                    </m:r>
                    <m:r>
                      <a:rPr lang="en-NZ" sz="1600" i="1">
                        <a:latin typeface="Cambria Math" panose="02040503050406030204" pitchFamily="18" charset="0"/>
                        <a:ea typeface="Cambria Math"/>
                      </a:rPr>
                      <m:t> </m:t>
                    </m:r>
                  </m:oMath>
                </a14:m>
                <a:r>
                  <a:rPr lang="en-US" sz="1600" dirty="0"/>
                  <a:t>is a mathematical constant [</a:t>
                </a:r>
                <a:r>
                  <a:rPr lang="en-US" sz="1600" dirty="0" err="1"/>
                  <a:t>Eulers</a:t>
                </a:r>
                <a:r>
                  <a:rPr lang="en-US" sz="1600" dirty="0"/>
                  <a:t> number]</a:t>
                </a:r>
              </a:p>
              <a:p>
                <a:pPr lvl="1"/>
                <a:endParaRPr lang="en-US" sz="1600" dirty="0"/>
              </a:p>
              <a:p>
                <a:pPr lvl="1"/>
                <a14:m>
                  <m:oMath xmlns:m="http://schemas.openxmlformats.org/officeDocument/2006/math">
                    <m:r>
                      <a:rPr lang="en-NZ" sz="1600" i="1">
                        <a:latin typeface="Cambria Math"/>
                      </a:rPr>
                      <m:t>0</m:t>
                    </m:r>
                    <m:r>
                      <a:rPr lang="en-NZ" sz="1600" i="1">
                        <a:latin typeface="Cambria Math"/>
                        <a:ea typeface="Cambria Math"/>
                      </a:rPr>
                      <m:t>≤</m:t>
                    </m:r>
                    <m:r>
                      <a:rPr lang="en-NZ" sz="1600" i="1">
                        <a:latin typeface="Cambria Math"/>
                        <a:ea typeface="Cambria Math"/>
                      </a:rPr>
                      <m:t>𝑝</m:t>
                    </m:r>
                    <m:d>
                      <m:dPr>
                        <m:ctrlPr>
                          <a:rPr lang="en-NZ" sz="1600" i="1">
                            <a:latin typeface="Cambria Math" panose="02040503050406030204" pitchFamily="18" charset="0"/>
                            <a:ea typeface="Cambria Math"/>
                          </a:rPr>
                        </m:ctrlPr>
                      </m:dPr>
                      <m:e>
                        <m:r>
                          <a:rPr lang="en-NZ" sz="1600" i="1">
                            <a:latin typeface="Cambria Math"/>
                            <a:ea typeface="Cambria Math"/>
                          </a:rPr>
                          <m:t>𝑥</m:t>
                        </m:r>
                      </m:e>
                    </m:d>
                    <m:r>
                      <a:rPr lang="en-NZ" sz="1600" i="1">
                        <a:latin typeface="Cambria Math"/>
                        <a:ea typeface="Cambria Math"/>
                      </a:rPr>
                      <m:t>≤1</m:t>
                    </m:r>
                  </m:oMath>
                </a14:m>
                <a:endParaRPr lang="en-NZ" sz="1600" dirty="0">
                  <a:ea typeface="Cambria Math"/>
                </a:endParaRPr>
              </a:p>
              <a:p>
                <a:pPr lvl="1"/>
                <a:endParaRPr lang="en-NZ" sz="1600" dirty="0">
                  <a:ea typeface="Cambria Math"/>
                </a:endParaRPr>
              </a:p>
              <a:p>
                <a:pPr lvl="1"/>
                <a:r>
                  <a:rPr lang="en-US" sz="1600" dirty="0"/>
                  <a:t>The sigmoid function squeezes an infinite input space [</a:t>
                </a:r>
                <a14:m>
                  <m:oMath xmlns:m="http://schemas.openxmlformats.org/officeDocument/2006/math">
                    <m:r>
                      <a:rPr lang="en-NZ" sz="1600">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m:t>
                    </m:r>
                    <m:r>
                      <a:rPr lang="en-NZ" sz="1600" i="1">
                        <a:latin typeface="Cambria Math" panose="02040503050406030204" pitchFamily="18" charset="0"/>
                        <a:ea typeface="Cambria Math" panose="02040503050406030204" pitchFamily="18" charset="0"/>
                      </a:rPr>
                      <m:t>,∞</m:t>
                    </m:r>
                  </m:oMath>
                </a14:m>
                <a:r>
                  <a:rPr lang="en-US" sz="1600" dirty="0"/>
                  <a:t>] into the range [0,1]</a:t>
                </a:r>
              </a:p>
              <a:p>
                <a:pPr lvl="1"/>
                <a:endParaRPr lang="en-NZ" sz="1600" dirty="0">
                  <a:ea typeface="Cambria Math"/>
                </a:endParaRPr>
              </a:p>
              <a:p>
                <a:pPr lvl="1"/>
                <a:r>
                  <a:rPr lang="en-US" sz="1600" dirty="0">
                    <a:ea typeface="Cambria Math"/>
                  </a:rPr>
                  <a:t>The parameters </a:t>
                </a:r>
                <a14:m>
                  <m:oMath xmlns:m="http://schemas.openxmlformats.org/officeDocument/2006/math">
                    <m:r>
                      <a:rPr lang="en-US" sz="1600" i="1">
                        <a:latin typeface="Cambria Math"/>
                        <a:ea typeface="Cambria Math"/>
                      </a:rPr>
                      <m:t>𝜃</m:t>
                    </m:r>
                    <m:r>
                      <a:rPr lang="en-NZ" sz="1600" i="1" baseline="-25000">
                        <a:latin typeface="Cambria Math"/>
                        <a:ea typeface="Cambria Math"/>
                      </a:rPr>
                      <m:t>0</m:t>
                    </m:r>
                  </m:oMath>
                </a14:m>
                <a:r>
                  <a:rPr lang="en-US" sz="1600" dirty="0"/>
                  <a:t> and </a:t>
                </a:r>
                <a14:m>
                  <m:oMath xmlns:m="http://schemas.openxmlformats.org/officeDocument/2006/math">
                    <m:r>
                      <a:rPr lang="en-US" sz="1600" i="1">
                        <a:latin typeface="Cambria Math"/>
                        <a:ea typeface="Cambria Math"/>
                      </a:rPr>
                      <m:t>𝜃</m:t>
                    </m:r>
                    <m:r>
                      <a:rPr lang="en-NZ" sz="1600" i="1" baseline="-25000">
                        <a:latin typeface="Cambria Math"/>
                        <a:ea typeface="Cambria Math"/>
                      </a:rPr>
                      <m:t>1</m:t>
                    </m:r>
                  </m:oMath>
                </a14:m>
                <a:r>
                  <a:rPr lang="en-US" sz="1600" dirty="0"/>
                  <a:t> in logistic regression do not represent any more Y intercept and slope in the same sense as in linear regression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2209800"/>
                <a:ext cx="5181600" cy="3394472"/>
              </a:xfrm>
              <a:blipFill>
                <a:blip r:embed="rId2"/>
                <a:stretch>
                  <a:fillRect l="-471" t="-540" b="-29317"/>
                </a:stretch>
              </a:blipFill>
            </p:spPr>
            <p:txBody>
              <a:bodyPr/>
              <a:lstStyle/>
              <a:p>
                <a:r>
                  <a:rPr lang="en-NZ">
                    <a:noFill/>
                  </a:rPr>
                  <a:t> </a:t>
                </a:r>
              </a:p>
            </p:txBody>
          </p:sp>
        </mc:Fallback>
      </mc:AlternateContent>
      <p:pic>
        <p:nvPicPr>
          <p:cNvPr id="4" name="Picture 2" descr="https://upload.wikimedia.org/wikipedia/commons/thumb/8/88/Logistic-curve.svg/600px-Logistic-curve.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3600" y="2114730"/>
            <a:ext cx="3134331" cy="20895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4"/>
              <p:cNvSpPr/>
              <p:nvPr/>
            </p:nvSpPr>
            <p:spPr>
              <a:xfrm>
                <a:off x="7772401" y="2546932"/>
                <a:ext cx="1060227" cy="4163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100" i="1">
                              <a:latin typeface="Cambria Math" panose="02040503050406030204" pitchFamily="18" charset="0"/>
                            </a:rPr>
                          </m:ctrlPr>
                        </m:fPr>
                        <m:num>
                          <m:r>
                            <a:rPr lang="en-NZ" sz="1100" i="1">
                              <a:latin typeface="Cambria Math"/>
                            </a:rPr>
                            <m:t>1</m:t>
                          </m:r>
                        </m:num>
                        <m:den>
                          <m:r>
                            <a:rPr lang="en-NZ" sz="1100" i="1">
                              <a:latin typeface="Cambria Math"/>
                            </a:rPr>
                            <m:t>1+</m:t>
                          </m:r>
                          <m:sSup>
                            <m:sSupPr>
                              <m:ctrlPr>
                                <a:rPr lang="en-NZ" sz="1100" i="1">
                                  <a:latin typeface="Cambria Math" panose="02040503050406030204" pitchFamily="18" charset="0"/>
                                </a:rPr>
                              </m:ctrlPr>
                            </m:sSupPr>
                            <m:e>
                              <m:r>
                                <a:rPr lang="en-NZ" sz="1100" i="1">
                                  <a:latin typeface="Cambria Math"/>
                                </a:rPr>
                                <m:t>𝑒</m:t>
                              </m:r>
                            </m:e>
                            <m:sup>
                              <m:r>
                                <a:rPr lang="en-NZ" sz="1100" i="1">
                                  <a:latin typeface="Cambria Math"/>
                                </a:rPr>
                                <m:t>−(</m:t>
                              </m:r>
                              <m:r>
                                <a:rPr lang="en-NZ" sz="1100" i="1">
                                  <a:latin typeface="Cambria Math"/>
                                  <a:ea typeface="Cambria Math"/>
                                </a:rPr>
                                <m:t>𝜃</m:t>
                              </m:r>
                              <m:r>
                                <a:rPr lang="en-NZ" sz="1100" i="1" baseline="-25000">
                                  <a:latin typeface="Cambria Math"/>
                                  <a:ea typeface="Cambria Math"/>
                                </a:rPr>
                                <m:t>0</m:t>
                              </m:r>
                              <m:r>
                                <a:rPr lang="en-NZ" sz="1100" i="1">
                                  <a:latin typeface="Cambria Math"/>
                                  <a:ea typeface="Cambria Math"/>
                                </a:rPr>
                                <m:t>+</m:t>
                              </m:r>
                              <m:r>
                                <a:rPr lang="en-NZ" sz="1100" i="1">
                                  <a:latin typeface="Cambria Math"/>
                                  <a:ea typeface="Cambria Math"/>
                                </a:rPr>
                                <m:t>𝜃</m:t>
                              </m:r>
                              <m:r>
                                <a:rPr lang="en-NZ" sz="1100" i="1" baseline="-25000">
                                  <a:latin typeface="Cambria Math"/>
                                  <a:ea typeface="Cambria Math"/>
                                </a:rPr>
                                <m:t>1</m:t>
                              </m:r>
                              <m:r>
                                <a:rPr lang="en-NZ" sz="1100" i="1">
                                  <a:latin typeface="Cambria Math"/>
                                  <a:ea typeface="Cambria Math"/>
                                </a:rPr>
                                <m:t>𝑥</m:t>
                              </m:r>
                              <m:r>
                                <a:rPr lang="en-NZ" sz="1100" i="1">
                                  <a:latin typeface="Cambria Math"/>
                                  <a:ea typeface="Cambria Math"/>
                                </a:rPr>
                                <m:t>)</m:t>
                              </m:r>
                            </m:sup>
                          </m:sSup>
                        </m:den>
                      </m:f>
                    </m:oMath>
                  </m:oMathPara>
                </a14:m>
                <a:endParaRPr lang="en-US" sz="1100" dirty="0"/>
              </a:p>
            </p:txBody>
          </p:sp>
        </mc:Choice>
        <mc:Fallback xmlns="">
          <p:sp>
            <p:nvSpPr>
              <p:cNvPr id="5" name="Rectangle 4"/>
              <p:cNvSpPr>
                <a:spLocks noRot="1" noChangeAspect="1" noMove="1" noResize="1" noEditPoints="1" noAdjustHandles="1" noChangeArrowheads="1" noChangeShapeType="1" noTextEdit="1"/>
              </p:cNvSpPr>
              <p:nvPr/>
            </p:nvSpPr>
            <p:spPr>
              <a:xfrm>
                <a:off x="7772401" y="2546932"/>
                <a:ext cx="1060227" cy="416396"/>
              </a:xfrm>
              <a:prstGeom prst="rect">
                <a:avLst/>
              </a:prstGeom>
              <a:blipFill>
                <a:blip r:embed="rId4"/>
                <a:stretch>
                  <a:fillRect/>
                </a:stretch>
              </a:blipFill>
            </p:spPr>
            <p:txBody>
              <a:bodyPr/>
              <a:lstStyle/>
              <a:p>
                <a:r>
                  <a:rPr lang="en-NZ">
                    <a:noFill/>
                  </a:rPr>
                  <a:t> </a:t>
                </a:r>
              </a:p>
            </p:txBody>
          </p:sp>
        </mc:Fallback>
      </mc:AlternateContent>
      <p:sp>
        <p:nvSpPr>
          <p:cNvPr id="6" name="TextBox 5"/>
          <p:cNvSpPr txBox="1"/>
          <p:nvPr/>
        </p:nvSpPr>
        <p:spPr>
          <a:xfrm>
            <a:off x="6324600" y="914401"/>
            <a:ext cx="2514600" cy="1200329"/>
          </a:xfrm>
          <a:prstGeom prst="rect">
            <a:avLst/>
          </a:prstGeom>
          <a:noFill/>
        </p:spPr>
        <p:txBody>
          <a:bodyPr wrap="square" rtlCol="0">
            <a:spAutoFit/>
          </a:bodyPr>
          <a:lstStyle/>
          <a:p>
            <a:pPr algn="ctr"/>
            <a:r>
              <a:rPr lang="en-US" sz="2400" dirty="0"/>
              <a:t>Sigmoid function aka</a:t>
            </a:r>
          </a:p>
          <a:p>
            <a:pPr algn="ctr"/>
            <a:r>
              <a:rPr lang="en-US" sz="2400" dirty="0"/>
              <a:t>Logistic function</a:t>
            </a:r>
          </a:p>
        </p:txBody>
      </p:sp>
      <p:pic>
        <p:nvPicPr>
          <p:cNvPr id="7" name="Picture 6"/>
          <p:cNvPicPr>
            <a:picLocks noChangeAspect="1"/>
          </p:cNvPicPr>
          <p:nvPr/>
        </p:nvPicPr>
        <p:blipFill>
          <a:blip r:embed="rId5"/>
          <a:stretch>
            <a:fillRect/>
          </a:stretch>
        </p:blipFill>
        <p:spPr>
          <a:xfrm>
            <a:off x="5544245" y="4570613"/>
            <a:ext cx="3307043" cy="1040553"/>
          </a:xfrm>
          <a:prstGeom prst="rect">
            <a:avLst/>
          </a:prstGeom>
        </p:spPr>
      </p:pic>
    </p:spTree>
    <p:extLst>
      <p:ext uri="{BB962C8B-B14F-4D97-AF65-F5344CB8AC3E}">
        <p14:creationId xmlns:p14="http://schemas.microsoft.com/office/powerpoint/2010/main" val="228566212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prstClr val="black"/>
                </a:solidFill>
              </a:rPr>
              <a:t>Logistic regression sigmoid function parameters</a:t>
            </a:r>
            <a:endParaRPr lang="en-US" sz="3200" dirty="0"/>
          </a:p>
        </p:txBody>
      </p:sp>
      <mc:AlternateContent xmlns:mc="http://schemas.openxmlformats.org/markup-compatibility/2006" xmlns:a14="http://schemas.microsoft.com/office/drawing/2010/main">
        <mc:Choice Requires="a14">
          <p:sp>
            <p:nvSpPr>
              <p:cNvPr id="5" name="TextBox 4"/>
              <p:cNvSpPr txBox="1"/>
              <p:nvPr/>
            </p:nvSpPr>
            <p:spPr>
              <a:xfrm>
                <a:off x="685801" y="4419601"/>
                <a:ext cx="2457018" cy="6226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rPr>
                        <m:t>h</m:t>
                      </m:r>
                      <m:r>
                        <a:rPr lang="en-NZ" i="1" baseline="-25000">
                          <a:latin typeface="Cambria Math"/>
                          <a:ea typeface="Cambria Math"/>
                        </a:rPr>
                        <m:t>𝜃</m:t>
                      </m:r>
                      <m:d>
                        <m:dPr>
                          <m:ctrlPr>
                            <a:rPr lang="en-NZ" i="1">
                              <a:latin typeface="Cambria Math" panose="02040503050406030204" pitchFamily="18" charset="0"/>
                              <a:ea typeface="Cambria Math"/>
                            </a:rPr>
                          </m:ctrlPr>
                        </m:dPr>
                        <m:e>
                          <m:r>
                            <a:rPr lang="en-NZ" i="1">
                              <a:latin typeface="Cambria Math"/>
                              <a:ea typeface="Cambria Math"/>
                            </a:rPr>
                            <m:t>𝑥</m:t>
                          </m:r>
                        </m:e>
                      </m:d>
                      <m:r>
                        <a:rPr lang="en-NZ" i="1">
                          <a:latin typeface="Cambria Math"/>
                          <a:ea typeface="Cambria Math"/>
                        </a:rPr>
                        <m:t>=</m:t>
                      </m:r>
                      <m:f>
                        <m:fPr>
                          <m:ctrlPr>
                            <a:rPr lang="en-US" i="1">
                              <a:latin typeface="Cambria Math" panose="02040503050406030204" pitchFamily="18" charset="0"/>
                            </a:rPr>
                          </m:ctrlPr>
                        </m:fPr>
                        <m:num>
                          <m:r>
                            <a:rPr lang="en-NZ" i="1">
                              <a:latin typeface="Cambria Math"/>
                            </a:rPr>
                            <m:t>1</m:t>
                          </m:r>
                        </m:num>
                        <m:den>
                          <m:r>
                            <a:rPr lang="en-NZ" i="1">
                              <a:latin typeface="Cambria Math"/>
                            </a:rPr>
                            <m:t>1+</m:t>
                          </m:r>
                          <m:sSup>
                            <m:sSupPr>
                              <m:ctrlPr>
                                <a:rPr lang="en-NZ" i="1">
                                  <a:latin typeface="Cambria Math" panose="02040503050406030204" pitchFamily="18" charset="0"/>
                                </a:rPr>
                              </m:ctrlPr>
                            </m:sSupPr>
                            <m:e>
                              <m:r>
                                <a:rPr lang="en-NZ" i="1">
                                  <a:latin typeface="Cambria Math"/>
                                </a:rPr>
                                <m:t>𝑒</m:t>
                              </m:r>
                            </m:e>
                            <m:sup>
                              <m:r>
                                <a:rPr lang="en-NZ" i="1">
                                  <a:latin typeface="Cambria Math"/>
                                </a:rPr>
                                <m:t>−(</m:t>
                              </m:r>
                              <m:r>
                                <a:rPr lang="en-NZ" i="1">
                                  <a:latin typeface="Cambria Math"/>
                                  <a:ea typeface="Cambria Math"/>
                                </a:rPr>
                                <m:t>𝜃</m:t>
                              </m:r>
                              <m:r>
                                <a:rPr lang="en-NZ" i="1" baseline="-25000">
                                  <a:latin typeface="Cambria Math"/>
                                  <a:ea typeface="Cambria Math"/>
                                </a:rPr>
                                <m:t>0</m:t>
                              </m:r>
                              <m:r>
                                <a:rPr lang="en-NZ" i="1">
                                  <a:latin typeface="Cambria Math"/>
                                  <a:ea typeface="Cambria Math"/>
                                </a:rPr>
                                <m:t>+</m:t>
                              </m:r>
                              <m:r>
                                <a:rPr lang="en-NZ" i="1">
                                  <a:latin typeface="Cambria Math"/>
                                  <a:ea typeface="Cambria Math"/>
                                </a:rPr>
                                <m:t>𝜃</m:t>
                              </m:r>
                              <m:r>
                                <a:rPr lang="en-NZ" i="1" baseline="-25000">
                                  <a:latin typeface="Cambria Math"/>
                                  <a:ea typeface="Cambria Math"/>
                                </a:rPr>
                                <m:t>1</m:t>
                              </m:r>
                              <m:r>
                                <a:rPr lang="en-NZ" i="1">
                                  <a:latin typeface="Cambria Math"/>
                                  <a:ea typeface="Cambria Math"/>
                                </a:rPr>
                                <m:t>𝑥</m:t>
                              </m:r>
                              <m:r>
                                <a:rPr lang="en-NZ" i="1">
                                  <a:latin typeface="Cambria Math"/>
                                  <a:ea typeface="Cambria Math"/>
                                </a:rPr>
                                <m:t>)</m:t>
                              </m:r>
                            </m:sup>
                          </m:sSup>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85801" y="4419601"/>
                <a:ext cx="2457018" cy="622671"/>
              </a:xfrm>
              <a:prstGeom prst="rect">
                <a:avLst/>
              </a:prstGeom>
              <a:blipFill>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09600" y="2286002"/>
                <a:ext cx="3059701" cy="646331"/>
              </a:xfrm>
              <a:prstGeom prst="rect">
                <a:avLst/>
              </a:prstGeom>
              <a:noFill/>
            </p:spPr>
            <p:txBody>
              <a:bodyPr wrap="square" rtlCol="0">
                <a:spAutoFit/>
              </a:bodyPr>
              <a:lstStyle/>
              <a:p>
                <a:r>
                  <a:rPr lang="en-NZ" dirty="0"/>
                  <a:t>Changing the </a:t>
                </a:r>
                <a14:m>
                  <m:oMath xmlns:m="http://schemas.openxmlformats.org/officeDocument/2006/math">
                    <m:r>
                      <a:rPr lang="en-NZ" i="1">
                        <a:latin typeface="Cambria Math"/>
                        <a:ea typeface="Cambria Math"/>
                      </a:rPr>
                      <m:t>𝜃</m:t>
                    </m:r>
                    <m:r>
                      <a:rPr lang="en-NZ" i="1" baseline="-25000">
                        <a:latin typeface="Cambria Math"/>
                        <a:ea typeface="Cambria Math"/>
                      </a:rPr>
                      <m:t>0</m:t>
                    </m:r>
                    <m:r>
                      <a:rPr lang="en-NZ" i="1">
                        <a:latin typeface="Cambria Math"/>
                        <a:ea typeface="Cambria Math"/>
                      </a:rPr>
                      <m:t> </m:t>
                    </m:r>
                  </m:oMath>
                </a14:m>
                <a:r>
                  <a:rPr lang="en-US" dirty="0"/>
                  <a:t>parameter shifts the function horizontally</a:t>
                </a:r>
              </a:p>
            </p:txBody>
          </p:sp>
        </mc:Choice>
        <mc:Fallback xmlns="">
          <p:sp>
            <p:nvSpPr>
              <p:cNvPr id="3" name="TextBox 2"/>
              <p:cNvSpPr txBox="1">
                <a:spLocks noRot="1" noChangeAspect="1" noMove="1" noResize="1" noEditPoints="1" noAdjustHandles="1" noChangeArrowheads="1" noChangeShapeType="1" noTextEdit="1"/>
              </p:cNvSpPr>
              <p:nvPr/>
            </p:nvSpPr>
            <p:spPr>
              <a:xfrm>
                <a:off x="609600" y="2286002"/>
                <a:ext cx="3059701" cy="646331"/>
              </a:xfrm>
              <a:prstGeom prst="rect">
                <a:avLst/>
              </a:prstGeom>
              <a:blipFill>
                <a:blip r:embed="rId3"/>
                <a:stretch>
                  <a:fillRect l="-1594" t="-4717" r="-797" b="-14151"/>
                </a:stretch>
              </a:blipFill>
            </p:spPr>
            <p:txBody>
              <a:bodyPr/>
              <a:lstStyle/>
              <a:p>
                <a:r>
                  <a:rPr lang="en-NZ">
                    <a:noFill/>
                  </a:rPr>
                  <a:t> </a:t>
                </a:r>
              </a:p>
            </p:txBody>
          </p:sp>
        </mc:Fallback>
      </mc:AlternateContent>
      <p:pic>
        <p:nvPicPr>
          <p:cNvPr id="6" name="Picture 80" descr="C:\Users\josdavis\Documents\Personal\DAT3_Offline\beta_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8538" y="1925246"/>
            <a:ext cx="5293485" cy="39502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6"/>
              <p:cNvSpPr/>
              <p:nvPr/>
            </p:nvSpPr>
            <p:spPr>
              <a:xfrm>
                <a:off x="7696200" y="4676002"/>
                <a:ext cx="137101"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NZ" sz="1200" i="1">
                          <a:latin typeface="Cambria Math"/>
                          <a:ea typeface="Cambria Math"/>
                        </a:rPr>
                        <m:t>𝜃</m:t>
                      </m:r>
                      <m:r>
                        <a:rPr lang="en-NZ" sz="1200" i="1" baseline="-25000">
                          <a:latin typeface="Cambria Math"/>
                          <a:ea typeface="Cambria Math"/>
                        </a:rPr>
                        <m:t>0</m:t>
                      </m:r>
                    </m:oMath>
                  </m:oMathPara>
                </a14:m>
                <a:endParaRPr lang="en-US" sz="1200" dirty="0"/>
              </a:p>
            </p:txBody>
          </p:sp>
        </mc:Choice>
        <mc:Fallback xmlns="">
          <p:sp>
            <p:nvSpPr>
              <p:cNvPr id="7" name="Rectangle 6"/>
              <p:cNvSpPr>
                <a:spLocks noRot="1" noChangeAspect="1" noMove="1" noResize="1" noEditPoints="1" noAdjustHandles="1" noChangeArrowheads="1" noChangeShapeType="1" noTextEdit="1"/>
              </p:cNvSpPr>
              <p:nvPr/>
            </p:nvSpPr>
            <p:spPr>
              <a:xfrm>
                <a:off x="7696200" y="4676002"/>
                <a:ext cx="137101" cy="276999"/>
              </a:xfrm>
              <a:prstGeom prst="rect">
                <a:avLst/>
              </a:prstGeom>
              <a:blipFill>
                <a:blip r:embed="rId5"/>
                <a:stretch>
                  <a:fillRect r="-8181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696200" y="4904602"/>
                <a:ext cx="137101"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NZ" sz="1200" i="1">
                          <a:latin typeface="Cambria Math"/>
                          <a:ea typeface="Cambria Math"/>
                        </a:rPr>
                        <m:t>𝜃</m:t>
                      </m:r>
                      <m:r>
                        <a:rPr lang="en-NZ" sz="1200" i="1" baseline="-25000">
                          <a:latin typeface="Cambria Math"/>
                          <a:ea typeface="Cambria Math"/>
                        </a:rPr>
                        <m:t>0</m:t>
                      </m:r>
                    </m:oMath>
                  </m:oMathPara>
                </a14:m>
                <a:endParaRPr lang="en-US" sz="1200" dirty="0"/>
              </a:p>
            </p:txBody>
          </p:sp>
        </mc:Choice>
        <mc:Fallback xmlns="">
          <p:sp>
            <p:nvSpPr>
              <p:cNvPr id="10" name="Rectangle 9"/>
              <p:cNvSpPr>
                <a:spLocks noRot="1" noChangeAspect="1" noMove="1" noResize="1" noEditPoints="1" noAdjustHandles="1" noChangeArrowheads="1" noChangeShapeType="1" noTextEdit="1"/>
              </p:cNvSpPr>
              <p:nvPr/>
            </p:nvSpPr>
            <p:spPr>
              <a:xfrm>
                <a:off x="7696200" y="4904602"/>
                <a:ext cx="137101" cy="276999"/>
              </a:xfrm>
              <a:prstGeom prst="rect">
                <a:avLst/>
              </a:prstGeom>
              <a:blipFill>
                <a:blip r:embed="rId6"/>
                <a:stretch>
                  <a:fillRect r="-8181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696200" y="5133202"/>
                <a:ext cx="137101"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NZ" sz="1200" i="1">
                          <a:latin typeface="Cambria Math"/>
                          <a:ea typeface="Cambria Math"/>
                        </a:rPr>
                        <m:t>𝜃</m:t>
                      </m:r>
                      <m:r>
                        <a:rPr lang="en-NZ" sz="1200" i="1" baseline="-25000">
                          <a:latin typeface="Cambria Math"/>
                          <a:ea typeface="Cambria Math"/>
                        </a:rPr>
                        <m:t>0</m:t>
                      </m:r>
                    </m:oMath>
                  </m:oMathPara>
                </a14:m>
                <a:endParaRPr lang="en-US" sz="1200" dirty="0"/>
              </a:p>
            </p:txBody>
          </p:sp>
        </mc:Choice>
        <mc:Fallback xmlns="">
          <p:sp>
            <p:nvSpPr>
              <p:cNvPr id="11" name="Rectangle 10"/>
              <p:cNvSpPr>
                <a:spLocks noRot="1" noChangeAspect="1" noMove="1" noResize="1" noEditPoints="1" noAdjustHandles="1" noChangeArrowheads="1" noChangeShapeType="1" noTextEdit="1"/>
              </p:cNvSpPr>
              <p:nvPr/>
            </p:nvSpPr>
            <p:spPr>
              <a:xfrm>
                <a:off x="7696200" y="5133202"/>
                <a:ext cx="137101" cy="276999"/>
              </a:xfrm>
              <a:prstGeom prst="rect">
                <a:avLst/>
              </a:prstGeom>
              <a:blipFill>
                <a:blip r:embed="rId5"/>
                <a:stretch>
                  <a:fillRect r="-81818"/>
                </a:stretch>
              </a:blipFill>
            </p:spPr>
            <p:txBody>
              <a:bodyPr/>
              <a:lstStyle/>
              <a:p>
                <a:r>
                  <a:rPr lang="en-NZ">
                    <a:noFill/>
                  </a:rPr>
                  <a:t> </a:t>
                </a:r>
              </a:p>
            </p:txBody>
          </p:sp>
        </mc:Fallback>
      </mc:AlternateContent>
    </p:spTree>
    <p:extLst>
      <p:ext uri="{BB962C8B-B14F-4D97-AF65-F5344CB8AC3E}">
        <p14:creationId xmlns:p14="http://schemas.microsoft.com/office/powerpoint/2010/main" val="39534513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prstClr val="black"/>
                </a:solidFill>
              </a:rPr>
              <a:t>Logistic regression sigmoid function parameters</a:t>
            </a:r>
            <a:endParaRPr lang="en-US" sz="3200" dirty="0"/>
          </a:p>
        </p:txBody>
      </p:sp>
      <mc:AlternateContent xmlns:mc="http://schemas.openxmlformats.org/markup-compatibility/2006" xmlns:a14="http://schemas.microsoft.com/office/drawing/2010/main">
        <mc:Choice Requires="a14">
          <p:sp>
            <p:nvSpPr>
              <p:cNvPr id="5" name="TextBox 4"/>
              <p:cNvSpPr txBox="1"/>
              <p:nvPr/>
            </p:nvSpPr>
            <p:spPr>
              <a:xfrm>
                <a:off x="685801" y="4419601"/>
                <a:ext cx="2457018" cy="6226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rPr>
                        <m:t>h</m:t>
                      </m:r>
                      <m:r>
                        <a:rPr lang="en-NZ" i="1" baseline="-25000">
                          <a:latin typeface="Cambria Math"/>
                          <a:ea typeface="Cambria Math"/>
                        </a:rPr>
                        <m:t>𝜃</m:t>
                      </m:r>
                      <m:d>
                        <m:dPr>
                          <m:ctrlPr>
                            <a:rPr lang="en-NZ" i="1">
                              <a:latin typeface="Cambria Math" panose="02040503050406030204" pitchFamily="18" charset="0"/>
                              <a:ea typeface="Cambria Math"/>
                            </a:rPr>
                          </m:ctrlPr>
                        </m:dPr>
                        <m:e>
                          <m:r>
                            <a:rPr lang="en-NZ" i="1">
                              <a:latin typeface="Cambria Math"/>
                              <a:ea typeface="Cambria Math"/>
                            </a:rPr>
                            <m:t>𝑥</m:t>
                          </m:r>
                        </m:e>
                      </m:d>
                      <m:r>
                        <a:rPr lang="en-NZ" i="1">
                          <a:latin typeface="Cambria Math"/>
                          <a:ea typeface="Cambria Math"/>
                        </a:rPr>
                        <m:t>=</m:t>
                      </m:r>
                      <m:f>
                        <m:fPr>
                          <m:ctrlPr>
                            <a:rPr lang="en-US" i="1">
                              <a:latin typeface="Cambria Math" panose="02040503050406030204" pitchFamily="18" charset="0"/>
                            </a:rPr>
                          </m:ctrlPr>
                        </m:fPr>
                        <m:num>
                          <m:r>
                            <a:rPr lang="en-NZ" i="1">
                              <a:latin typeface="Cambria Math"/>
                            </a:rPr>
                            <m:t>1</m:t>
                          </m:r>
                        </m:num>
                        <m:den>
                          <m:r>
                            <a:rPr lang="en-NZ" i="1">
                              <a:latin typeface="Cambria Math"/>
                            </a:rPr>
                            <m:t>1+</m:t>
                          </m:r>
                          <m:sSup>
                            <m:sSupPr>
                              <m:ctrlPr>
                                <a:rPr lang="en-NZ" i="1">
                                  <a:latin typeface="Cambria Math" panose="02040503050406030204" pitchFamily="18" charset="0"/>
                                </a:rPr>
                              </m:ctrlPr>
                            </m:sSupPr>
                            <m:e>
                              <m:r>
                                <a:rPr lang="en-NZ" i="1">
                                  <a:latin typeface="Cambria Math"/>
                                </a:rPr>
                                <m:t>𝑒</m:t>
                              </m:r>
                            </m:e>
                            <m:sup>
                              <m:r>
                                <a:rPr lang="en-NZ" i="1">
                                  <a:latin typeface="Cambria Math"/>
                                </a:rPr>
                                <m:t>−(</m:t>
                              </m:r>
                              <m:r>
                                <a:rPr lang="en-NZ" i="1">
                                  <a:latin typeface="Cambria Math"/>
                                  <a:ea typeface="Cambria Math"/>
                                </a:rPr>
                                <m:t>𝜃</m:t>
                              </m:r>
                              <m:r>
                                <a:rPr lang="en-NZ" i="1" baseline="-25000">
                                  <a:latin typeface="Cambria Math"/>
                                  <a:ea typeface="Cambria Math"/>
                                </a:rPr>
                                <m:t>0</m:t>
                              </m:r>
                              <m:r>
                                <a:rPr lang="en-NZ" i="1">
                                  <a:latin typeface="Cambria Math"/>
                                  <a:ea typeface="Cambria Math"/>
                                </a:rPr>
                                <m:t>+</m:t>
                              </m:r>
                              <m:r>
                                <a:rPr lang="en-NZ" i="1">
                                  <a:latin typeface="Cambria Math"/>
                                  <a:ea typeface="Cambria Math"/>
                                </a:rPr>
                                <m:t>𝜃</m:t>
                              </m:r>
                              <m:r>
                                <a:rPr lang="en-NZ" i="1" baseline="-25000">
                                  <a:latin typeface="Cambria Math"/>
                                  <a:ea typeface="Cambria Math"/>
                                </a:rPr>
                                <m:t>1</m:t>
                              </m:r>
                              <m:r>
                                <a:rPr lang="en-NZ" i="1">
                                  <a:latin typeface="Cambria Math"/>
                                  <a:ea typeface="Cambria Math"/>
                                </a:rPr>
                                <m:t>𝑥</m:t>
                              </m:r>
                              <m:r>
                                <a:rPr lang="en-NZ" i="1">
                                  <a:latin typeface="Cambria Math"/>
                                  <a:ea typeface="Cambria Math"/>
                                </a:rPr>
                                <m:t>)</m:t>
                              </m:r>
                            </m:sup>
                          </m:sSup>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685801" y="4419601"/>
                <a:ext cx="2457018" cy="622671"/>
              </a:xfrm>
              <a:prstGeom prst="rect">
                <a:avLst/>
              </a:prstGeom>
              <a:blipFill>
                <a:blip r:embed="rId2"/>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609600" y="2286001"/>
                <a:ext cx="3059701" cy="646331"/>
              </a:xfrm>
              <a:prstGeom prst="rect">
                <a:avLst/>
              </a:prstGeom>
              <a:noFill/>
            </p:spPr>
            <p:txBody>
              <a:bodyPr wrap="square" rtlCol="0">
                <a:spAutoFit/>
              </a:bodyPr>
              <a:lstStyle/>
              <a:p>
                <a:r>
                  <a:rPr lang="en-NZ" dirty="0"/>
                  <a:t>Changing the </a:t>
                </a:r>
                <a14:m>
                  <m:oMath xmlns:m="http://schemas.openxmlformats.org/officeDocument/2006/math">
                    <m:r>
                      <a:rPr lang="en-NZ" i="1">
                        <a:latin typeface="Cambria Math"/>
                        <a:ea typeface="Cambria Math"/>
                      </a:rPr>
                      <m:t>𝜃</m:t>
                    </m:r>
                    <m:r>
                      <a:rPr lang="en-NZ" i="1" baseline="-25000">
                        <a:latin typeface="Cambria Math"/>
                        <a:ea typeface="Cambria Math"/>
                      </a:rPr>
                      <m:t>1</m:t>
                    </m:r>
                    <m:r>
                      <a:rPr lang="en-NZ" i="1">
                        <a:latin typeface="Cambria Math"/>
                        <a:ea typeface="Cambria Math"/>
                      </a:rPr>
                      <m:t> </m:t>
                    </m:r>
                  </m:oMath>
                </a14:m>
                <a:r>
                  <a:rPr lang="en-US" dirty="0"/>
                  <a:t>parameter changes the slope of the curve</a:t>
                </a:r>
              </a:p>
            </p:txBody>
          </p:sp>
        </mc:Choice>
        <mc:Fallback xmlns="">
          <p:sp>
            <p:nvSpPr>
              <p:cNvPr id="3" name="TextBox 2"/>
              <p:cNvSpPr txBox="1">
                <a:spLocks noRot="1" noChangeAspect="1" noMove="1" noResize="1" noEditPoints="1" noAdjustHandles="1" noChangeArrowheads="1" noChangeShapeType="1" noTextEdit="1"/>
              </p:cNvSpPr>
              <p:nvPr/>
            </p:nvSpPr>
            <p:spPr>
              <a:xfrm>
                <a:off x="609600" y="2286001"/>
                <a:ext cx="3059701" cy="646331"/>
              </a:xfrm>
              <a:prstGeom prst="rect">
                <a:avLst/>
              </a:prstGeom>
              <a:blipFill>
                <a:blip r:embed="rId3"/>
                <a:stretch>
                  <a:fillRect l="-1594" t="-4717" r="-598" b="-14151"/>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7696200" y="4676002"/>
                <a:ext cx="137101"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NZ" sz="1200" i="1">
                          <a:latin typeface="Cambria Math"/>
                          <a:ea typeface="Cambria Math"/>
                        </a:rPr>
                        <m:t>𝜃</m:t>
                      </m:r>
                      <m:r>
                        <a:rPr lang="en-NZ" sz="1200" i="1" baseline="-25000">
                          <a:latin typeface="Cambria Math"/>
                          <a:ea typeface="Cambria Math"/>
                        </a:rPr>
                        <m:t>0</m:t>
                      </m:r>
                    </m:oMath>
                  </m:oMathPara>
                </a14:m>
                <a:endParaRPr lang="en-US" sz="1200" dirty="0"/>
              </a:p>
            </p:txBody>
          </p:sp>
        </mc:Choice>
        <mc:Fallback xmlns="">
          <p:sp>
            <p:nvSpPr>
              <p:cNvPr id="7" name="Rectangle 6"/>
              <p:cNvSpPr>
                <a:spLocks noRot="1" noChangeAspect="1" noMove="1" noResize="1" noEditPoints="1" noAdjustHandles="1" noChangeArrowheads="1" noChangeShapeType="1" noTextEdit="1"/>
              </p:cNvSpPr>
              <p:nvPr/>
            </p:nvSpPr>
            <p:spPr>
              <a:xfrm>
                <a:off x="7696200" y="4676002"/>
                <a:ext cx="137101" cy="276999"/>
              </a:xfrm>
              <a:prstGeom prst="rect">
                <a:avLst/>
              </a:prstGeom>
              <a:blipFill>
                <a:blip r:embed="rId4"/>
                <a:stretch>
                  <a:fillRect r="-8181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696200" y="4904602"/>
                <a:ext cx="137101"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NZ" sz="1200" i="1">
                          <a:latin typeface="Cambria Math"/>
                          <a:ea typeface="Cambria Math"/>
                        </a:rPr>
                        <m:t>𝜃</m:t>
                      </m:r>
                      <m:r>
                        <a:rPr lang="en-NZ" sz="1200" i="1" baseline="-25000">
                          <a:latin typeface="Cambria Math"/>
                          <a:ea typeface="Cambria Math"/>
                        </a:rPr>
                        <m:t>0</m:t>
                      </m:r>
                    </m:oMath>
                  </m:oMathPara>
                </a14:m>
                <a:endParaRPr lang="en-US" sz="1200" dirty="0"/>
              </a:p>
            </p:txBody>
          </p:sp>
        </mc:Choice>
        <mc:Fallback xmlns="">
          <p:sp>
            <p:nvSpPr>
              <p:cNvPr id="10" name="Rectangle 9"/>
              <p:cNvSpPr>
                <a:spLocks noRot="1" noChangeAspect="1" noMove="1" noResize="1" noEditPoints="1" noAdjustHandles="1" noChangeArrowheads="1" noChangeShapeType="1" noTextEdit="1"/>
              </p:cNvSpPr>
              <p:nvPr/>
            </p:nvSpPr>
            <p:spPr>
              <a:xfrm>
                <a:off x="7696200" y="4904602"/>
                <a:ext cx="137101" cy="276999"/>
              </a:xfrm>
              <a:prstGeom prst="rect">
                <a:avLst/>
              </a:prstGeom>
              <a:blipFill>
                <a:blip r:embed="rId5"/>
                <a:stretch>
                  <a:fillRect r="-8181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696200" y="5133202"/>
                <a:ext cx="137101"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NZ" sz="1200" i="1">
                          <a:latin typeface="Cambria Math"/>
                          <a:ea typeface="Cambria Math"/>
                        </a:rPr>
                        <m:t>𝜃</m:t>
                      </m:r>
                      <m:r>
                        <a:rPr lang="en-NZ" sz="1200" i="1" baseline="-25000">
                          <a:latin typeface="Cambria Math"/>
                          <a:ea typeface="Cambria Math"/>
                        </a:rPr>
                        <m:t>0</m:t>
                      </m:r>
                    </m:oMath>
                  </m:oMathPara>
                </a14:m>
                <a:endParaRPr lang="en-US" sz="1200" dirty="0"/>
              </a:p>
            </p:txBody>
          </p:sp>
        </mc:Choice>
        <mc:Fallback xmlns="">
          <p:sp>
            <p:nvSpPr>
              <p:cNvPr id="11" name="Rectangle 10"/>
              <p:cNvSpPr>
                <a:spLocks noRot="1" noChangeAspect="1" noMove="1" noResize="1" noEditPoints="1" noAdjustHandles="1" noChangeArrowheads="1" noChangeShapeType="1" noTextEdit="1"/>
              </p:cNvSpPr>
              <p:nvPr/>
            </p:nvSpPr>
            <p:spPr>
              <a:xfrm>
                <a:off x="7696200" y="5133202"/>
                <a:ext cx="137101" cy="276999"/>
              </a:xfrm>
              <a:prstGeom prst="rect">
                <a:avLst/>
              </a:prstGeom>
              <a:blipFill>
                <a:blip r:embed="rId4"/>
                <a:stretch>
                  <a:fillRect r="-81818"/>
                </a:stretch>
              </a:blipFill>
            </p:spPr>
            <p:txBody>
              <a:bodyPr/>
              <a:lstStyle/>
              <a:p>
                <a:r>
                  <a:rPr lang="en-NZ">
                    <a:noFill/>
                  </a:rPr>
                  <a:t> </a:t>
                </a:r>
              </a:p>
            </p:txBody>
          </p:sp>
        </mc:Fallback>
      </mc:AlternateContent>
      <p:pic>
        <p:nvPicPr>
          <p:cNvPr id="9" name="Picture 81" descr="C:\Users\josdavis\Documents\Personal\DAT3_Offline\beta_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8538" y="1925246"/>
            <a:ext cx="5293485" cy="39502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Rectangle 12"/>
              <p:cNvSpPr/>
              <p:nvPr/>
            </p:nvSpPr>
            <p:spPr>
              <a:xfrm>
                <a:off x="7467600" y="4904602"/>
                <a:ext cx="152400" cy="27276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NZ" sz="1200" i="1">
                          <a:latin typeface="Cambria Math"/>
                          <a:ea typeface="Cambria Math"/>
                        </a:rPr>
                        <m:t>𝜃</m:t>
                      </m:r>
                      <m:r>
                        <a:rPr lang="en-NZ" sz="1200" i="1" baseline="-25000">
                          <a:latin typeface="Cambria Math"/>
                          <a:ea typeface="Cambria Math"/>
                        </a:rPr>
                        <m:t>1</m:t>
                      </m:r>
                    </m:oMath>
                  </m:oMathPara>
                </a14:m>
                <a:endParaRPr lang="en-US" sz="1200" baseline="-25000" dirty="0"/>
              </a:p>
            </p:txBody>
          </p:sp>
        </mc:Choice>
        <mc:Fallback xmlns="">
          <p:sp>
            <p:nvSpPr>
              <p:cNvPr id="13" name="Rectangle 12"/>
              <p:cNvSpPr>
                <a:spLocks noRot="1" noChangeAspect="1" noMove="1" noResize="1" noEditPoints="1" noAdjustHandles="1" noChangeArrowheads="1" noChangeShapeType="1" noTextEdit="1"/>
              </p:cNvSpPr>
              <p:nvPr/>
            </p:nvSpPr>
            <p:spPr>
              <a:xfrm>
                <a:off x="7467600" y="4904602"/>
                <a:ext cx="152400" cy="272767"/>
              </a:xfrm>
              <a:prstGeom prst="rect">
                <a:avLst/>
              </a:prstGeom>
              <a:blipFill>
                <a:blip r:embed="rId7"/>
                <a:stretch>
                  <a:fillRect r="-64000"/>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482900" y="5133202"/>
                <a:ext cx="137101" cy="27276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NZ" sz="1200" i="1">
                          <a:latin typeface="Cambria Math"/>
                          <a:ea typeface="Cambria Math"/>
                        </a:rPr>
                        <m:t>𝜃</m:t>
                      </m:r>
                      <m:r>
                        <a:rPr lang="en-NZ" sz="1200" i="1" baseline="-25000">
                          <a:latin typeface="Cambria Math"/>
                          <a:ea typeface="Cambria Math"/>
                        </a:rPr>
                        <m:t>1</m:t>
                      </m:r>
                    </m:oMath>
                  </m:oMathPara>
                </a14:m>
                <a:endParaRPr lang="en-US" sz="1200" baseline="-25000" dirty="0"/>
              </a:p>
            </p:txBody>
          </p:sp>
        </mc:Choice>
        <mc:Fallback xmlns="">
          <p:sp>
            <p:nvSpPr>
              <p:cNvPr id="14" name="Rectangle 13"/>
              <p:cNvSpPr>
                <a:spLocks noRot="1" noChangeAspect="1" noMove="1" noResize="1" noEditPoints="1" noAdjustHandles="1" noChangeArrowheads="1" noChangeShapeType="1" noTextEdit="1"/>
              </p:cNvSpPr>
              <p:nvPr/>
            </p:nvSpPr>
            <p:spPr>
              <a:xfrm>
                <a:off x="7482900" y="5133202"/>
                <a:ext cx="137101" cy="272767"/>
              </a:xfrm>
              <a:prstGeom prst="rect">
                <a:avLst/>
              </a:prstGeom>
              <a:blipFill>
                <a:blip r:embed="rId8"/>
                <a:stretch>
                  <a:fillRect r="-8181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7467600" y="4680234"/>
                <a:ext cx="152400" cy="272767"/>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r>
                        <a:rPr lang="en-NZ" sz="1200" i="1">
                          <a:latin typeface="Cambria Math"/>
                          <a:ea typeface="Cambria Math"/>
                        </a:rPr>
                        <m:t>𝜃</m:t>
                      </m:r>
                      <m:r>
                        <a:rPr lang="en-NZ" sz="1200" i="1" baseline="-25000">
                          <a:latin typeface="Cambria Math"/>
                          <a:ea typeface="Cambria Math"/>
                        </a:rPr>
                        <m:t>1</m:t>
                      </m:r>
                    </m:oMath>
                  </m:oMathPara>
                </a14:m>
                <a:endParaRPr lang="en-US" sz="1200" baseline="-25000" dirty="0"/>
              </a:p>
            </p:txBody>
          </p:sp>
        </mc:Choice>
        <mc:Fallback xmlns="">
          <p:sp>
            <p:nvSpPr>
              <p:cNvPr id="15" name="Rectangle 14"/>
              <p:cNvSpPr>
                <a:spLocks noRot="1" noChangeAspect="1" noMove="1" noResize="1" noEditPoints="1" noAdjustHandles="1" noChangeArrowheads="1" noChangeShapeType="1" noTextEdit="1"/>
              </p:cNvSpPr>
              <p:nvPr/>
            </p:nvSpPr>
            <p:spPr>
              <a:xfrm>
                <a:off x="7467600" y="4680234"/>
                <a:ext cx="152400" cy="272767"/>
              </a:xfrm>
              <a:prstGeom prst="rect">
                <a:avLst/>
              </a:prstGeom>
              <a:blipFill>
                <a:blip r:embed="rId9"/>
                <a:stretch>
                  <a:fillRect r="-64000"/>
                </a:stretch>
              </a:blipFill>
            </p:spPr>
            <p:txBody>
              <a:bodyPr/>
              <a:lstStyle/>
              <a:p>
                <a:r>
                  <a:rPr lang="en-NZ">
                    <a:noFill/>
                  </a:rPr>
                  <a:t> </a:t>
                </a:r>
              </a:p>
            </p:txBody>
          </p:sp>
        </mc:Fallback>
      </mc:AlternateContent>
      <p:sp>
        <p:nvSpPr>
          <p:cNvPr id="4" name="Freeform 3"/>
          <p:cNvSpPr/>
          <p:nvPr/>
        </p:nvSpPr>
        <p:spPr>
          <a:xfrm>
            <a:off x="4206240" y="2336800"/>
            <a:ext cx="4064000" cy="3119120"/>
          </a:xfrm>
          <a:custGeom>
            <a:avLst/>
            <a:gdLst>
              <a:gd name="connsiteX0" fmla="*/ 3048000 w 3048000"/>
              <a:gd name="connsiteY0" fmla="*/ 0 h 2339340"/>
              <a:gd name="connsiteX1" fmla="*/ 2522220 w 3048000"/>
              <a:gd name="connsiteY1" fmla="*/ 60960 h 2339340"/>
              <a:gd name="connsiteX2" fmla="*/ 2125980 w 3048000"/>
              <a:gd name="connsiteY2" fmla="*/ 266700 h 2339340"/>
              <a:gd name="connsiteX3" fmla="*/ 1859280 w 3048000"/>
              <a:gd name="connsiteY3" fmla="*/ 579120 h 2339340"/>
              <a:gd name="connsiteX4" fmla="*/ 1516380 w 3048000"/>
              <a:gd name="connsiteY4" fmla="*/ 1173480 h 2339340"/>
              <a:gd name="connsiteX5" fmla="*/ 1257300 w 3048000"/>
              <a:gd name="connsiteY5" fmla="*/ 1661160 h 2339340"/>
              <a:gd name="connsiteX6" fmla="*/ 960120 w 3048000"/>
              <a:gd name="connsiteY6" fmla="*/ 2042160 h 2339340"/>
              <a:gd name="connsiteX7" fmla="*/ 594360 w 3048000"/>
              <a:gd name="connsiteY7" fmla="*/ 2240280 h 2339340"/>
              <a:gd name="connsiteX8" fmla="*/ 0 w 3048000"/>
              <a:gd name="connsiteY8" fmla="*/ 2339340 h 233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2339340">
                <a:moveTo>
                  <a:pt x="3048000" y="0"/>
                </a:moveTo>
                <a:cubicBezTo>
                  <a:pt x="2861945" y="8255"/>
                  <a:pt x="2675890" y="16510"/>
                  <a:pt x="2522220" y="60960"/>
                </a:cubicBezTo>
                <a:cubicBezTo>
                  <a:pt x="2368550" y="105410"/>
                  <a:pt x="2236470" y="180340"/>
                  <a:pt x="2125980" y="266700"/>
                </a:cubicBezTo>
                <a:cubicBezTo>
                  <a:pt x="2015490" y="353060"/>
                  <a:pt x="1960880" y="427990"/>
                  <a:pt x="1859280" y="579120"/>
                </a:cubicBezTo>
                <a:cubicBezTo>
                  <a:pt x="1757680" y="730250"/>
                  <a:pt x="1616710" y="993140"/>
                  <a:pt x="1516380" y="1173480"/>
                </a:cubicBezTo>
                <a:cubicBezTo>
                  <a:pt x="1416050" y="1353820"/>
                  <a:pt x="1350010" y="1516380"/>
                  <a:pt x="1257300" y="1661160"/>
                </a:cubicBezTo>
                <a:cubicBezTo>
                  <a:pt x="1164590" y="1805940"/>
                  <a:pt x="1070610" y="1945640"/>
                  <a:pt x="960120" y="2042160"/>
                </a:cubicBezTo>
                <a:cubicBezTo>
                  <a:pt x="849630" y="2138680"/>
                  <a:pt x="754380" y="2190750"/>
                  <a:pt x="594360" y="2240280"/>
                </a:cubicBezTo>
                <a:cubicBezTo>
                  <a:pt x="434340" y="2289810"/>
                  <a:pt x="217170" y="2314575"/>
                  <a:pt x="0" y="23393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2687471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Changing the parameters of the model can improve classification accuracy</a:t>
            </a:r>
          </a:p>
        </p:txBody>
      </p:sp>
      <p:sp>
        <p:nvSpPr>
          <p:cNvPr id="6" name="Freeform 5"/>
          <p:cNvSpPr/>
          <p:nvPr/>
        </p:nvSpPr>
        <p:spPr>
          <a:xfrm>
            <a:off x="836097" y="2387284"/>
            <a:ext cx="5537203" cy="3119121"/>
          </a:xfrm>
          <a:custGeom>
            <a:avLst/>
            <a:gdLst>
              <a:gd name="connsiteX0" fmla="*/ 3048000 w 3048000"/>
              <a:gd name="connsiteY0" fmla="*/ 0 h 2339340"/>
              <a:gd name="connsiteX1" fmla="*/ 2522220 w 3048000"/>
              <a:gd name="connsiteY1" fmla="*/ 60960 h 2339340"/>
              <a:gd name="connsiteX2" fmla="*/ 2125980 w 3048000"/>
              <a:gd name="connsiteY2" fmla="*/ 266700 h 2339340"/>
              <a:gd name="connsiteX3" fmla="*/ 1859280 w 3048000"/>
              <a:gd name="connsiteY3" fmla="*/ 579120 h 2339340"/>
              <a:gd name="connsiteX4" fmla="*/ 1516380 w 3048000"/>
              <a:gd name="connsiteY4" fmla="*/ 1173480 h 2339340"/>
              <a:gd name="connsiteX5" fmla="*/ 1257300 w 3048000"/>
              <a:gd name="connsiteY5" fmla="*/ 1661160 h 2339340"/>
              <a:gd name="connsiteX6" fmla="*/ 960120 w 3048000"/>
              <a:gd name="connsiteY6" fmla="*/ 2042160 h 2339340"/>
              <a:gd name="connsiteX7" fmla="*/ 594360 w 3048000"/>
              <a:gd name="connsiteY7" fmla="*/ 2240280 h 2339340"/>
              <a:gd name="connsiteX8" fmla="*/ 0 w 3048000"/>
              <a:gd name="connsiteY8" fmla="*/ 2339340 h 233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48000" h="2339340">
                <a:moveTo>
                  <a:pt x="3048000" y="0"/>
                </a:moveTo>
                <a:cubicBezTo>
                  <a:pt x="2861945" y="8255"/>
                  <a:pt x="2675890" y="16510"/>
                  <a:pt x="2522220" y="60960"/>
                </a:cubicBezTo>
                <a:cubicBezTo>
                  <a:pt x="2368550" y="105410"/>
                  <a:pt x="2236470" y="180340"/>
                  <a:pt x="2125980" y="266700"/>
                </a:cubicBezTo>
                <a:cubicBezTo>
                  <a:pt x="2015490" y="353060"/>
                  <a:pt x="1960880" y="427990"/>
                  <a:pt x="1859280" y="579120"/>
                </a:cubicBezTo>
                <a:cubicBezTo>
                  <a:pt x="1757680" y="730250"/>
                  <a:pt x="1616710" y="993140"/>
                  <a:pt x="1516380" y="1173480"/>
                </a:cubicBezTo>
                <a:cubicBezTo>
                  <a:pt x="1416050" y="1353820"/>
                  <a:pt x="1350010" y="1516380"/>
                  <a:pt x="1257300" y="1661160"/>
                </a:cubicBezTo>
                <a:cubicBezTo>
                  <a:pt x="1164590" y="1805940"/>
                  <a:pt x="1070610" y="1945640"/>
                  <a:pt x="960120" y="2042160"/>
                </a:cubicBezTo>
                <a:cubicBezTo>
                  <a:pt x="849630" y="2138680"/>
                  <a:pt x="754380" y="2190750"/>
                  <a:pt x="594360" y="2240280"/>
                </a:cubicBezTo>
                <a:cubicBezTo>
                  <a:pt x="434340" y="2289810"/>
                  <a:pt x="217170" y="2314575"/>
                  <a:pt x="0" y="233934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8" name="Straight Arrow Connector 7"/>
          <p:cNvCxnSpPr/>
          <p:nvPr/>
        </p:nvCxnSpPr>
        <p:spPr>
          <a:xfrm flipV="1">
            <a:off x="1422401" y="2209800"/>
            <a:ext cx="0" cy="3251200"/>
          </a:xfrm>
          <a:prstGeom prst="straightConnector1">
            <a:avLst/>
          </a:prstGeom>
          <a:ln w="476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422402" y="5445760"/>
            <a:ext cx="6807199" cy="44133"/>
          </a:xfrm>
          <a:prstGeom prst="straightConnector1">
            <a:avLst/>
          </a:prstGeom>
          <a:ln w="476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16200000">
            <a:off x="-1065311" y="3580062"/>
            <a:ext cx="3454400" cy="276999"/>
          </a:xfrm>
          <a:prstGeom prst="rect">
            <a:avLst/>
          </a:prstGeom>
          <a:noFill/>
        </p:spPr>
        <p:txBody>
          <a:bodyPr wrap="square" rtlCol="0">
            <a:spAutoFit/>
          </a:bodyPr>
          <a:lstStyle/>
          <a:p>
            <a:r>
              <a:rPr lang="en-US" sz="1200" dirty="0"/>
              <a:t>Probability of credit card fraudulent transaction</a:t>
            </a:r>
          </a:p>
        </p:txBody>
      </p:sp>
      <p:sp>
        <p:nvSpPr>
          <p:cNvPr id="15" name="TextBox 14"/>
          <p:cNvSpPr txBox="1"/>
          <p:nvPr/>
        </p:nvSpPr>
        <p:spPr>
          <a:xfrm>
            <a:off x="4368800" y="5664201"/>
            <a:ext cx="3454400" cy="276999"/>
          </a:xfrm>
          <a:prstGeom prst="rect">
            <a:avLst/>
          </a:prstGeom>
          <a:noFill/>
        </p:spPr>
        <p:txBody>
          <a:bodyPr wrap="square" rtlCol="0">
            <a:spAutoFit/>
          </a:bodyPr>
          <a:lstStyle/>
          <a:p>
            <a:r>
              <a:rPr lang="en-US" sz="1200" dirty="0"/>
              <a:t>Frequency of credit card transactions per hour</a:t>
            </a:r>
          </a:p>
        </p:txBody>
      </p:sp>
      <p:sp>
        <p:nvSpPr>
          <p:cNvPr id="16" name="TextBox 15"/>
          <p:cNvSpPr txBox="1"/>
          <p:nvPr/>
        </p:nvSpPr>
        <p:spPr>
          <a:xfrm>
            <a:off x="917377" y="2108201"/>
            <a:ext cx="505024" cy="461665"/>
          </a:xfrm>
          <a:prstGeom prst="rect">
            <a:avLst/>
          </a:prstGeom>
          <a:noFill/>
        </p:spPr>
        <p:txBody>
          <a:bodyPr wrap="square" rtlCol="0">
            <a:spAutoFit/>
          </a:bodyPr>
          <a:lstStyle/>
          <a:p>
            <a:r>
              <a:rPr lang="en-US" sz="2400" dirty="0"/>
              <a:t>1</a:t>
            </a:r>
          </a:p>
        </p:txBody>
      </p:sp>
      <p:sp>
        <p:nvSpPr>
          <p:cNvPr id="17" name="TextBox 16"/>
          <p:cNvSpPr txBox="1"/>
          <p:nvPr/>
        </p:nvSpPr>
        <p:spPr>
          <a:xfrm>
            <a:off x="866577" y="5171758"/>
            <a:ext cx="505024" cy="461665"/>
          </a:xfrm>
          <a:prstGeom prst="rect">
            <a:avLst/>
          </a:prstGeom>
          <a:noFill/>
        </p:spPr>
        <p:txBody>
          <a:bodyPr wrap="square" rtlCol="0">
            <a:spAutoFit/>
          </a:bodyPr>
          <a:lstStyle/>
          <a:p>
            <a:r>
              <a:rPr lang="en-US" sz="2400" dirty="0"/>
              <a:t>0</a:t>
            </a:r>
          </a:p>
        </p:txBody>
      </p:sp>
      <p:sp>
        <p:nvSpPr>
          <p:cNvPr id="18" name="Multiply 17"/>
          <p:cNvSpPr/>
          <p:nvPr/>
        </p:nvSpPr>
        <p:spPr>
          <a:xfrm>
            <a:off x="3947286" y="5241768"/>
            <a:ext cx="300337" cy="377507"/>
          </a:xfrm>
          <a:prstGeom prst="mathMultiply">
            <a:avLst>
              <a:gd name="adj1" fmla="val 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Multiply 18"/>
          <p:cNvSpPr/>
          <p:nvPr/>
        </p:nvSpPr>
        <p:spPr>
          <a:xfrm>
            <a:off x="4271664" y="5257800"/>
            <a:ext cx="300337" cy="377507"/>
          </a:xfrm>
          <a:prstGeom prst="mathMultiply">
            <a:avLst>
              <a:gd name="adj1" fmla="val 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Multiply 19"/>
          <p:cNvSpPr/>
          <p:nvPr/>
        </p:nvSpPr>
        <p:spPr>
          <a:xfrm>
            <a:off x="5389264" y="5257800"/>
            <a:ext cx="300337" cy="377507"/>
          </a:xfrm>
          <a:prstGeom prst="mathMultiply">
            <a:avLst>
              <a:gd name="adj1" fmla="val 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Multiply 20"/>
          <p:cNvSpPr/>
          <p:nvPr/>
        </p:nvSpPr>
        <p:spPr>
          <a:xfrm>
            <a:off x="4779664" y="5257800"/>
            <a:ext cx="300337" cy="377507"/>
          </a:xfrm>
          <a:prstGeom prst="mathMultiply">
            <a:avLst>
              <a:gd name="adj1" fmla="val 0"/>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Multiply 21"/>
          <p:cNvSpPr/>
          <p:nvPr/>
        </p:nvSpPr>
        <p:spPr>
          <a:xfrm>
            <a:off x="4982864" y="2137093"/>
            <a:ext cx="300337" cy="377507"/>
          </a:xfrm>
          <a:prstGeom prst="mathMultiply">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4" name="Straight Connector 23"/>
          <p:cNvCxnSpPr/>
          <p:nvPr/>
        </p:nvCxnSpPr>
        <p:spPr>
          <a:xfrm flipV="1">
            <a:off x="1524000" y="2311401"/>
            <a:ext cx="6585661" cy="59372"/>
          </a:xfrm>
          <a:prstGeom prst="line">
            <a:avLst/>
          </a:prstGeom>
          <a:ln>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25" name="Multiply 24"/>
          <p:cNvSpPr/>
          <p:nvPr/>
        </p:nvSpPr>
        <p:spPr>
          <a:xfrm>
            <a:off x="7522864" y="2137093"/>
            <a:ext cx="300337" cy="377507"/>
          </a:xfrm>
          <a:prstGeom prst="mathMultiply">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Multiply 25"/>
          <p:cNvSpPr/>
          <p:nvPr/>
        </p:nvSpPr>
        <p:spPr>
          <a:xfrm>
            <a:off x="6913264" y="2137093"/>
            <a:ext cx="300337" cy="377507"/>
          </a:xfrm>
          <a:prstGeom prst="mathMultiply">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Multiply 26"/>
          <p:cNvSpPr/>
          <p:nvPr/>
        </p:nvSpPr>
        <p:spPr>
          <a:xfrm>
            <a:off x="6502401" y="2137093"/>
            <a:ext cx="300337" cy="377507"/>
          </a:xfrm>
          <a:prstGeom prst="mathMultiply">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Multiply 27"/>
          <p:cNvSpPr/>
          <p:nvPr/>
        </p:nvSpPr>
        <p:spPr>
          <a:xfrm>
            <a:off x="6303664" y="2137093"/>
            <a:ext cx="300337" cy="377507"/>
          </a:xfrm>
          <a:prstGeom prst="mathMultiply">
            <a:avLst>
              <a:gd name="adj1" fmla="val 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TextBox 28"/>
          <p:cNvSpPr txBox="1"/>
          <p:nvPr/>
        </p:nvSpPr>
        <p:spPr>
          <a:xfrm>
            <a:off x="711201" y="3566322"/>
            <a:ext cx="711200" cy="461665"/>
          </a:xfrm>
          <a:prstGeom prst="rect">
            <a:avLst/>
          </a:prstGeom>
          <a:noFill/>
        </p:spPr>
        <p:txBody>
          <a:bodyPr wrap="square" rtlCol="0">
            <a:spAutoFit/>
          </a:bodyPr>
          <a:lstStyle/>
          <a:p>
            <a:r>
              <a:rPr lang="en-US" sz="2400" dirty="0"/>
              <a:t>0.5</a:t>
            </a:r>
          </a:p>
        </p:txBody>
      </p:sp>
      <mc:AlternateContent xmlns:mc="http://schemas.openxmlformats.org/markup-compatibility/2006" xmlns:a14="http://schemas.microsoft.com/office/drawing/2010/main">
        <mc:Choice Requires="a14">
          <p:sp>
            <p:nvSpPr>
              <p:cNvPr id="33" name="TextBox 32"/>
              <p:cNvSpPr txBox="1"/>
              <p:nvPr/>
            </p:nvSpPr>
            <p:spPr>
              <a:xfrm>
                <a:off x="436881" y="6099923"/>
                <a:ext cx="2457018" cy="62267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rPr>
                        <m:t>h</m:t>
                      </m:r>
                      <m:r>
                        <a:rPr lang="en-NZ" i="1" baseline="-25000">
                          <a:latin typeface="Cambria Math"/>
                          <a:ea typeface="Cambria Math"/>
                        </a:rPr>
                        <m:t>𝜃</m:t>
                      </m:r>
                      <m:d>
                        <m:dPr>
                          <m:ctrlPr>
                            <a:rPr lang="en-NZ" i="1">
                              <a:latin typeface="Cambria Math" panose="02040503050406030204" pitchFamily="18" charset="0"/>
                              <a:ea typeface="Cambria Math"/>
                            </a:rPr>
                          </m:ctrlPr>
                        </m:dPr>
                        <m:e>
                          <m:r>
                            <a:rPr lang="en-NZ" i="1">
                              <a:latin typeface="Cambria Math"/>
                              <a:ea typeface="Cambria Math"/>
                            </a:rPr>
                            <m:t>𝑥</m:t>
                          </m:r>
                        </m:e>
                      </m:d>
                      <m:r>
                        <a:rPr lang="en-NZ" i="1">
                          <a:latin typeface="Cambria Math"/>
                          <a:ea typeface="Cambria Math"/>
                        </a:rPr>
                        <m:t>=</m:t>
                      </m:r>
                      <m:f>
                        <m:fPr>
                          <m:ctrlPr>
                            <a:rPr lang="en-US" i="1">
                              <a:latin typeface="Cambria Math" panose="02040503050406030204" pitchFamily="18" charset="0"/>
                            </a:rPr>
                          </m:ctrlPr>
                        </m:fPr>
                        <m:num>
                          <m:r>
                            <a:rPr lang="en-NZ" i="1">
                              <a:latin typeface="Cambria Math"/>
                            </a:rPr>
                            <m:t>1</m:t>
                          </m:r>
                        </m:num>
                        <m:den>
                          <m:r>
                            <a:rPr lang="en-NZ" i="1">
                              <a:latin typeface="Cambria Math"/>
                            </a:rPr>
                            <m:t>1+</m:t>
                          </m:r>
                          <m:sSup>
                            <m:sSupPr>
                              <m:ctrlPr>
                                <a:rPr lang="en-NZ" i="1">
                                  <a:latin typeface="Cambria Math" panose="02040503050406030204" pitchFamily="18" charset="0"/>
                                </a:rPr>
                              </m:ctrlPr>
                            </m:sSupPr>
                            <m:e>
                              <m:r>
                                <a:rPr lang="en-NZ" i="1">
                                  <a:latin typeface="Cambria Math"/>
                                </a:rPr>
                                <m:t>𝑒</m:t>
                              </m:r>
                            </m:e>
                            <m:sup>
                              <m:r>
                                <a:rPr lang="en-NZ" i="1">
                                  <a:latin typeface="Cambria Math"/>
                                </a:rPr>
                                <m:t>−(</m:t>
                              </m:r>
                              <m:r>
                                <a:rPr lang="en-NZ" i="1">
                                  <a:solidFill>
                                    <a:srgbClr val="FF0000"/>
                                  </a:solidFill>
                                  <a:latin typeface="Cambria Math"/>
                                  <a:ea typeface="Cambria Math"/>
                                </a:rPr>
                                <m:t>𝜃</m:t>
                              </m:r>
                              <m:r>
                                <a:rPr lang="en-NZ" i="1" baseline="-25000">
                                  <a:solidFill>
                                    <a:srgbClr val="FF0000"/>
                                  </a:solidFill>
                                  <a:latin typeface="Cambria Math"/>
                                  <a:ea typeface="Cambria Math"/>
                                </a:rPr>
                                <m:t>0</m:t>
                              </m:r>
                              <m:r>
                                <a:rPr lang="en-NZ" i="1">
                                  <a:latin typeface="Cambria Math"/>
                                  <a:ea typeface="Cambria Math"/>
                                </a:rPr>
                                <m:t>+</m:t>
                              </m:r>
                              <m:r>
                                <a:rPr lang="en-NZ" i="1">
                                  <a:latin typeface="Cambria Math"/>
                                  <a:ea typeface="Cambria Math"/>
                                </a:rPr>
                                <m:t>𝜃</m:t>
                              </m:r>
                              <m:r>
                                <a:rPr lang="en-NZ" i="1" baseline="-25000">
                                  <a:latin typeface="Cambria Math"/>
                                  <a:ea typeface="Cambria Math"/>
                                </a:rPr>
                                <m:t>1</m:t>
                              </m:r>
                              <m:r>
                                <a:rPr lang="en-NZ" i="1">
                                  <a:latin typeface="Cambria Math"/>
                                  <a:ea typeface="Cambria Math"/>
                                </a:rPr>
                                <m:t>𝑥</m:t>
                              </m:r>
                              <m:r>
                                <a:rPr lang="en-NZ" i="1">
                                  <a:latin typeface="Cambria Math"/>
                                  <a:ea typeface="Cambria Math"/>
                                </a:rPr>
                                <m:t>)</m:t>
                              </m:r>
                            </m:sup>
                          </m:sSup>
                        </m:den>
                      </m:f>
                    </m:oMath>
                  </m:oMathPara>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436881" y="6099923"/>
                <a:ext cx="2457018" cy="622671"/>
              </a:xfrm>
              <a:prstGeom prst="rect">
                <a:avLst/>
              </a:prstGeom>
              <a:blipFill>
                <a:blip r:embed="rId2"/>
                <a:stretch>
                  <a:fillRect/>
                </a:stretch>
              </a:blipFill>
            </p:spPr>
            <p:txBody>
              <a:bodyPr/>
              <a:lstStyle/>
              <a:p>
                <a:r>
                  <a:rPr lang="en-NZ">
                    <a:noFill/>
                  </a:rPr>
                  <a:t> </a:t>
                </a:r>
              </a:p>
            </p:txBody>
          </p:sp>
        </mc:Fallback>
      </mc:AlternateContent>
    </p:spTree>
    <p:extLst>
      <p:ext uri="{BB962C8B-B14F-4D97-AF65-F5344CB8AC3E}">
        <p14:creationId xmlns:p14="http://schemas.microsoft.com/office/powerpoint/2010/main" val="4040479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579 -0.00648 L 0.2169 -0.00648 " pathEditMode="relative" rAng="0" ptsTypes="AA">
                                      <p:cBhvr>
                                        <p:cTn id="6" dur="2000" fill="hold"/>
                                        <p:tgtEl>
                                          <p:spTgt spid="6"/>
                                        </p:tgtEl>
                                        <p:attrNameLst>
                                          <p:attrName>ppt_x</p:attrName>
                                          <p:attrName>ppt_y</p:attrName>
                                        </p:attrNameLst>
                                      </p:cBhvr>
                                      <p:rCtr x="1055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	Making predictions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NZ" sz="2400" dirty="0"/>
                  <a:t>Once gradient descent has estimated the optimal </a:t>
                </a:r>
                <a14:m>
                  <m:oMath xmlns:m="http://schemas.openxmlformats.org/officeDocument/2006/math">
                    <m:r>
                      <a:rPr lang="en-NZ" sz="2400" i="1">
                        <a:latin typeface="Cambria Math"/>
                        <a:ea typeface="Cambria Math"/>
                      </a:rPr>
                      <m:t>𝜃</m:t>
                    </m:r>
                    <m:r>
                      <a:rPr lang="en-NZ" sz="2400" i="1" baseline="-25000">
                        <a:latin typeface="Cambria Math"/>
                        <a:ea typeface="Cambria Math"/>
                      </a:rPr>
                      <m:t>0</m:t>
                    </m:r>
                  </m:oMath>
                </a14:m>
                <a:r>
                  <a:rPr lang="en-US" sz="2400" baseline="-25000" dirty="0"/>
                  <a:t> </a:t>
                </a:r>
                <a:r>
                  <a:rPr lang="en-US" sz="2400" dirty="0"/>
                  <a:t>and </a:t>
                </a:r>
                <a14:m>
                  <m:oMath xmlns:m="http://schemas.openxmlformats.org/officeDocument/2006/math">
                    <m:r>
                      <a:rPr lang="en-NZ" sz="2400" i="1">
                        <a:latin typeface="Cambria Math"/>
                        <a:ea typeface="Cambria Math"/>
                      </a:rPr>
                      <m:t>𝜃</m:t>
                    </m:r>
                  </m:oMath>
                </a14:m>
                <a:r>
                  <a:rPr lang="en-US" sz="2400" baseline="-25000" dirty="0"/>
                  <a:t>1 </a:t>
                </a:r>
                <a:r>
                  <a:rPr lang="en-US" sz="2400" dirty="0"/>
                  <a:t>for our logistic regression model, the model can carry out predictions</a:t>
                </a:r>
              </a:p>
              <a:p>
                <a:r>
                  <a:rPr lang="en-NZ" sz="2400" dirty="0"/>
                  <a:t>What is the model estimated probability of default for someone with a negative credit card balance of $1000 or $2000 given a model with the following optimal parameters: </a:t>
                </a:r>
                <a14:m>
                  <m:oMath xmlns:m="http://schemas.openxmlformats.org/officeDocument/2006/math">
                    <m:r>
                      <a:rPr lang="en-NZ" sz="2133" i="1">
                        <a:latin typeface="Cambria Math"/>
                        <a:ea typeface="Cambria Math"/>
                      </a:rPr>
                      <m:t>𝜃</m:t>
                    </m:r>
                    <m:r>
                      <a:rPr lang="en-NZ" sz="2133" i="1" baseline="-25000">
                        <a:latin typeface="Cambria Math"/>
                        <a:ea typeface="Cambria Math"/>
                      </a:rPr>
                      <m:t>0</m:t>
                    </m:r>
                    <m:r>
                      <a:rPr lang="en-NZ" sz="2133" i="1">
                        <a:latin typeface="Cambria Math"/>
                        <a:ea typeface="Cambria Math"/>
                      </a:rPr>
                      <m:t>=−10.65, </m:t>
                    </m:r>
                    <m:r>
                      <a:rPr lang="en-NZ" sz="2133" i="1">
                        <a:latin typeface="Cambria Math"/>
                        <a:ea typeface="Cambria Math"/>
                      </a:rPr>
                      <m:t>𝜃</m:t>
                    </m:r>
                    <m:r>
                      <a:rPr lang="en-NZ" sz="2133" i="1" baseline="-25000">
                        <a:latin typeface="Cambria Math"/>
                        <a:ea typeface="Cambria Math"/>
                      </a:rPr>
                      <m:t>1</m:t>
                    </m:r>
                    <m:r>
                      <a:rPr lang="en-NZ" sz="2133" i="1">
                        <a:latin typeface="Cambria Math"/>
                        <a:ea typeface="Cambria Math"/>
                      </a:rPr>
                      <m:t>=0.0055</m:t>
                    </m:r>
                  </m:oMath>
                </a14:m>
                <a:endParaRPr lang="en-NZ" sz="1600" dirty="0"/>
              </a:p>
              <a:p>
                <a:pPr lvl="1"/>
                <a14:m>
                  <m:oMath xmlns:m="http://schemas.openxmlformats.org/officeDocument/2006/math">
                    <m:r>
                      <a:rPr lang="en-NZ" sz="1800" i="1">
                        <a:latin typeface="Cambria Math"/>
                      </a:rPr>
                      <m:t>𝑝</m:t>
                    </m:r>
                    <m:d>
                      <m:dPr>
                        <m:ctrlPr>
                          <a:rPr lang="en-NZ" sz="1800" i="1">
                            <a:latin typeface="Cambria Math" panose="02040503050406030204" pitchFamily="18" charset="0"/>
                          </a:rPr>
                        </m:ctrlPr>
                      </m:dPr>
                      <m:e>
                        <m:r>
                          <a:rPr lang="en-NZ" sz="1800" i="1">
                            <a:latin typeface="Cambria Math"/>
                          </a:rPr>
                          <m:t>𝑥</m:t>
                        </m:r>
                      </m:e>
                    </m:d>
                    <m:r>
                      <a:rPr lang="en-NZ" sz="1800" i="1">
                        <a:latin typeface="Cambria Math"/>
                      </a:rPr>
                      <m:t>=</m:t>
                    </m:r>
                    <m:f>
                      <m:fPr>
                        <m:ctrlPr>
                          <a:rPr lang="en-NZ" sz="1800" i="1">
                            <a:latin typeface="Cambria Math" panose="02040503050406030204" pitchFamily="18" charset="0"/>
                          </a:rPr>
                        </m:ctrlPr>
                      </m:fPr>
                      <m:num>
                        <m:r>
                          <a:rPr lang="en-NZ" sz="1800" i="1">
                            <a:latin typeface="Cambria Math"/>
                          </a:rPr>
                          <m:t>1</m:t>
                        </m:r>
                      </m:num>
                      <m:den>
                        <m:r>
                          <a:rPr lang="en-NZ" sz="1800" i="1">
                            <a:latin typeface="Cambria Math"/>
                          </a:rPr>
                          <m:t>1+</m:t>
                        </m:r>
                        <m:sSup>
                          <m:sSupPr>
                            <m:ctrlPr>
                              <a:rPr lang="en-NZ" sz="1800" i="1">
                                <a:latin typeface="Cambria Math" panose="02040503050406030204" pitchFamily="18" charset="0"/>
                              </a:rPr>
                            </m:ctrlPr>
                          </m:sSupPr>
                          <m:e>
                            <m:r>
                              <a:rPr lang="en-NZ" sz="1800" i="1">
                                <a:latin typeface="Cambria Math"/>
                              </a:rPr>
                              <m:t>𝑒</m:t>
                            </m:r>
                          </m:e>
                          <m:sup>
                            <m:sSub>
                              <m:sSubPr>
                                <m:ctrlPr>
                                  <a:rPr lang="en-NZ" sz="1800" i="1">
                                    <a:latin typeface="Cambria Math" panose="02040503050406030204" pitchFamily="18" charset="0"/>
                                  </a:rPr>
                                </m:ctrlPr>
                              </m:sSubPr>
                              <m:e>
                                <m:r>
                                  <a:rPr lang="en-NZ" sz="1800" i="1">
                                    <a:latin typeface="Cambria Math"/>
                                  </a:rPr>
                                  <m:t>−(</m:t>
                                </m:r>
                                <m:r>
                                  <a:rPr lang="en-NZ" sz="1800" i="1">
                                    <a:latin typeface="Cambria Math"/>
                                    <a:ea typeface="Cambria Math"/>
                                  </a:rPr>
                                  <m:t>𝜃</m:t>
                                </m:r>
                              </m:e>
                              <m:sub>
                                <m:r>
                                  <a:rPr lang="en-NZ" sz="1800" i="1">
                                    <a:latin typeface="Cambria Math"/>
                                  </a:rPr>
                                  <m:t>0</m:t>
                                </m:r>
                              </m:sub>
                            </m:sSub>
                            <m:r>
                              <a:rPr lang="en-NZ" sz="1800" i="1">
                                <a:latin typeface="Cambria Math"/>
                              </a:rPr>
                              <m:t>+</m:t>
                            </m:r>
                            <m:sSub>
                              <m:sSubPr>
                                <m:ctrlPr>
                                  <a:rPr lang="en-NZ" sz="1800" i="1">
                                    <a:latin typeface="Cambria Math" panose="02040503050406030204" pitchFamily="18" charset="0"/>
                                  </a:rPr>
                                </m:ctrlPr>
                              </m:sSubPr>
                              <m:e>
                                <m:r>
                                  <a:rPr lang="en-NZ" sz="1800" i="1">
                                    <a:latin typeface="Cambria Math"/>
                                    <a:ea typeface="Cambria Math"/>
                                  </a:rPr>
                                  <m:t>𝜃</m:t>
                                </m:r>
                              </m:e>
                              <m:sub>
                                <m:r>
                                  <a:rPr lang="en-NZ" sz="1800" i="1">
                                    <a:latin typeface="Cambria Math"/>
                                    <a:ea typeface="Cambria Math"/>
                                  </a:rPr>
                                  <m:t>1</m:t>
                                </m:r>
                              </m:sub>
                            </m:sSub>
                            <m:r>
                              <a:rPr lang="en-NZ" sz="1800" i="1">
                                <a:latin typeface="Cambria Math"/>
                                <a:ea typeface="Cambria Math"/>
                              </a:rPr>
                              <m:t>𝑥</m:t>
                            </m:r>
                            <m:r>
                              <a:rPr lang="en-NZ" sz="1800" i="1">
                                <a:latin typeface="Cambria Math"/>
                                <a:ea typeface="Cambria Math"/>
                              </a:rPr>
                              <m:t>)</m:t>
                            </m:r>
                          </m:sup>
                        </m:sSup>
                      </m:den>
                    </m:f>
                    <m:r>
                      <a:rPr lang="en-NZ" sz="1800" i="1">
                        <a:latin typeface="Cambria Math"/>
                      </a:rPr>
                      <m:t>→ </m:t>
                    </m:r>
                    <m:r>
                      <a:rPr lang="en-NZ" sz="1800" i="1">
                        <a:latin typeface="Cambria Math"/>
                      </a:rPr>
                      <m:t>𝑝</m:t>
                    </m:r>
                    <m:d>
                      <m:dPr>
                        <m:ctrlPr>
                          <a:rPr lang="en-NZ" sz="1800" i="1">
                            <a:latin typeface="Cambria Math" panose="02040503050406030204" pitchFamily="18" charset="0"/>
                          </a:rPr>
                        </m:ctrlPr>
                      </m:dPr>
                      <m:e>
                        <m:r>
                          <a:rPr lang="en-NZ" sz="1800" i="1">
                            <a:latin typeface="Cambria Math"/>
                          </a:rPr>
                          <m:t>1000</m:t>
                        </m:r>
                      </m:e>
                    </m:d>
                    <m:r>
                      <a:rPr lang="en-NZ" sz="1800" i="1">
                        <a:latin typeface="Cambria Math"/>
                      </a:rPr>
                      <m:t>=</m:t>
                    </m:r>
                    <m:f>
                      <m:fPr>
                        <m:ctrlPr>
                          <a:rPr lang="en-NZ" sz="1800" i="1">
                            <a:latin typeface="Cambria Math" panose="02040503050406030204" pitchFamily="18" charset="0"/>
                          </a:rPr>
                        </m:ctrlPr>
                      </m:fPr>
                      <m:num>
                        <m:r>
                          <a:rPr lang="en-NZ" sz="1800" i="1">
                            <a:latin typeface="Cambria Math"/>
                          </a:rPr>
                          <m:t>1</m:t>
                        </m:r>
                      </m:num>
                      <m:den>
                        <m:r>
                          <a:rPr lang="en-NZ" sz="1800" i="1">
                            <a:latin typeface="Cambria Math"/>
                          </a:rPr>
                          <m:t>1+</m:t>
                        </m:r>
                        <m:sSup>
                          <m:sSupPr>
                            <m:ctrlPr>
                              <a:rPr lang="en-NZ" sz="1800" i="1">
                                <a:latin typeface="Cambria Math" panose="02040503050406030204" pitchFamily="18" charset="0"/>
                              </a:rPr>
                            </m:ctrlPr>
                          </m:sSupPr>
                          <m:e>
                            <m:r>
                              <a:rPr lang="en-NZ" sz="1800" i="1">
                                <a:latin typeface="Cambria Math"/>
                              </a:rPr>
                              <m:t>𝑒</m:t>
                            </m:r>
                          </m:e>
                          <m:sup>
                            <m:r>
                              <a:rPr lang="en-NZ" sz="1800" i="1">
                                <a:latin typeface="Cambria Math"/>
                              </a:rPr>
                              <m:t>−(</m:t>
                            </m:r>
                            <m:sSub>
                              <m:sSubPr>
                                <m:ctrlPr>
                                  <a:rPr lang="en-NZ" sz="1800" i="1">
                                    <a:latin typeface="Cambria Math" panose="02040503050406030204" pitchFamily="18" charset="0"/>
                                  </a:rPr>
                                </m:ctrlPr>
                              </m:sSubPr>
                              <m:e>
                                <m:r>
                                  <a:rPr lang="en-NZ" sz="1800" i="1">
                                    <a:latin typeface="Cambria Math"/>
                                    <a:ea typeface="Cambria Math"/>
                                  </a:rPr>
                                  <m:t>𝜃</m:t>
                                </m:r>
                              </m:e>
                              <m:sub>
                                <m:r>
                                  <a:rPr lang="en-NZ" sz="1800" i="1">
                                    <a:latin typeface="Cambria Math"/>
                                  </a:rPr>
                                  <m:t>0</m:t>
                                </m:r>
                              </m:sub>
                            </m:sSub>
                            <m:r>
                              <a:rPr lang="en-NZ" sz="1800" i="1">
                                <a:latin typeface="Cambria Math"/>
                              </a:rPr>
                              <m:t>+</m:t>
                            </m:r>
                            <m:sSub>
                              <m:sSubPr>
                                <m:ctrlPr>
                                  <a:rPr lang="en-NZ" sz="1800" i="1">
                                    <a:latin typeface="Cambria Math" panose="02040503050406030204" pitchFamily="18" charset="0"/>
                                  </a:rPr>
                                </m:ctrlPr>
                              </m:sSubPr>
                              <m:e>
                                <m:r>
                                  <a:rPr lang="en-NZ" sz="1800" i="1">
                                    <a:latin typeface="Cambria Math"/>
                                    <a:ea typeface="Cambria Math"/>
                                  </a:rPr>
                                  <m:t>𝜃</m:t>
                                </m:r>
                              </m:e>
                              <m:sub>
                                <m:r>
                                  <a:rPr lang="en-NZ" sz="1800" i="1">
                                    <a:latin typeface="Cambria Math"/>
                                    <a:ea typeface="Cambria Math"/>
                                  </a:rPr>
                                  <m:t>1</m:t>
                                </m:r>
                              </m:sub>
                            </m:sSub>
                            <m:r>
                              <a:rPr lang="en-NZ" sz="1800" i="1">
                                <a:latin typeface="Cambria Math"/>
                                <a:ea typeface="Cambria Math"/>
                              </a:rPr>
                              <m:t>∙1000)</m:t>
                            </m:r>
                          </m:sup>
                        </m:sSup>
                      </m:den>
                    </m:f>
                    <m:r>
                      <a:rPr lang="en-NZ" sz="1800">
                        <a:latin typeface="Cambria Math"/>
                      </a:rPr>
                      <m:t>=0.006</m:t>
                    </m:r>
                  </m:oMath>
                </a14:m>
                <a:endParaRPr lang="en-NZ" sz="1800" dirty="0"/>
              </a:p>
              <a:p>
                <a:pPr lvl="1"/>
                <a14:m>
                  <m:oMath xmlns:m="http://schemas.openxmlformats.org/officeDocument/2006/math">
                    <m:r>
                      <a:rPr lang="en-NZ" sz="1800" i="1">
                        <a:latin typeface="Cambria Math"/>
                      </a:rPr>
                      <m:t>𝑝</m:t>
                    </m:r>
                    <m:d>
                      <m:dPr>
                        <m:ctrlPr>
                          <a:rPr lang="en-NZ" sz="1800" i="1">
                            <a:latin typeface="Cambria Math" panose="02040503050406030204" pitchFamily="18" charset="0"/>
                          </a:rPr>
                        </m:ctrlPr>
                      </m:dPr>
                      <m:e>
                        <m:r>
                          <a:rPr lang="en-NZ" sz="1800" i="1">
                            <a:latin typeface="Cambria Math"/>
                          </a:rPr>
                          <m:t>𝑥</m:t>
                        </m:r>
                      </m:e>
                    </m:d>
                    <m:r>
                      <a:rPr lang="en-NZ" sz="1800" i="1">
                        <a:latin typeface="Cambria Math"/>
                      </a:rPr>
                      <m:t>=</m:t>
                    </m:r>
                    <m:f>
                      <m:fPr>
                        <m:ctrlPr>
                          <a:rPr lang="en-NZ" sz="1800" i="1">
                            <a:latin typeface="Cambria Math" panose="02040503050406030204" pitchFamily="18" charset="0"/>
                          </a:rPr>
                        </m:ctrlPr>
                      </m:fPr>
                      <m:num>
                        <m:r>
                          <a:rPr lang="en-NZ" sz="1800" i="1">
                            <a:latin typeface="Cambria Math"/>
                          </a:rPr>
                          <m:t>1</m:t>
                        </m:r>
                      </m:num>
                      <m:den>
                        <m:r>
                          <a:rPr lang="en-NZ" sz="1800" i="1">
                            <a:latin typeface="Cambria Math"/>
                          </a:rPr>
                          <m:t>1+</m:t>
                        </m:r>
                        <m:sSup>
                          <m:sSupPr>
                            <m:ctrlPr>
                              <a:rPr lang="en-NZ" sz="1800" i="1">
                                <a:latin typeface="Cambria Math" panose="02040503050406030204" pitchFamily="18" charset="0"/>
                              </a:rPr>
                            </m:ctrlPr>
                          </m:sSupPr>
                          <m:e>
                            <m:r>
                              <a:rPr lang="en-NZ" sz="1800" i="1">
                                <a:latin typeface="Cambria Math"/>
                              </a:rPr>
                              <m:t>𝑒</m:t>
                            </m:r>
                          </m:e>
                          <m:sup>
                            <m:sSub>
                              <m:sSubPr>
                                <m:ctrlPr>
                                  <a:rPr lang="en-NZ" sz="1800" i="1">
                                    <a:latin typeface="Cambria Math" panose="02040503050406030204" pitchFamily="18" charset="0"/>
                                  </a:rPr>
                                </m:ctrlPr>
                              </m:sSubPr>
                              <m:e>
                                <m:r>
                                  <a:rPr lang="en-NZ" sz="1800" i="1">
                                    <a:latin typeface="Cambria Math"/>
                                  </a:rPr>
                                  <m:t>−(</m:t>
                                </m:r>
                                <m:r>
                                  <a:rPr lang="en-NZ" sz="1800" i="1">
                                    <a:latin typeface="Cambria Math"/>
                                    <a:ea typeface="Cambria Math"/>
                                  </a:rPr>
                                  <m:t>𝜃</m:t>
                                </m:r>
                              </m:e>
                              <m:sub>
                                <m:r>
                                  <a:rPr lang="en-NZ" sz="1800" i="1">
                                    <a:latin typeface="Cambria Math"/>
                                  </a:rPr>
                                  <m:t>0</m:t>
                                </m:r>
                              </m:sub>
                            </m:sSub>
                            <m:r>
                              <a:rPr lang="en-NZ" sz="1800" i="1">
                                <a:latin typeface="Cambria Math"/>
                              </a:rPr>
                              <m:t>+</m:t>
                            </m:r>
                            <m:sSub>
                              <m:sSubPr>
                                <m:ctrlPr>
                                  <a:rPr lang="en-NZ" sz="1800" i="1">
                                    <a:latin typeface="Cambria Math" panose="02040503050406030204" pitchFamily="18" charset="0"/>
                                  </a:rPr>
                                </m:ctrlPr>
                              </m:sSubPr>
                              <m:e>
                                <m:r>
                                  <a:rPr lang="en-NZ" sz="1800" i="1">
                                    <a:latin typeface="Cambria Math"/>
                                    <a:ea typeface="Cambria Math"/>
                                  </a:rPr>
                                  <m:t>𝜃</m:t>
                                </m:r>
                              </m:e>
                              <m:sub>
                                <m:r>
                                  <a:rPr lang="en-NZ" sz="1800" i="1">
                                    <a:latin typeface="Cambria Math"/>
                                    <a:ea typeface="Cambria Math"/>
                                  </a:rPr>
                                  <m:t>1</m:t>
                                </m:r>
                              </m:sub>
                            </m:sSub>
                            <m:r>
                              <a:rPr lang="en-NZ" sz="1800" i="1">
                                <a:latin typeface="Cambria Math"/>
                                <a:ea typeface="Cambria Math"/>
                              </a:rPr>
                              <m:t>𝑥</m:t>
                            </m:r>
                            <m:r>
                              <a:rPr lang="en-NZ" sz="1800" i="1">
                                <a:latin typeface="Cambria Math"/>
                                <a:ea typeface="Cambria Math"/>
                              </a:rPr>
                              <m:t>)</m:t>
                            </m:r>
                          </m:sup>
                        </m:sSup>
                      </m:den>
                    </m:f>
                    <m:r>
                      <a:rPr lang="en-NZ" sz="1800" i="1">
                        <a:latin typeface="Cambria Math"/>
                      </a:rPr>
                      <m:t>→ </m:t>
                    </m:r>
                    <m:r>
                      <a:rPr lang="en-NZ" sz="1800" i="1">
                        <a:latin typeface="Cambria Math"/>
                      </a:rPr>
                      <m:t>𝑝</m:t>
                    </m:r>
                    <m:d>
                      <m:dPr>
                        <m:ctrlPr>
                          <a:rPr lang="en-NZ" sz="1800" i="1">
                            <a:latin typeface="Cambria Math" panose="02040503050406030204" pitchFamily="18" charset="0"/>
                          </a:rPr>
                        </m:ctrlPr>
                      </m:dPr>
                      <m:e>
                        <m:r>
                          <a:rPr lang="en-NZ" sz="1800" i="1">
                            <a:latin typeface="Cambria Math"/>
                          </a:rPr>
                          <m:t>2000</m:t>
                        </m:r>
                      </m:e>
                    </m:d>
                    <m:r>
                      <a:rPr lang="en-NZ" sz="1800" i="1">
                        <a:latin typeface="Cambria Math"/>
                      </a:rPr>
                      <m:t>=</m:t>
                    </m:r>
                    <m:f>
                      <m:fPr>
                        <m:ctrlPr>
                          <a:rPr lang="en-NZ" sz="1800" i="1">
                            <a:latin typeface="Cambria Math" panose="02040503050406030204" pitchFamily="18" charset="0"/>
                          </a:rPr>
                        </m:ctrlPr>
                      </m:fPr>
                      <m:num>
                        <m:r>
                          <a:rPr lang="en-NZ" sz="1800" i="1">
                            <a:latin typeface="Cambria Math"/>
                          </a:rPr>
                          <m:t>1</m:t>
                        </m:r>
                      </m:num>
                      <m:den>
                        <m:r>
                          <a:rPr lang="en-NZ" sz="1800" i="1">
                            <a:latin typeface="Cambria Math"/>
                          </a:rPr>
                          <m:t>1+</m:t>
                        </m:r>
                        <m:sSup>
                          <m:sSupPr>
                            <m:ctrlPr>
                              <a:rPr lang="en-NZ" sz="1800" i="1">
                                <a:latin typeface="Cambria Math" panose="02040503050406030204" pitchFamily="18" charset="0"/>
                              </a:rPr>
                            </m:ctrlPr>
                          </m:sSupPr>
                          <m:e>
                            <m:r>
                              <a:rPr lang="en-NZ" sz="1800" i="1">
                                <a:latin typeface="Cambria Math"/>
                              </a:rPr>
                              <m:t>𝑒</m:t>
                            </m:r>
                          </m:e>
                          <m:sup>
                            <m:sSub>
                              <m:sSubPr>
                                <m:ctrlPr>
                                  <a:rPr lang="en-NZ" sz="1800" i="1">
                                    <a:latin typeface="Cambria Math" panose="02040503050406030204" pitchFamily="18" charset="0"/>
                                  </a:rPr>
                                </m:ctrlPr>
                              </m:sSubPr>
                              <m:e>
                                <m:r>
                                  <a:rPr lang="en-NZ" sz="1800" i="1">
                                    <a:latin typeface="Cambria Math"/>
                                  </a:rPr>
                                  <m:t>−(</m:t>
                                </m:r>
                                <m:r>
                                  <a:rPr lang="en-NZ" sz="1800" i="1">
                                    <a:latin typeface="Cambria Math"/>
                                    <a:ea typeface="Cambria Math"/>
                                  </a:rPr>
                                  <m:t>𝜃</m:t>
                                </m:r>
                              </m:e>
                              <m:sub>
                                <m:r>
                                  <a:rPr lang="en-NZ" sz="1800" i="1">
                                    <a:latin typeface="Cambria Math"/>
                                  </a:rPr>
                                  <m:t>0</m:t>
                                </m:r>
                              </m:sub>
                            </m:sSub>
                            <m:r>
                              <a:rPr lang="en-NZ" sz="1800" i="1">
                                <a:latin typeface="Cambria Math"/>
                              </a:rPr>
                              <m:t>+</m:t>
                            </m:r>
                            <m:sSub>
                              <m:sSubPr>
                                <m:ctrlPr>
                                  <a:rPr lang="en-NZ" sz="1800" i="1">
                                    <a:latin typeface="Cambria Math" panose="02040503050406030204" pitchFamily="18" charset="0"/>
                                  </a:rPr>
                                </m:ctrlPr>
                              </m:sSubPr>
                              <m:e>
                                <m:r>
                                  <a:rPr lang="en-NZ" sz="1800" i="1">
                                    <a:latin typeface="Cambria Math"/>
                                    <a:ea typeface="Cambria Math"/>
                                  </a:rPr>
                                  <m:t>𝜃</m:t>
                                </m:r>
                              </m:e>
                              <m:sub>
                                <m:r>
                                  <a:rPr lang="en-NZ" sz="1800" i="1">
                                    <a:latin typeface="Cambria Math"/>
                                    <a:ea typeface="Cambria Math"/>
                                  </a:rPr>
                                  <m:t>1</m:t>
                                </m:r>
                              </m:sub>
                            </m:sSub>
                            <m:r>
                              <a:rPr lang="en-NZ" sz="1800" i="1">
                                <a:latin typeface="Cambria Math"/>
                                <a:ea typeface="Cambria Math"/>
                              </a:rPr>
                              <m:t>∙1000)</m:t>
                            </m:r>
                          </m:sup>
                        </m:sSup>
                      </m:den>
                    </m:f>
                    <m:r>
                      <a:rPr lang="en-NZ" sz="1800">
                        <a:latin typeface="Cambria Math"/>
                      </a:rPr>
                      <m:t>=0.</m:t>
                    </m:r>
                  </m:oMath>
                </a14:m>
                <a:r>
                  <a:rPr lang="en-NZ" sz="1800" dirty="0"/>
                  <a:t>586</a:t>
                </a:r>
              </a:p>
              <a:p>
                <a:pPr lvl="1"/>
                <a:endParaRPr lang="en-NZ" sz="1800" dirty="0"/>
              </a:p>
              <a:p>
                <a:endParaRPr lang="en-NZ"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2" t="-1077"/>
                </a:stretch>
              </a:blipFill>
            </p:spPr>
            <p:txBody>
              <a:bodyPr/>
              <a:lstStyle/>
              <a:p>
                <a:r>
                  <a:rPr lang="en-US">
                    <a:noFill/>
                  </a:rPr>
                  <a:t> </a:t>
                </a:r>
              </a:p>
            </p:txBody>
          </p:sp>
        </mc:Fallback>
      </mc:AlternateContent>
    </p:spTree>
    <p:extLst>
      <p:ext uri="{BB962C8B-B14F-4D97-AF65-F5344CB8AC3E}">
        <p14:creationId xmlns:p14="http://schemas.microsoft.com/office/powerpoint/2010/main" val="32055057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19349" y="3387661"/>
            <a:ext cx="381836" cy="400110"/>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1</a:t>
            </a:r>
          </a:p>
        </p:txBody>
      </p:sp>
      <p:sp>
        <p:nvSpPr>
          <p:cNvPr id="4" name="TextBox 3"/>
          <p:cNvSpPr txBox="1"/>
          <p:nvPr/>
        </p:nvSpPr>
        <p:spPr>
          <a:xfrm>
            <a:off x="443737" y="1604665"/>
            <a:ext cx="381836" cy="400110"/>
          </a:xfrm>
          <a:prstGeom prst="rect">
            <a:avLst/>
          </a:prstGeom>
          <a:noFill/>
          <a:ln w="19050">
            <a:noFill/>
          </a:ln>
        </p:spPr>
        <p:txBody>
          <a:bodyPr wrap="none" rtlCol="0">
            <a:spAutoFit/>
          </a:bodyPr>
          <a:lstStyle/>
          <a:p>
            <a:r>
              <a:rPr lang="en-US" sz="2000" dirty="0">
                <a:solidFill>
                  <a:prstClr val="black"/>
                </a:solidFill>
                <a:latin typeface="Calibri"/>
              </a:rPr>
              <a:t>x</a:t>
            </a:r>
            <a:r>
              <a:rPr lang="en-US" sz="2000" baseline="-25000" dirty="0">
                <a:solidFill>
                  <a:prstClr val="black"/>
                </a:solidFill>
                <a:latin typeface="Calibri"/>
              </a:rPr>
              <a:t>2</a:t>
            </a:r>
          </a:p>
        </p:txBody>
      </p:sp>
      <p:cxnSp>
        <p:nvCxnSpPr>
          <p:cNvPr id="5" name="Straight Arrow Connector 4"/>
          <p:cNvCxnSpPr/>
          <p:nvPr/>
        </p:nvCxnSpPr>
        <p:spPr>
          <a:xfrm flipV="1">
            <a:off x="1041541" y="1752601"/>
            <a:ext cx="0" cy="1695124"/>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919397" y="3342283"/>
            <a:ext cx="1747603" cy="0"/>
          </a:xfrm>
          <a:prstGeom prst="straightConnector1">
            <a:avLst/>
          </a:prstGeom>
          <a:ln w="1905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04800" y="156015"/>
            <a:ext cx="8432800" cy="1200329"/>
          </a:xfrm>
          <a:prstGeom prst="rect">
            <a:avLst/>
          </a:prstGeom>
          <a:noFill/>
        </p:spPr>
        <p:txBody>
          <a:bodyPr wrap="square" rtlCol="0">
            <a:spAutoFit/>
          </a:bodyPr>
          <a:lstStyle/>
          <a:p>
            <a:r>
              <a:rPr lang="en-US" sz="2400" b="1" dirty="0">
                <a:solidFill>
                  <a:prstClr val="black"/>
                </a:solidFill>
                <a:latin typeface="Calibri"/>
              </a:rPr>
              <a:t>In Logistic regression the decision Boundary represents the 50% probability of assignment to either class in a binary classification problem</a:t>
            </a:r>
          </a:p>
        </p:txBody>
      </p:sp>
      <p:cxnSp>
        <p:nvCxnSpPr>
          <p:cNvPr id="8" name="Straight Arrow Connector 7"/>
          <p:cNvCxnSpPr/>
          <p:nvPr/>
        </p:nvCxnSpPr>
        <p:spPr>
          <a:xfrm>
            <a:off x="986753" y="2955356"/>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91976" y="3344889"/>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993403" y="2569115"/>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998625" y="2958648"/>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993861" y="2179803"/>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99085" y="2569335"/>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rot="16200000">
            <a:off x="1574083" y="2767925"/>
            <a:ext cx="105224" cy="1165087"/>
            <a:chOff x="1144375" y="1474952"/>
            <a:chExt cx="105224" cy="1165087"/>
          </a:xfrm>
        </p:grpSpPr>
        <p:cxnSp>
          <p:nvCxnSpPr>
            <p:cNvPr id="15" name="Straight Arrow Connector 14"/>
            <p:cNvCxnSpPr/>
            <p:nvPr/>
          </p:nvCxnSpPr>
          <p:spPr>
            <a:xfrm>
              <a:off x="1144375" y="2640039"/>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151025" y="2253798"/>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1146261" y="1474952"/>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151484" y="1864485"/>
              <a:ext cx="98115" cy="0"/>
            </a:xfrm>
            <a:prstGeom prst="straightConnector1">
              <a:avLst/>
            </a:prstGeom>
            <a:ln w="19050">
              <a:solidFill>
                <a:schemeClr val="bg1">
                  <a:lumMod val="50000"/>
                </a:schemeClr>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1100624" y="1927316"/>
            <a:ext cx="1413976" cy="1425485"/>
            <a:chOff x="1122116" y="1015119"/>
            <a:chExt cx="1413976" cy="1425485"/>
          </a:xfrm>
        </p:grpSpPr>
        <p:sp>
          <p:nvSpPr>
            <p:cNvPr id="20" name="Oval 19"/>
            <p:cNvSpPr/>
            <p:nvPr/>
          </p:nvSpPr>
          <p:spPr>
            <a:xfrm>
              <a:off x="1122116" y="1795221"/>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Oval 20"/>
            <p:cNvSpPr/>
            <p:nvPr/>
          </p:nvSpPr>
          <p:spPr>
            <a:xfrm>
              <a:off x="1204609" y="202138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Oval 21"/>
            <p:cNvSpPr/>
            <p:nvPr/>
          </p:nvSpPr>
          <p:spPr>
            <a:xfrm>
              <a:off x="1127889" y="154276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Oval 22"/>
            <p:cNvSpPr/>
            <p:nvPr/>
          </p:nvSpPr>
          <p:spPr>
            <a:xfrm>
              <a:off x="1384434" y="188883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Oval 23"/>
            <p:cNvSpPr/>
            <p:nvPr/>
          </p:nvSpPr>
          <p:spPr>
            <a:xfrm>
              <a:off x="1348695" y="2216372"/>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Oval 24"/>
            <p:cNvSpPr/>
            <p:nvPr/>
          </p:nvSpPr>
          <p:spPr>
            <a:xfrm>
              <a:off x="1537873" y="2114448"/>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Oval 25"/>
            <p:cNvSpPr/>
            <p:nvPr/>
          </p:nvSpPr>
          <p:spPr>
            <a:xfrm>
              <a:off x="1123402" y="2231856"/>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Cross 26"/>
            <p:cNvSpPr/>
            <p:nvPr/>
          </p:nvSpPr>
          <p:spPr>
            <a:xfrm rot="2734294">
              <a:off x="1839342" y="1510425"/>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Cross 27"/>
            <p:cNvSpPr/>
            <p:nvPr/>
          </p:nvSpPr>
          <p:spPr>
            <a:xfrm rot="2734294">
              <a:off x="1496419" y="1147713"/>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Cross 28"/>
            <p:cNvSpPr/>
            <p:nvPr/>
          </p:nvSpPr>
          <p:spPr>
            <a:xfrm rot="2734294">
              <a:off x="1790032" y="128027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Cross 29"/>
            <p:cNvSpPr/>
            <p:nvPr/>
          </p:nvSpPr>
          <p:spPr>
            <a:xfrm rot="2734294">
              <a:off x="1718996" y="1030771"/>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1" name="Cross 30"/>
            <p:cNvSpPr/>
            <p:nvPr/>
          </p:nvSpPr>
          <p:spPr>
            <a:xfrm rot="2734294">
              <a:off x="2099755" y="1232768"/>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Oval 31"/>
            <p:cNvSpPr/>
            <p:nvPr/>
          </p:nvSpPr>
          <p:spPr>
            <a:xfrm>
              <a:off x="1681443" y="2287165"/>
              <a:ext cx="153439" cy="153439"/>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Cross 32"/>
            <p:cNvSpPr/>
            <p:nvPr/>
          </p:nvSpPr>
          <p:spPr>
            <a:xfrm rot="2734294">
              <a:off x="2184711" y="149792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Cross 33"/>
            <p:cNvSpPr/>
            <p:nvPr/>
          </p:nvSpPr>
          <p:spPr>
            <a:xfrm rot="2734294">
              <a:off x="2066327" y="1718267"/>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Cross 34"/>
            <p:cNvSpPr/>
            <p:nvPr/>
          </p:nvSpPr>
          <p:spPr>
            <a:xfrm rot="2734294">
              <a:off x="2184616" y="1965316"/>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Cross 35"/>
            <p:cNvSpPr/>
            <p:nvPr/>
          </p:nvSpPr>
          <p:spPr>
            <a:xfrm rot="2734294">
              <a:off x="2382183" y="1703053"/>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Cross 36"/>
            <p:cNvSpPr/>
            <p:nvPr/>
          </p:nvSpPr>
          <p:spPr>
            <a:xfrm rot="2734294">
              <a:off x="1948167" y="1015119"/>
              <a:ext cx="153909" cy="153909"/>
            </a:xfrm>
            <a:prstGeom prst="plus">
              <a:avLst>
                <a:gd name="adj" fmla="val 46579"/>
              </a:avLst>
            </a:prstGeom>
            <a:solidFill>
              <a:schemeClr val="tx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grpSp>
      <p:sp>
        <p:nvSpPr>
          <p:cNvPr id="38" name="TextBox 37"/>
          <p:cNvSpPr txBox="1"/>
          <p:nvPr/>
        </p:nvSpPr>
        <p:spPr>
          <a:xfrm>
            <a:off x="1304968" y="3403080"/>
            <a:ext cx="274273" cy="338554"/>
          </a:xfrm>
          <a:prstGeom prst="rect">
            <a:avLst/>
          </a:prstGeom>
          <a:noFill/>
          <a:ln w="19050">
            <a:noFill/>
          </a:ln>
        </p:spPr>
        <p:txBody>
          <a:bodyPr wrap="square" rtlCol="0">
            <a:spAutoFit/>
          </a:bodyPr>
          <a:lstStyle/>
          <a:p>
            <a:r>
              <a:rPr lang="en-US" sz="1600" dirty="0">
                <a:solidFill>
                  <a:prstClr val="black"/>
                </a:solidFill>
                <a:latin typeface="Calibri"/>
              </a:rPr>
              <a:t>1</a:t>
            </a:r>
            <a:endParaRPr lang="en-US" sz="1600" baseline="-25000" dirty="0">
              <a:solidFill>
                <a:prstClr val="black"/>
              </a:solidFill>
              <a:latin typeface="Calibri"/>
            </a:endParaRPr>
          </a:p>
        </p:txBody>
      </p:sp>
      <p:sp>
        <p:nvSpPr>
          <p:cNvPr id="39" name="TextBox 38"/>
          <p:cNvSpPr txBox="1"/>
          <p:nvPr/>
        </p:nvSpPr>
        <p:spPr>
          <a:xfrm>
            <a:off x="1691313" y="3403166"/>
            <a:ext cx="274273" cy="338554"/>
          </a:xfrm>
          <a:prstGeom prst="rect">
            <a:avLst/>
          </a:prstGeom>
          <a:noFill/>
          <a:ln w="19050">
            <a:noFill/>
          </a:ln>
        </p:spPr>
        <p:txBody>
          <a:bodyPr wrap="square" rtlCol="0">
            <a:spAutoFit/>
          </a:bodyPr>
          <a:lstStyle/>
          <a:p>
            <a:r>
              <a:rPr lang="en-US" sz="1600" dirty="0">
                <a:solidFill>
                  <a:prstClr val="black"/>
                </a:solidFill>
                <a:latin typeface="Calibri"/>
              </a:rPr>
              <a:t>2</a:t>
            </a:r>
            <a:endParaRPr lang="en-US" sz="1600" baseline="-25000" dirty="0">
              <a:solidFill>
                <a:prstClr val="black"/>
              </a:solidFill>
              <a:latin typeface="Calibri"/>
            </a:endParaRPr>
          </a:p>
        </p:txBody>
      </p:sp>
      <p:sp>
        <p:nvSpPr>
          <p:cNvPr id="40" name="TextBox 39"/>
          <p:cNvSpPr txBox="1"/>
          <p:nvPr/>
        </p:nvSpPr>
        <p:spPr>
          <a:xfrm>
            <a:off x="2099654" y="3403166"/>
            <a:ext cx="274273" cy="338554"/>
          </a:xfrm>
          <a:prstGeom prst="rect">
            <a:avLst/>
          </a:prstGeom>
          <a:noFill/>
          <a:ln w="19050">
            <a:noFill/>
          </a:ln>
        </p:spPr>
        <p:txBody>
          <a:bodyPr wrap="square" rtlCol="0">
            <a:spAutoFit/>
          </a:bodyPr>
          <a:lstStyle/>
          <a:p>
            <a:r>
              <a:rPr lang="en-US" sz="1600" dirty="0">
                <a:solidFill>
                  <a:prstClr val="black"/>
                </a:solidFill>
                <a:latin typeface="Calibri"/>
              </a:rPr>
              <a:t>3</a:t>
            </a:r>
            <a:endParaRPr lang="en-US" sz="1600" baseline="-25000" dirty="0">
              <a:solidFill>
                <a:prstClr val="black"/>
              </a:solidFill>
              <a:latin typeface="Calibri"/>
            </a:endParaRPr>
          </a:p>
        </p:txBody>
      </p:sp>
      <p:sp>
        <p:nvSpPr>
          <p:cNvPr id="41" name="TextBox 40"/>
          <p:cNvSpPr txBox="1"/>
          <p:nvPr/>
        </p:nvSpPr>
        <p:spPr>
          <a:xfrm>
            <a:off x="712481" y="2802422"/>
            <a:ext cx="274273" cy="338554"/>
          </a:xfrm>
          <a:prstGeom prst="rect">
            <a:avLst/>
          </a:prstGeom>
          <a:noFill/>
          <a:ln w="19050">
            <a:noFill/>
          </a:ln>
        </p:spPr>
        <p:txBody>
          <a:bodyPr wrap="square" rtlCol="0">
            <a:spAutoFit/>
          </a:bodyPr>
          <a:lstStyle/>
          <a:p>
            <a:r>
              <a:rPr lang="en-US" sz="1600" dirty="0">
                <a:solidFill>
                  <a:prstClr val="black"/>
                </a:solidFill>
                <a:latin typeface="Calibri"/>
              </a:rPr>
              <a:t>1</a:t>
            </a:r>
            <a:endParaRPr lang="en-US" sz="1600" baseline="-25000" dirty="0">
              <a:solidFill>
                <a:prstClr val="black"/>
              </a:solidFill>
              <a:latin typeface="Calibri"/>
            </a:endParaRPr>
          </a:p>
        </p:txBody>
      </p:sp>
      <p:sp>
        <p:nvSpPr>
          <p:cNvPr id="42" name="TextBox 41"/>
          <p:cNvSpPr txBox="1"/>
          <p:nvPr/>
        </p:nvSpPr>
        <p:spPr>
          <a:xfrm>
            <a:off x="723097" y="2371682"/>
            <a:ext cx="274273" cy="338554"/>
          </a:xfrm>
          <a:prstGeom prst="rect">
            <a:avLst/>
          </a:prstGeom>
          <a:noFill/>
          <a:ln w="19050">
            <a:noFill/>
          </a:ln>
        </p:spPr>
        <p:txBody>
          <a:bodyPr wrap="square" rtlCol="0">
            <a:spAutoFit/>
          </a:bodyPr>
          <a:lstStyle/>
          <a:p>
            <a:r>
              <a:rPr lang="en-US" sz="1600" dirty="0">
                <a:solidFill>
                  <a:prstClr val="black"/>
                </a:solidFill>
                <a:latin typeface="Calibri"/>
              </a:rPr>
              <a:t>2</a:t>
            </a:r>
            <a:endParaRPr lang="en-US" sz="1600" baseline="-25000" dirty="0">
              <a:solidFill>
                <a:prstClr val="black"/>
              </a:solidFill>
              <a:latin typeface="Calibri"/>
            </a:endParaRPr>
          </a:p>
        </p:txBody>
      </p:sp>
      <p:sp>
        <p:nvSpPr>
          <p:cNvPr id="43" name="TextBox 42"/>
          <p:cNvSpPr txBox="1"/>
          <p:nvPr/>
        </p:nvSpPr>
        <p:spPr>
          <a:xfrm>
            <a:off x="737722" y="2007178"/>
            <a:ext cx="274273" cy="338554"/>
          </a:xfrm>
          <a:prstGeom prst="rect">
            <a:avLst/>
          </a:prstGeom>
          <a:noFill/>
          <a:ln w="19050">
            <a:noFill/>
          </a:ln>
        </p:spPr>
        <p:txBody>
          <a:bodyPr wrap="square" rtlCol="0">
            <a:spAutoFit/>
          </a:bodyPr>
          <a:lstStyle/>
          <a:p>
            <a:r>
              <a:rPr lang="en-US" sz="1600" dirty="0">
                <a:solidFill>
                  <a:prstClr val="black"/>
                </a:solidFill>
                <a:latin typeface="Calibri"/>
              </a:rPr>
              <a:t>3</a:t>
            </a:r>
            <a:endParaRPr lang="en-US" sz="1600" baseline="-25000" dirty="0">
              <a:solidFill>
                <a:prstClr val="black"/>
              </a:solidFill>
              <a:latin typeface="Calibri"/>
            </a:endParaRPr>
          </a:p>
        </p:txBody>
      </p:sp>
      <p:cxnSp>
        <p:nvCxnSpPr>
          <p:cNvPr id="47" name="Straight Connector 46"/>
          <p:cNvCxnSpPr>
            <a:stCxn id="43" idx="3"/>
          </p:cNvCxnSpPr>
          <p:nvPr/>
        </p:nvCxnSpPr>
        <p:spPr>
          <a:xfrm>
            <a:off x="1011995" y="2191844"/>
            <a:ext cx="1197245" cy="115044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2209240" y="2002348"/>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solidFill>
                            <a:srgbClr val="FF0000"/>
                          </a:solidFill>
                          <a:latin typeface="Cambria Math"/>
                        </a:rPr>
                        <m:t>𝑦</m:t>
                      </m:r>
                      <m:r>
                        <a:rPr lang="en-NZ" i="1">
                          <a:solidFill>
                            <a:srgbClr val="FF0000"/>
                          </a:solidFill>
                          <a:latin typeface="Cambria Math"/>
                        </a:rPr>
                        <m:t>=1</m:t>
                      </m:r>
                    </m:oMath>
                  </m:oMathPara>
                </a14:m>
                <a:endParaRPr lang="en-US" dirty="0">
                  <a:solidFill>
                    <a:srgbClr val="FF0000"/>
                  </a:solidFill>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2209240" y="2002348"/>
                <a:ext cx="800989" cy="369332"/>
              </a:xfrm>
              <a:prstGeom prst="rect">
                <a:avLst/>
              </a:prstGeom>
              <a:blipFill>
                <a:blip r:embed="rId3"/>
                <a:stretch>
                  <a:fillRect b="-6557"/>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1" name="TextBox 50"/>
              <p:cNvSpPr txBox="1"/>
              <p:nvPr/>
            </p:nvSpPr>
            <p:spPr>
              <a:xfrm>
                <a:off x="609602" y="3352800"/>
                <a:ext cx="8009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solidFill>
                            <a:srgbClr val="00B0F0"/>
                          </a:solidFill>
                          <a:latin typeface="Cambria Math"/>
                        </a:rPr>
                        <m:t>𝑦</m:t>
                      </m:r>
                      <m:r>
                        <a:rPr lang="en-NZ" i="1">
                          <a:solidFill>
                            <a:srgbClr val="00B0F0"/>
                          </a:solidFill>
                          <a:latin typeface="Cambria Math"/>
                        </a:rPr>
                        <m:t>=0</m:t>
                      </m:r>
                    </m:oMath>
                  </m:oMathPara>
                </a14:m>
                <a:endParaRPr lang="en-US" dirty="0">
                  <a:solidFill>
                    <a:srgbClr val="00B0F0"/>
                  </a:solidFill>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609602" y="3352800"/>
                <a:ext cx="800989" cy="369332"/>
              </a:xfrm>
              <a:prstGeom prst="rect">
                <a:avLst/>
              </a:prstGeom>
              <a:blipFill>
                <a:blip r:embed="rId4"/>
                <a:stretch>
                  <a:fillRect b="-4918"/>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4" name="TextBox 53"/>
              <p:cNvSpPr txBox="1"/>
              <p:nvPr/>
            </p:nvSpPr>
            <p:spPr>
              <a:xfrm>
                <a:off x="5486401" y="2168776"/>
                <a:ext cx="1161023" cy="823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a:ea typeface="Cambria Math"/>
                        </a:rPr>
                        <m:t>𝜃</m:t>
                      </m:r>
                      <m:r>
                        <a:rPr lang="en-NZ" i="1">
                          <a:latin typeface="Cambria Math"/>
                          <a:ea typeface="Cambria Math"/>
                        </a:rPr>
                        <m:t>=</m:t>
                      </m:r>
                      <m:d>
                        <m:dPr>
                          <m:begChr m:val="["/>
                          <m:endChr m:val="]"/>
                          <m:ctrlPr>
                            <a:rPr lang="en-NZ" i="1">
                              <a:latin typeface="Cambria Math" panose="02040503050406030204" pitchFamily="18" charset="0"/>
                              <a:ea typeface="Cambria Math"/>
                            </a:rPr>
                          </m:ctrlPr>
                        </m:dPr>
                        <m:e>
                          <m:m>
                            <m:mPr>
                              <m:mcs>
                                <m:mc>
                                  <m:mcPr>
                                    <m:count m:val="1"/>
                                    <m:mcJc m:val="center"/>
                                  </m:mcPr>
                                </m:mc>
                              </m:mcs>
                              <m:ctrlPr>
                                <a:rPr lang="en-NZ" i="1">
                                  <a:latin typeface="Cambria Math" panose="02040503050406030204" pitchFamily="18" charset="0"/>
                                  <a:ea typeface="Cambria Math"/>
                                </a:rPr>
                              </m:ctrlPr>
                            </m:mPr>
                            <m:mr>
                              <m:e>
                                <m:r>
                                  <m:rPr>
                                    <m:brk m:alnAt="7"/>
                                  </m:rPr>
                                  <a:rPr lang="en-NZ" i="1">
                                    <a:latin typeface="Cambria Math"/>
                                    <a:ea typeface="Cambria Math"/>
                                  </a:rPr>
                                  <m:t>−</m:t>
                                </m:r>
                                <m:r>
                                  <a:rPr lang="en-NZ" i="1">
                                    <a:latin typeface="Cambria Math"/>
                                    <a:ea typeface="Cambria Math"/>
                                  </a:rPr>
                                  <m:t>3</m:t>
                                </m:r>
                              </m:e>
                            </m:mr>
                            <m:mr>
                              <m:e>
                                <m:r>
                                  <a:rPr lang="en-NZ" i="1">
                                    <a:latin typeface="Cambria Math"/>
                                    <a:ea typeface="Cambria Math"/>
                                  </a:rPr>
                                  <m:t>1</m:t>
                                </m:r>
                              </m:e>
                            </m:mr>
                            <m:mr>
                              <m:e>
                                <m:r>
                                  <a:rPr lang="en-NZ" i="1">
                                    <a:latin typeface="Cambria Math"/>
                                    <a:ea typeface="Cambria Math"/>
                                  </a:rPr>
                                  <m:t>1</m:t>
                                </m:r>
                              </m:e>
                            </m:mr>
                          </m:m>
                        </m:e>
                      </m:d>
                    </m:oMath>
                  </m:oMathPara>
                </a14:m>
                <a:endParaRPr lang="en-US" dirty="0"/>
              </a:p>
            </p:txBody>
          </p:sp>
        </mc:Choice>
        <mc:Fallback xmlns="">
          <p:sp>
            <p:nvSpPr>
              <p:cNvPr id="54" name="TextBox 53"/>
              <p:cNvSpPr txBox="1">
                <a:spLocks noRot="1" noChangeAspect="1" noMove="1" noResize="1" noEditPoints="1" noAdjustHandles="1" noChangeArrowheads="1" noChangeShapeType="1" noTextEdit="1"/>
              </p:cNvSpPr>
              <p:nvPr/>
            </p:nvSpPr>
            <p:spPr>
              <a:xfrm>
                <a:off x="5486401" y="2168776"/>
                <a:ext cx="1161023" cy="823110"/>
              </a:xfrm>
              <a:prstGeom prst="rect">
                <a:avLst/>
              </a:prstGeom>
              <a:blipFill>
                <a:blip r:embed="rId5"/>
                <a:stretch>
                  <a:fillRect/>
                </a:stretch>
              </a:blipFill>
            </p:spPr>
            <p:txBody>
              <a:bodyPr/>
              <a:lstStyle/>
              <a:p>
                <a:r>
                  <a:rPr lang="en-NZ">
                    <a:noFill/>
                  </a:rPr>
                  <a:t> </a:t>
                </a:r>
              </a:p>
            </p:txBody>
          </p:sp>
        </mc:Fallback>
      </mc:AlternateContent>
      <mc:AlternateContent xmlns:mc="http://schemas.openxmlformats.org/markup-compatibility/2006" xmlns:a14="http://schemas.microsoft.com/office/drawing/2010/main">
        <mc:Choice Requires="a14">
          <p:sp>
            <p:nvSpPr>
              <p:cNvPr id="55" name="TextBox 54"/>
              <p:cNvSpPr txBox="1"/>
              <p:nvPr/>
            </p:nvSpPr>
            <p:spPr>
              <a:xfrm>
                <a:off x="7414329" y="2166979"/>
                <a:ext cx="1061894" cy="8249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i="1">
                          <a:latin typeface="Cambria Math"/>
                        </a:rPr>
                        <m:t>𝑥</m:t>
                      </m:r>
                      <m:r>
                        <a:rPr lang="en-NZ" i="1">
                          <a:latin typeface="Cambria Math"/>
                        </a:rPr>
                        <m:t>=</m:t>
                      </m:r>
                      <m:d>
                        <m:dPr>
                          <m:begChr m:val="["/>
                          <m:endChr m:val="]"/>
                          <m:ctrlPr>
                            <a:rPr lang="en-NZ" i="1">
                              <a:latin typeface="Cambria Math" panose="02040503050406030204" pitchFamily="18" charset="0"/>
                            </a:rPr>
                          </m:ctrlPr>
                        </m:dPr>
                        <m:e>
                          <m:m>
                            <m:mPr>
                              <m:mcs>
                                <m:mc>
                                  <m:mcPr>
                                    <m:count m:val="1"/>
                                    <m:mcJc m:val="center"/>
                                  </m:mcPr>
                                </m:mc>
                              </m:mcs>
                              <m:ctrlPr>
                                <a:rPr lang="en-NZ" i="1">
                                  <a:latin typeface="Cambria Math" panose="02040503050406030204" pitchFamily="18" charset="0"/>
                                </a:rPr>
                              </m:ctrlPr>
                            </m:mPr>
                            <m:mr>
                              <m:e>
                                <m:r>
                                  <m:rPr>
                                    <m:brk m:alnAt="7"/>
                                  </m:rPr>
                                  <a:rPr lang="en-NZ" i="1">
                                    <a:latin typeface="Cambria Math"/>
                                  </a:rPr>
                                  <m:t>1</m:t>
                                </m:r>
                              </m:e>
                            </m:mr>
                            <m:mr>
                              <m:e>
                                <m:r>
                                  <a:rPr lang="en-NZ" i="1">
                                    <a:latin typeface="Cambria Math"/>
                                  </a:rPr>
                                  <m:t>𝑥</m:t>
                                </m:r>
                                <m:r>
                                  <a:rPr lang="en-NZ" i="1" baseline="-25000">
                                    <a:latin typeface="Cambria Math"/>
                                  </a:rPr>
                                  <m:t>1</m:t>
                                </m:r>
                              </m:e>
                            </m:mr>
                            <m:mr>
                              <m:e>
                                <m:r>
                                  <a:rPr lang="en-NZ" i="1">
                                    <a:latin typeface="Cambria Math"/>
                                  </a:rPr>
                                  <m:t>𝑥</m:t>
                                </m:r>
                                <m:r>
                                  <a:rPr lang="en-NZ" i="1" baseline="-25000">
                                    <a:latin typeface="Cambria Math"/>
                                  </a:rPr>
                                  <m:t>2</m:t>
                                </m:r>
                              </m:e>
                            </m:mr>
                          </m:m>
                        </m:e>
                      </m:d>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7414329" y="2166979"/>
                <a:ext cx="1061894" cy="824906"/>
              </a:xfrm>
              <a:prstGeom prst="rect">
                <a:avLst/>
              </a:prstGeom>
              <a:blipFill>
                <a:blip r:embed="rId6"/>
                <a:stretch>
                  <a:fillRect/>
                </a:stretch>
              </a:blipFill>
            </p:spPr>
            <p:txBody>
              <a:bodyPr/>
              <a:lstStyle/>
              <a:p>
                <a:r>
                  <a:rPr lang="en-NZ">
                    <a:noFill/>
                  </a:rPr>
                  <a:t> </a:t>
                </a:r>
              </a:p>
            </p:txBody>
          </p:sp>
        </mc:Fallback>
      </mc:AlternateContent>
      <p:sp>
        <p:nvSpPr>
          <p:cNvPr id="58" name="TextBox 57"/>
          <p:cNvSpPr txBox="1"/>
          <p:nvPr/>
        </p:nvSpPr>
        <p:spPr>
          <a:xfrm>
            <a:off x="2131506" y="2983469"/>
            <a:ext cx="2176393" cy="369332"/>
          </a:xfrm>
          <a:prstGeom prst="rect">
            <a:avLst/>
          </a:prstGeom>
          <a:noFill/>
        </p:spPr>
        <p:txBody>
          <a:bodyPr wrap="square" rtlCol="0">
            <a:spAutoFit/>
          </a:bodyPr>
          <a:lstStyle/>
          <a:p>
            <a:r>
              <a:rPr lang="en-NZ" dirty="0">
                <a:solidFill>
                  <a:srgbClr val="00B050"/>
                </a:solidFill>
              </a:rPr>
              <a:t>Decision boundary</a:t>
            </a:r>
            <a:endParaRPr lang="en-US" dirty="0">
              <a:solidFill>
                <a:srgbClr val="00B050"/>
              </a:solidFill>
            </a:endParaRPr>
          </a:p>
        </p:txBody>
      </p:sp>
      <p:sp>
        <p:nvSpPr>
          <p:cNvPr id="59" name="TextBox 58"/>
          <p:cNvSpPr txBox="1"/>
          <p:nvPr/>
        </p:nvSpPr>
        <p:spPr>
          <a:xfrm>
            <a:off x="5486402" y="1239287"/>
            <a:ext cx="1694423" cy="923330"/>
          </a:xfrm>
          <a:prstGeom prst="rect">
            <a:avLst/>
          </a:prstGeom>
          <a:noFill/>
        </p:spPr>
        <p:txBody>
          <a:bodyPr wrap="square" rtlCol="0">
            <a:spAutoFit/>
          </a:bodyPr>
          <a:lstStyle/>
          <a:p>
            <a:r>
              <a:rPr lang="en-NZ" dirty="0"/>
              <a:t>Optimal Parameters of the model</a:t>
            </a:r>
            <a:endParaRPr lang="en-US" dirty="0"/>
          </a:p>
        </p:txBody>
      </p:sp>
      <p:sp>
        <p:nvSpPr>
          <p:cNvPr id="60" name="TextBox 59"/>
          <p:cNvSpPr txBox="1"/>
          <p:nvPr/>
        </p:nvSpPr>
        <p:spPr>
          <a:xfrm>
            <a:off x="7714223" y="1254997"/>
            <a:ext cx="1447800" cy="646331"/>
          </a:xfrm>
          <a:prstGeom prst="rect">
            <a:avLst/>
          </a:prstGeom>
          <a:noFill/>
        </p:spPr>
        <p:txBody>
          <a:bodyPr wrap="square" rtlCol="0">
            <a:spAutoFit/>
          </a:bodyPr>
          <a:lstStyle/>
          <a:p>
            <a:r>
              <a:rPr lang="en-NZ" dirty="0"/>
              <a:t>Feature vector</a:t>
            </a:r>
            <a:endParaRPr lang="en-US" dirty="0"/>
          </a:p>
        </p:txBody>
      </p:sp>
      <p:pic>
        <p:nvPicPr>
          <p:cNvPr id="62" name="Picture 2" descr="https://upload.wikimedia.org/wikipedia/commons/thumb/8/88/Logistic-curve.svg/600px-Logistic-curve.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16596" y="3886200"/>
            <a:ext cx="2494816" cy="166321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986658" y="4075071"/>
            <a:ext cx="388332" cy="230251"/>
          </a:xfrm>
          <a:prstGeom prst="rect">
            <a:avLst/>
          </a:prstGeom>
        </p:spPr>
      </p:pic>
      <mc:AlternateContent xmlns:mc="http://schemas.openxmlformats.org/markup-compatibility/2006" xmlns:a14="http://schemas.microsoft.com/office/drawing/2010/main">
        <mc:Choice Requires="a14">
          <p:sp>
            <p:nvSpPr>
              <p:cNvPr id="63" name="TextBox 62"/>
              <p:cNvSpPr txBox="1"/>
              <p:nvPr/>
            </p:nvSpPr>
            <p:spPr>
              <a:xfrm>
                <a:off x="-72724" y="3951815"/>
                <a:ext cx="6750627" cy="17604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1400" i="1">
                          <a:latin typeface="Cambria Math"/>
                          <a:ea typeface="Cambria Math"/>
                        </a:rPr>
                        <m:t>h</m:t>
                      </m:r>
                      <m:r>
                        <a:rPr lang="en-NZ" sz="1400" i="1" baseline="-25000">
                          <a:latin typeface="Cambria Math" panose="02040503050406030204" pitchFamily="18" charset="0"/>
                          <a:ea typeface="Cambria Math" panose="02040503050406030204" pitchFamily="18" charset="0"/>
                        </a:rPr>
                        <m:t>𝜃</m:t>
                      </m:r>
                      <m:d>
                        <m:dPr>
                          <m:ctrlPr>
                            <a:rPr lang="en-NZ" sz="1400" i="1">
                              <a:latin typeface="Cambria Math" panose="02040503050406030204" pitchFamily="18" charset="0"/>
                              <a:ea typeface="Cambria Math"/>
                            </a:rPr>
                          </m:ctrlPr>
                        </m:dPr>
                        <m:e>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2</m:t>
                          </m:r>
                        </m:e>
                      </m:d>
                      <m:r>
                        <a:rPr lang="en-NZ" sz="1400" i="1">
                          <a:latin typeface="Cambria Math"/>
                          <a:ea typeface="Cambria Math"/>
                        </a:rPr>
                        <m:t>=</m:t>
                      </m:r>
                      <m:r>
                        <a:rPr lang="en-NZ" sz="1400" i="1">
                          <a:latin typeface="Cambria Math"/>
                          <a:ea typeface="Cambria Math"/>
                        </a:rPr>
                        <m:t>h</m:t>
                      </m:r>
                      <m:r>
                        <a:rPr lang="en-NZ" sz="1400" i="1" baseline="-25000">
                          <a:latin typeface="Cambria Math" panose="02040503050406030204" pitchFamily="18" charset="0"/>
                          <a:ea typeface="Cambria Math" panose="02040503050406030204" pitchFamily="18" charset="0"/>
                        </a:rPr>
                        <m:t>𝜃</m:t>
                      </m:r>
                      <m:d>
                        <m:dPr>
                          <m:ctrlPr>
                            <a:rPr lang="en-NZ" sz="1400" i="1">
                              <a:latin typeface="Cambria Math" panose="02040503050406030204" pitchFamily="18" charset="0"/>
                              <a:ea typeface="Cambria Math"/>
                            </a:rPr>
                          </m:ctrlPr>
                        </m:dPr>
                        <m:e>
                          <m:r>
                            <a:rPr lang="en-NZ" sz="1400" b="1" i="1">
                              <a:solidFill>
                                <a:srgbClr val="00B050"/>
                              </a:solidFill>
                              <a:latin typeface="Cambria Math"/>
                              <a:ea typeface="Cambria Math"/>
                            </a:rPr>
                            <m:t>𝟐</m:t>
                          </m:r>
                          <m:r>
                            <a:rPr lang="en-NZ" sz="1400" b="1" i="1">
                              <a:solidFill>
                                <a:srgbClr val="00B050"/>
                              </a:solidFill>
                              <a:latin typeface="Cambria Math"/>
                              <a:ea typeface="Cambria Math"/>
                            </a:rPr>
                            <m:t>,</m:t>
                          </m:r>
                          <m:r>
                            <a:rPr lang="en-NZ" sz="1400" b="1" i="1">
                              <a:solidFill>
                                <a:srgbClr val="00B050"/>
                              </a:solidFill>
                              <a:latin typeface="Cambria Math"/>
                              <a:ea typeface="Cambria Math"/>
                            </a:rPr>
                            <m:t>𝟏</m:t>
                          </m:r>
                        </m:e>
                      </m:d>
                      <m:r>
                        <a:rPr lang="en-NZ" sz="1400" i="1">
                          <a:latin typeface="Cambria Math"/>
                          <a:ea typeface="Cambria Math"/>
                        </a:rPr>
                        <m:t>=</m:t>
                      </m:r>
                      <m:r>
                        <a:rPr lang="en-NZ" sz="1400" i="1">
                          <a:latin typeface="Cambria Math" panose="02040503050406030204" pitchFamily="18" charset="0"/>
                          <a:ea typeface="Cambria Math"/>
                        </a:rPr>
                        <m:t>𝑔</m:t>
                      </m:r>
                      <m:d>
                        <m:dPr>
                          <m:ctrlPr>
                            <a:rPr lang="en-NZ" sz="1400" i="1">
                              <a:latin typeface="Cambria Math" panose="02040503050406030204" pitchFamily="18" charset="0"/>
                              <a:ea typeface="Cambria Math"/>
                            </a:rPr>
                          </m:ctrlPr>
                        </m:dPr>
                        <m:e>
                          <m:r>
                            <a:rPr lang="en-US" sz="1400" i="1">
                              <a:latin typeface="Cambria Math"/>
                              <a:ea typeface="Cambria Math"/>
                            </a:rPr>
                            <m:t>𝜃</m:t>
                          </m:r>
                          <m:r>
                            <a:rPr lang="en-NZ" sz="1400" i="1" baseline="30000">
                              <a:latin typeface="Cambria Math"/>
                              <a:ea typeface="Cambria Math"/>
                            </a:rPr>
                            <m:t>𝑇</m:t>
                          </m:r>
                          <m:r>
                            <a:rPr lang="en-NZ" sz="1400" i="1">
                              <a:latin typeface="Cambria Math"/>
                              <a:ea typeface="Cambria Math"/>
                            </a:rPr>
                            <m:t>𝑥</m:t>
                          </m:r>
                        </m:e>
                      </m:d>
                      <m:r>
                        <a:rPr lang="en-NZ" sz="1400" i="1">
                          <a:latin typeface="Cambria Math"/>
                          <a:ea typeface="Cambria Math"/>
                        </a:rPr>
                        <m:t>=</m:t>
                      </m:r>
                      <m:f>
                        <m:fPr>
                          <m:ctrlPr>
                            <a:rPr lang="en-NZ" sz="1400" i="1">
                              <a:latin typeface="Cambria Math" panose="02040503050406030204" pitchFamily="18" charset="0"/>
                            </a:rPr>
                          </m:ctrlPr>
                        </m:fPr>
                        <m:num>
                          <m:r>
                            <a:rPr lang="en-NZ" sz="1400" i="1">
                              <a:latin typeface="Cambria Math"/>
                            </a:rPr>
                            <m:t>1</m:t>
                          </m:r>
                        </m:num>
                        <m:den>
                          <m:r>
                            <a:rPr lang="en-NZ" sz="1400" i="1">
                              <a:latin typeface="Cambria Math"/>
                            </a:rPr>
                            <m:t>1+</m:t>
                          </m:r>
                          <m:sSup>
                            <m:sSupPr>
                              <m:ctrlPr>
                                <a:rPr lang="en-NZ" sz="1400" i="1">
                                  <a:latin typeface="Cambria Math" panose="02040503050406030204" pitchFamily="18" charset="0"/>
                                </a:rPr>
                              </m:ctrlPr>
                            </m:sSupPr>
                            <m:e>
                              <m:r>
                                <a:rPr lang="en-NZ" sz="1400" i="1">
                                  <a:latin typeface="Cambria Math"/>
                                </a:rPr>
                                <m:t>𝑒</m:t>
                              </m:r>
                            </m:e>
                            <m:sup>
                              <m:sSub>
                                <m:sSubPr>
                                  <m:ctrlPr>
                                    <a:rPr lang="en-NZ" sz="1400" i="1">
                                      <a:latin typeface="Cambria Math" panose="02040503050406030204" pitchFamily="18" charset="0"/>
                                    </a:rPr>
                                  </m:ctrlPr>
                                </m:sSubPr>
                                <m:e>
                                  <m:r>
                                    <a:rPr lang="en-NZ" sz="1400" i="1">
                                      <a:latin typeface="Cambria Math"/>
                                    </a:rPr>
                                    <m:t>−(</m:t>
                                  </m:r>
                                  <m:r>
                                    <a:rPr lang="en-NZ" sz="1400" i="1">
                                      <a:latin typeface="Cambria Math"/>
                                      <a:ea typeface="Cambria Math"/>
                                    </a:rPr>
                                    <m:t>𝜃</m:t>
                                  </m:r>
                                </m:e>
                                <m:sub>
                                  <m:r>
                                    <a:rPr lang="en-NZ" sz="1400" i="1">
                                      <a:latin typeface="Cambria Math"/>
                                    </a:rPr>
                                    <m:t>0</m:t>
                                  </m:r>
                                </m:sub>
                              </m:sSub>
                              <m:r>
                                <a:rPr lang="en-NZ" sz="1400" i="1">
                                  <a:latin typeface="Cambria Math"/>
                                </a:rPr>
                                <m:t>+</m:t>
                              </m:r>
                              <m:sSub>
                                <m:sSubPr>
                                  <m:ctrlPr>
                                    <a:rPr lang="en-NZ" sz="1400" i="1">
                                      <a:latin typeface="Cambria Math" panose="02040503050406030204" pitchFamily="18" charset="0"/>
                                    </a:rPr>
                                  </m:ctrlPr>
                                </m:sSubPr>
                                <m:e>
                                  <m:r>
                                    <a:rPr lang="en-NZ" sz="1400" i="1">
                                      <a:latin typeface="Cambria Math"/>
                                      <a:ea typeface="Cambria Math"/>
                                    </a:rPr>
                                    <m:t>𝜃</m:t>
                                  </m:r>
                                </m:e>
                                <m:sub>
                                  <m:r>
                                    <a:rPr lang="en-NZ" sz="1400" i="1">
                                      <a:latin typeface="Cambria Math"/>
                                      <a:ea typeface="Cambria Math"/>
                                    </a:rPr>
                                    <m:t>1</m:t>
                                  </m:r>
                                </m:sub>
                              </m:sSub>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m:t>
                              </m:r>
                              <m:sSub>
                                <m:sSubPr>
                                  <m:ctrlPr>
                                    <a:rPr lang="en-NZ" sz="1400" i="1">
                                      <a:latin typeface="Cambria Math" panose="02040503050406030204" pitchFamily="18" charset="0"/>
                                    </a:rPr>
                                  </m:ctrlPr>
                                </m:sSubPr>
                                <m:e>
                                  <m:r>
                                    <a:rPr lang="en-NZ" sz="1400" i="1">
                                      <a:latin typeface="Cambria Math"/>
                                      <a:ea typeface="Cambria Math"/>
                                    </a:rPr>
                                    <m:t>𝜃</m:t>
                                  </m:r>
                                </m:e>
                                <m:sub>
                                  <m:r>
                                    <a:rPr lang="en-NZ" sz="1400" i="1">
                                      <a:latin typeface="Cambria Math"/>
                                      <a:ea typeface="Cambria Math"/>
                                    </a:rPr>
                                    <m:t>2</m:t>
                                  </m:r>
                                </m:sub>
                              </m:sSub>
                              <m:r>
                                <a:rPr lang="en-NZ" sz="1400" i="1">
                                  <a:latin typeface="Cambria Math"/>
                                  <a:ea typeface="Cambria Math"/>
                                </a:rPr>
                                <m:t>𝑥</m:t>
                              </m:r>
                              <m:r>
                                <a:rPr lang="en-NZ" sz="1400" i="1" baseline="-25000">
                                  <a:latin typeface="Cambria Math"/>
                                  <a:ea typeface="Cambria Math"/>
                                </a:rPr>
                                <m:t>2</m:t>
                              </m:r>
                              <m:r>
                                <a:rPr lang="en-NZ" sz="1400" i="1">
                                  <a:latin typeface="Cambria Math"/>
                                  <a:ea typeface="Cambria Math"/>
                                </a:rPr>
                                <m:t>)</m:t>
                              </m:r>
                            </m:sup>
                          </m:sSup>
                        </m:den>
                      </m:f>
                      <m:r>
                        <a:rPr lang="en-NZ" sz="1400" i="1">
                          <a:latin typeface="Cambria Math"/>
                          <a:ea typeface="Cambria Math"/>
                        </a:rPr>
                        <m:t>=</m:t>
                      </m:r>
                      <m:f>
                        <m:fPr>
                          <m:ctrlPr>
                            <a:rPr lang="en-NZ" sz="1400" i="1">
                              <a:latin typeface="Cambria Math" panose="02040503050406030204" pitchFamily="18" charset="0"/>
                            </a:rPr>
                          </m:ctrlPr>
                        </m:fPr>
                        <m:num>
                          <m:r>
                            <a:rPr lang="en-NZ" sz="1400" i="1">
                              <a:latin typeface="Cambria Math"/>
                            </a:rPr>
                            <m:t>1</m:t>
                          </m:r>
                        </m:num>
                        <m:den>
                          <m:r>
                            <a:rPr lang="en-NZ" sz="1400" i="1">
                              <a:latin typeface="Cambria Math"/>
                            </a:rPr>
                            <m:t>1+</m:t>
                          </m:r>
                          <m:sSup>
                            <m:sSupPr>
                              <m:ctrlPr>
                                <a:rPr lang="en-NZ" sz="1400" i="1">
                                  <a:latin typeface="Cambria Math" panose="02040503050406030204" pitchFamily="18" charset="0"/>
                                </a:rPr>
                              </m:ctrlPr>
                            </m:sSupPr>
                            <m:e>
                              <m:r>
                                <a:rPr lang="en-NZ" sz="1400" i="1">
                                  <a:latin typeface="Cambria Math"/>
                                </a:rPr>
                                <m:t>𝑒</m:t>
                              </m:r>
                            </m:e>
                            <m:sup>
                              <m:r>
                                <a:rPr lang="en-NZ" sz="1400" i="1">
                                  <a:latin typeface="Cambria Math"/>
                                </a:rPr>
                                <m:t>−(−3+2+1</m:t>
                              </m:r>
                              <m:r>
                                <a:rPr lang="en-NZ" sz="1400" i="1">
                                  <a:latin typeface="Cambria Math"/>
                                  <a:ea typeface="Cambria Math"/>
                                </a:rPr>
                                <m:t>)</m:t>
                              </m:r>
                            </m:sup>
                          </m:sSup>
                        </m:den>
                      </m:f>
                      <m:r>
                        <a:rPr lang="en-NZ" sz="1400" i="1">
                          <a:latin typeface="Cambria Math"/>
                          <a:ea typeface="Cambria Math"/>
                        </a:rPr>
                        <m:t>=</m:t>
                      </m:r>
                      <m:f>
                        <m:fPr>
                          <m:ctrlPr>
                            <a:rPr lang="en-NZ" sz="1400" i="1">
                              <a:latin typeface="Cambria Math" panose="02040503050406030204" pitchFamily="18" charset="0"/>
                            </a:rPr>
                          </m:ctrlPr>
                        </m:fPr>
                        <m:num>
                          <m:r>
                            <a:rPr lang="en-NZ" sz="1400" i="1">
                              <a:latin typeface="Cambria Math"/>
                            </a:rPr>
                            <m:t>1</m:t>
                          </m:r>
                        </m:num>
                        <m:den>
                          <m:r>
                            <a:rPr lang="en-NZ" sz="1400" i="1">
                              <a:latin typeface="Cambria Math"/>
                            </a:rPr>
                            <m:t>1+</m:t>
                          </m:r>
                          <m:sSup>
                            <m:sSupPr>
                              <m:ctrlPr>
                                <a:rPr lang="en-NZ" sz="1400" i="1">
                                  <a:latin typeface="Cambria Math" panose="02040503050406030204" pitchFamily="18" charset="0"/>
                                </a:rPr>
                              </m:ctrlPr>
                            </m:sSupPr>
                            <m:e>
                              <m:r>
                                <a:rPr lang="en-NZ" sz="1400" i="1">
                                  <a:latin typeface="Cambria Math"/>
                                </a:rPr>
                                <m:t>𝑒</m:t>
                              </m:r>
                            </m:e>
                            <m:sup>
                              <m:r>
                                <a:rPr lang="en-NZ" sz="1400" i="1">
                                  <a:latin typeface="Cambria Math"/>
                                </a:rPr>
                                <m:t>−(</m:t>
                              </m:r>
                              <m:r>
                                <a:rPr lang="en-NZ" sz="1400" i="1">
                                  <a:solidFill>
                                    <a:srgbClr val="00B050"/>
                                  </a:solidFill>
                                  <a:latin typeface="Cambria Math"/>
                                </a:rPr>
                                <m:t>0</m:t>
                              </m:r>
                              <m:r>
                                <a:rPr lang="en-NZ" sz="1400" i="1">
                                  <a:latin typeface="Cambria Math"/>
                                  <a:ea typeface="Cambria Math"/>
                                </a:rPr>
                                <m:t>)</m:t>
                              </m:r>
                            </m:sup>
                          </m:sSup>
                        </m:den>
                      </m:f>
                    </m:oMath>
                  </m:oMathPara>
                </a14:m>
                <a:endParaRPr lang="en-NZ" sz="1400" dirty="0">
                  <a:ea typeface="Cambria Math"/>
                </a:endParaRPr>
              </a:p>
              <a:p>
                <a:endParaRPr lang="en-NZ" sz="1400" dirty="0">
                  <a:ea typeface="Cambria Math"/>
                </a:endParaRPr>
              </a:p>
              <a:p>
                <a:pPr/>
                <a14:m>
                  <m:oMathPara xmlns:m="http://schemas.openxmlformats.org/officeDocument/2006/math">
                    <m:oMathParaPr>
                      <m:jc m:val="centerGroup"/>
                    </m:oMathParaPr>
                    <m:oMath xmlns:m="http://schemas.openxmlformats.org/officeDocument/2006/math">
                      <m:r>
                        <a:rPr lang="en-NZ" sz="1400" i="1">
                          <a:latin typeface="Cambria Math"/>
                          <a:ea typeface="Cambria Math"/>
                        </a:rPr>
                        <m:t>h</m:t>
                      </m:r>
                      <m:r>
                        <a:rPr lang="en-NZ" sz="1400" i="1" baseline="-25000">
                          <a:latin typeface="Cambria Math" panose="02040503050406030204" pitchFamily="18" charset="0"/>
                          <a:ea typeface="Cambria Math" panose="02040503050406030204" pitchFamily="18" charset="0"/>
                        </a:rPr>
                        <m:t>𝜃</m:t>
                      </m:r>
                      <m:d>
                        <m:dPr>
                          <m:ctrlPr>
                            <a:rPr lang="en-NZ" sz="1400" i="1">
                              <a:latin typeface="Cambria Math" panose="02040503050406030204" pitchFamily="18" charset="0"/>
                              <a:ea typeface="Cambria Math"/>
                            </a:rPr>
                          </m:ctrlPr>
                        </m:dPr>
                        <m:e>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2</m:t>
                          </m:r>
                        </m:e>
                      </m:d>
                      <m:r>
                        <a:rPr lang="en-NZ" sz="1400" i="1">
                          <a:latin typeface="Cambria Math"/>
                          <a:ea typeface="Cambria Math"/>
                        </a:rPr>
                        <m:t>=</m:t>
                      </m:r>
                      <m:r>
                        <a:rPr lang="en-NZ" sz="1400" i="1">
                          <a:latin typeface="Cambria Math"/>
                          <a:ea typeface="Cambria Math"/>
                        </a:rPr>
                        <m:t>h</m:t>
                      </m:r>
                      <m:r>
                        <a:rPr lang="en-NZ" sz="1400" i="1" baseline="-25000">
                          <a:latin typeface="Cambria Math" panose="02040503050406030204" pitchFamily="18" charset="0"/>
                          <a:ea typeface="Cambria Math" panose="02040503050406030204" pitchFamily="18" charset="0"/>
                        </a:rPr>
                        <m:t>𝜃</m:t>
                      </m:r>
                      <m:d>
                        <m:dPr>
                          <m:ctrlPr>
                            <a:rPr lang="en-NZ" sz="1400" i="1">
                              <a:latin typeface="Cambria Math" panose="02040503050406030204" pitchFamily="18" charset="0"/>
                              <a:ea typeface="Cambria Math"/>
                            </a:rPr>
                          </m:ctrlPr>
                        </m:dPr>
                        <m:e>
                          <m:r>
                            <a:rPr lang="en-NZ" sz="1400" b="1" i="1">
                              <a:solidFill>
                                <a:srgbClr val="FF0000"/>
                              </a:solidFill>
                              <a:latin typeface="Cambria Math"/>
                              <a:ea typeface="Cambria Math"/>
                            </a:rPr>
                            <m:t>𝟑</m:t>
                          </m:r>
                          <m:r>
                            <a:rPr lang="en-NZ" sz="1400" b="1" i="1">
                              <a:solidFill>
                                <a:srgbClr val="FF0000"/>
                              </a:solidFill>
                              <a:latin typeface="Cambria Math"/>
                              <a:ea typeface="Cambria Math"/>
                            </a:rPr>
                            <m:t>,</m:t>
                          </m:r>
                          <m:r>
                            <a:rPr lang="en-NZ" sz="1400" b="1" i="1">
                              <a:solidFill>
                                <a:srgbClr val="FF0000"/>
                              </a:solidFill>
                              <a:latin typeface="Cambria Math"/>
                              <a:ea typeface="Cambria Math"/>
                            </a:rPr>
                            <m:t>𝟐</m:t>
                          </m:r>
                        </m:e>
                      </m:d>
                      <m:r>
                        <a:rPr lang="en-NZ" sz="1400" i="1">
                          <a:latin typeface="Cambria Math"/>
                          <a:ea typeface="Cambria Math"/>
                        </a:rPr>
                        <m:t>=</m:t>
                      </m:r>
                      <m:r>
                        <a:rPr lang="en-NZ" sz="1400" i="1">
                          <a:latin typeface="Cambria Math" panose="02040503050406030204" pitchFamily="18" charset="0"/>
                          <a:ea typeface="Cambria Math"/>
                        </a:rPr>
                        <m:t>𝑔</m:t>
                      </m:r>
                      <m:d>
                        <m:dPr>
                          <m:ctrlPr>
                            <a:rPr lang="en-NZ" sz="1400" i="1">
                              <a:latin typeface="Cambria Math" panose="02040503050406030204" pitchFamily="18" charset="0"/>
                              <a:ea typeface="Cambria Math"/>
                            </a:rPr>
                          </m:ctrlPr>
                        </m:dPr>
                        <m:e>
                          <m:r>
                            <a:rPr lang="en-US" sz="1400" i="1">
                              <a:latin typeface="Cambria Math"/>
                              <a:ea typeface="Cambria Math"/>
                            </a:rPr>
                            <m:t>𝜃</m:t>
                          </m:r>
                          <m:r>
                            <a:rPr lang="en-NZ" sz="1400" i="1" baseline="30000">
                              <a:latin typeface="Cambria Math"/>
                              <a:ea typeface="Cambria Math"/>
                            </a:rPr>
                            <m:t>𝑇</m:t>
                          </m:r>
                          <m:r>
                            <a:rPr lang="en-NZ" sz="1400" i="1">
                              <a:latin typeface="Cambria Math"/>
                              <a:ea typeface="Cambria Math"/>
                            </a:rPr>
                            <m:t>𝑥</m:t>
                          </m:r>
                        </m:e>
                      </m:d>
                      <m:r>
                        <a:rPr lang="en-NZ" sz="1400" i="1">
                          <a:latin typeface="Cambria Math"/>
                          <a:ea typeface="Cambria Math"/>
                        </a:rPr>
                        <m:t>=</m:t>
                      </m:r>
                      <m:f>
                        <m:fPr>
                          <m:ctrlPr>
                            <a:rPr lang="en-NZ" sz="1400" i="1">
                              <a:latin typeface="Cambria Math" panose="02040503050406030204" pitchFamily="18" charset="0"/>
                            </a:rPr>
                          </m:ctrlPr>
                        </m:fPr>
                        <m:num>
                          <m:r>
                            <a:rPr lang="en-NZ" sz="1400" i="1">
                              <a:latin typeface="Cambria Math"/>
                            </a:rPr>
                            <m:t>1</m:t>
                          </m:r>
                        </m:num>
                        <m:den>
                          <m:r>
                            <a:rPr lang="en-NZ" sz="1400" i="1">
                              <a:latin typeface="Cambria Math"/>
                            </a:rPr>
                            <m:t>1+</m:t>
                          </m:r>
                          <m:sSup>
                            <m:sSupPr>
                              <m:ctrlPr>
                                <a:rPr lang="en-NZ" sz="1400" i="1">
                                  <a:latin typeface="Cambria Math" panose="02040503050406030204" pitchFamily="18" charset="0"/>
                                </a:rPr>
                              </m:ctrlPr>
                            </m:sSupPr>
                            <m:e>
                              <m:r>
                                <a:rPr lang="en-NZ" sz="1400" i="1">
                                  <a:latin typeface="Cambria Math"/>
                                </a:rPr>
                                <m:t>𝑒</m:t>
                              </m:r>
                            </m:e>
                            <m:sup>
                              <m:sSub>
                                <m:sSubPr>
                                  <m:ctrlPr>
                                    <a:rPr lang="en-NZ" sz="1400" i="1">
                                      <a:latin typeface="Cambria Math" panose="02040503050406030204" pitchFamily="18" charset="0"/>
                                    </a:rPr>
                                  </m:ctrlPr>
                                </m:sSubPr>
                                <m:e>
                                  <m:r>
                                    <a:rPr lang="en-NZ" sz="1400" i="1">
                                      <a:latin typeface="Cambria Math"/>
                                    </a:rPr>
                                    <m:t>−(</m:t>
                                  </m:r>
                                  <m:r>
                                    <a:rPr lang="en-NZ" sz="1400" i="1">
                                      <a:latin typeface="Cambria Math"/>
                                      <a:ea typeface="Cambria Math"/>
                                    </a:rPr>
                                    <m:t>𝜃</m:t>
                                  </m:r>
                                </m:e>
                                <m:sub>
                                  <m:r>
                                    <a:rPr lang="en-NZ" sz="1400" i="1">
                                      <a:latin typeface="Cambria Math"/>
                                    </a:rPr>
                                    <m:t>0</m:t>
                                  </m:r>
                                </m:sub>
                              </m:sSub>
                              <m:r>
                                <a:rPr lang="en-NZ" sz="1400" i="1">
                                  <a:latin typeface="Cambria Math"/>
                                </a:rPr>
                                <m:t>+</m:t>
                              </m:r>
                              <m:sSub>
                                <m:sSubPr>
                                  <m:ctrlPr>
                                    <a:rPr lang="en-NZ" sz="1400" i="1">
                                      <a:latin typeface="Cambria Math" panose="02040503050406030204" pitchFamily="18" charset="0"/>
                                    </a:rPr>
                                  </m:ctrlPr>
                                </m:sSubPr>
                                <m:e>
                                  <m:r>
                                    <a:rPr lang="en-NZ" sz="1400" i="1">
                                      <a:latin typeface="Cambria Math"/>
                                      <a:ea typeface="Cambria Math"/>
                                    </a:rPr>
                                    <m:t>𝜃</m:t>
                                  </m:r>
                                </m:e>
                                <m:sub>
                                  <m:r>
                                    <a:rPr lang="en-NZ" sz="1400" i="1">
                                      <a:latin typeface="Cambria Math"/>
                                      <a:ea typeface="Cambria Math"/>
                                    </a:rPr>
                                    <m:t>1</m:t>
                                  </m:r>
                                </m:sub>
                              </m:sSub>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m:t>
                              </m:r>
                              <m:sSub>
                                <m:sSubPr>
                                  <m:ctrlPr>
                                    <a:rPr lang="en-NZ" sz="1400" i="1">
                                      <a:latin typeface="Cambria Math" panose="02040503050406030204" pitchFamily="18" charset="0"/>
                                    </a:rPr>
                                  </m:ctrlPr>
                                </m:sSubPr>
                                <m:e>
                                  <m:r>
                                    <a:rPr lang="en-NZ" sz="1400" i="1">
                                      <a:latin typeface="Cambria Math"/>
                                      <a:ea typeface="Cambria Math"/>
                                    </a:rPr>
                                    <m:t>𝜃</m:t>
                                  </m:r>
                                </m:e>
                                <m:sub>
                                  <m:r>
                                    <a:rPr lang="en-NZ" sz="1400" i="1">
                                      <a:latin typeface="Cambria Math"/>
                                      <a:ea typeface="Cambria Math"/>
                                    </a:rPr>
                                    <m:t>2</m:t>
                                  </m:r>
                                </m:sub>
                              </m:sSub>
                              <m:r>
                                <a:rPr lang="en-NZ" sz="1400" i="1">
                                  <a:latin typeface="Cambria Math"/>
                                  <a:ea typeface="Cambria Math"/>
                                </a:rPr>
                                <m:t>𝑥</m:t>
                              </m:r>
                              <m:r>
                                <a:rPr lang="en-NZ" sz="1400" i="1" baseline="-25000">
                                  <a:latin typeface="Cambria Math"/>
                                  <a:ea typeface="Cambria Math"/>
                                </a:rPr>
                                <m:t>2</m:t>
                              </m:r>
                              <m:r>
                                <a:rPr lang="en-NZ" sz="1400" i="1">
                                  <a:latin typeface="Cambria Math"/>
                                  <a:ea typeface="Cambria Math"/>
                                </a:rPr>
                                <m:t>)</m:t>
                              </m:r>
                            </m:sup>
                          </m:sSup>
                        </m:den>
                      </m:f>
                      <m:r>
                        <a:rPr lang="en-NZ" sz="1400" i="1">
                          <a:latin typeface="Cambria Math"/>
                          <a:ea typeface="Cambria Math"/>
                        </a:rPr>
                        <m:t>=</m:t>
                      </m:r>
                      <m:f>
                        <m:fPr>
                          <m:ctrlPr>
                            <a:rPr lang="en-NZ" sz="1400" i="1">
                              <a:latin typeface="Cambria Math" panose="02040503050406030204" pitchFamily="18" charset="0"/>
                            </a:rPr>
                          </m:ctrlPr>
                        </m:fPr>
                        <m:num>
                          <m:r>
                            <a:rPr lang="en-NZ" sz="1400" i="1">
                              <a:latin typeface="Cambria Math"/>
                            </a:rPr>
                            <m:t>1</m:t>
                          </m:r>
                        </m:num>
                        <m:den>
                          <m:r>
                            <a:rPr lang="en-NZ" sz="1400" i="1">
                              <a:latin typeface="Cambria Math"/>
                            </a:rPr>
                            <m:t>1+</m:t>
                          </m:r>
                          <m:sSup>
                            <m:sSupPr>
                              <m:ctrlPr>
                                <a:rPr lang="en-NZ" sz="1400" i="1">
                                  <a:latin typeface="Cambria Math" panose="02040503050406030204" pitchFamily="18" charset="0"/>
                                </a:rPr>
                              </m:ctrlPr>
                            </m:sSupPr>
                            <m:e>
                              <m:r>
                                <a:rPr lang="en-NZ" sz="1400" i="1">
                                  <a:latin typeface="Cambria Math"/>
                                </a:rPr>
                                <m:t>𝑒</m:t>
                              </m:r>
                            </m:e>
                            <m:sup>
                              <m:r>
                                <a:rPr lang="en-NZ" sz="1400" i="1">
                                  <a:latin typeface="Cambria Math"/>
                                </a:rPr>
                                <m:t>−(−3+3+2</m:t>
                              </m:r>
                              <m:r>
                                <a:rPr lang="en-NZ" sz="1400" i="1">
                                  <a:latin typeface="Cambria Math"/>
                                  <a:ea typeface="Cambria Math"/>
                                </a:rPr>
                                <m:t>)</m:t>
                              </m:r>
                            </m:sup>
                          </m:sSup>
                        </m:den>
                      </m:f>
                      <m:r>
                        <a:rPr lang="en-NZ" sz="1400" i="1">
                          <a:latin typeface="Cambria Math"/>
                          <a:ea typeface="Cambria Math"/>
                        </a:rPr>
                        <m:t>=</m:t>
                      </m:r>
                      <m:f>
                        <m:fPr>
                          <m:ctrlPr>
                            <a:rPr lang="en-NZ" sz="1400" i="1">
                              <a:latin typeface="Cambria Math" panose="02040503050406030204" pitchFamily="18" charset="0"/>
                            </a:rPr>
                          </m:ctrlPr>
                        </m:fPr>
                        <m:num>
                          <m:r>
                            <a:rPr lang="en-NZ" sz="1400" i="1">
                              <a:latin typeface="Cambria Math"/>
                            </a:rPr>
                            <m:t>1</m:t>
                          </m:r>
                        </m:num>
                        <m:den>
                          <m:r>
                            <a:rPr lang="en-NZ" sz="1400" i="1">
                              <a:latin typeface="Cambria Math"/>
                            </a:rPr>
                            <m:t>1+</m:t>
                          </m:r>
                          <m:sSup>
                            <m:sSupPr>
                              <m:ctrlPr>
                                <a:rPr lang="en-NZ" sz="1400" i="1">
                                  <a:latin typeface="Cambria Math" panose="02040503050406030204" pitchFamily="18" charset="0"/>
                                </a:rPr>
                              </m:ctrlPr>
                            </m:sSupPr>
                            <m:e>
                              <m:r>
                                <a:rPr lang="en-NZ" sz="1400" i="1">
                                  <a:latin typeface="Cambria Math"/>
                                </a:rPr>
                                <m:t>𝑒</m:t>
                              </m:r>
                            </m:e>
                            <m:sup>
                              <m:r>
                                <a:rPr lang="en-NZ" sz="1400" i="1">
                                  <a:latin typeface="Cambria Math"/>
                                </a:rPr>
                                <m:t>−(</m:t>
                              </m:r>
                              <m:r>
                                <a:rPr lang="en-NZ" sz="1400" i="1">
                                  <a:solidFill>
                                    <a:srgbClr val="FF0000"/>
                                  </a:solidFill>
                                  <a:latin typeface="Cambria Math"/>
                                </a:rPr>
                                <m:t>2</m:t>
                              </m:r>
                              <m:r>
                                <a:rPr lang="en-NZ" sz="1400" i="1">
                                  <a:latin typeface="Cambria Math"/>
                                  <a:ea typeface="Cambria Math"/>
                                </a:rPr>
                                <m:t>)</m:t>
                              </m:r>
                            </m:sup>
                          </m:sSup>
                        </m:den>
                      </m:f>
                    </m:oMath>
                  </m:oMathPara>
                </a14:m>
                <a:endParaRPr lang="en-NZ" sz="1400" dirty="0">
                  <a:ea typeface="Cambria Math"/>
                </a:endParaRPr>
              </a:p>
              <a:p>
                <a:endParaRPr lang="en-NZ" sz="1400" dirty="0">
                  <a:ea typeface="Cambria Math"/>
                </a:endParaRPr>
              </a:p>
              <a:p>
                <a:pPr/>
                <a14:m>
                  <m:oMathPara xmlns:m="http://schemas.openxmlformats.org/officeDocument/2006/math">
                    <m:oMathParaPr>
                      <m:jc m:val="centerGroup"/>
                    </m:oMathParaPr>
                    <m:oMath xmlns:m="http://schemas.openxmlformats.org/officeDocument/2006/math">
                      <m:r>
                        <a:rPr lang="en-NZ" sz="1400" i="1">
                          <a:latin typeface="Cambria Math"/>
                          <a:ea typeface="Cambria Math"/>
                        </a:rPr>
                        <m:t>h</m:t>
                      </m:r>
                      <m:r>
                        <a:rPr lang="en-NZ" sz="1400" i="1" baseline="-25000">
                          <a:latin typeface="Cambria Math" panose="02040503050406030204" pitchFamily="18" charset="0"/>
                          <a:ea typeface="Cambria Math" panose="02040503050406030204" pitchFamily="18" charset="0"/>
                        </a:rPr>
                        <m:t>𝜃</m:t>
                      </m:r>
                      <m:d>
                        <m:dPr>
                          <m:ctrlPr>
                            <a:rPr lang="en-NZ" sz="1400" i="1">
                              <a:latin typeface="Cambria Math" panose="02040503050406030204" pitchFamily="18" charset="0"/>
                              <a:ea typeface="Cambria Math"/>
                            </a:rPr>
                          </m:ctrlPr>
                        </m:dPr>
                        <m:e>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m:t>
                          </m:r>
                          <m:r>
                            <a:rPr lang="en-NZ" sz="1400" i="1">
                              <a:latin typeface="Cambria Math"/>
                              <a:ea typeface="Cambria Math"/>
                            </a:rPr>
                            <m:t>𝑥</m:t>
                          </m:r>
                          <m:r>
                            <a:rPr lang="en-NZ" sz="1400" i="1" baseline="-25000">
                              <a:latin typeface="Cambria Math"/>
                              <a:ea typeface="Cambria Math"/>
                            </a:rPr>
                            <m:t>2</m:t>
                          </m:r>
                        </m:e>
                      </m:d>
                      <m:r>
                        <a:rPr lang="en-NZ" sz="1400" i="1">
                          <a:latin typeface="Cambria Math"/>
                          <a:ea typeface="Cambria Math"/>
                        </a:rPr>
                        <m:t>=</m:t>
                      </m:r>
                      <m:r>
                        <a:rPr lang="en-NZ" sz="1400" i="1">
                          <a:latin typeface="Cambria Math"/>
                          <a:ea typeface="Cambria Math"/>
                        </a:rPr>
                        <m:t>h</m:t>
                      </m:r>
                      <m:r>
                        <a:rPr lang="en-NZ" sz="1400" i="1" baseline="-25000">
                          <a:latin typeface="Cambria Math" panose="02040503050406030204" pitchFamily="18" charset="0"/>
                          <a:ea typeface="Cambria Math" panose="02040503050406030204" pitchFamily="18" charset="0"/>
                        </a:rPr>
                        <m:t>𝜃</m:t>
                      </m:r>
                      <m:d>
                        <m:dPr>
                          <m:ctrlPr>
                            <a:rPr lang="en-NZ" sz="1400" i="1">
                              <a:latin typeface="Cambria Math" panose="02040503050406030204" pitchFamily="18" charset="0"/>
                              <a:ea typeface="Cambria Math"/>
                            </a:rPr>
                          </m:ctrlPr>
                        </m:dPr>
                        <m:e>
                          <m:r>
                            <a:rPr lang="en-NZ" sz="1400" b="1" i="1">
                              <a:solidFill>
                                <a:srgbClr val="0070C0"/>
                              </a:solidFill>
                              <a:latin typeface="Cambria Math"/>
                              <a:ea typeface="Cambria Math"/>
                            </a:rPr>
                            <m:t>𝟏</m:t>
                          </m:r>
                          <m:r>
                            <a:rPr lang="en-NZ" sz="1400" b="1" i="1">
                              <a:solidFill>
                                <a:srgbClr val="0070C0"/>
                              </a:solidFill>
                              <a:latin typeface="Cambria Math"/>
                              <a:ea typeface="Cambria Math"/>
                            </a:rPr>
                            <m:t>,</m:t>
                          </m:r>
                          <m:r>
                            <a:rPr lang="en-NZ" sz="1400" b="1" i="1">
                              <a:solidFill>
                                <a:srgbClr val="0070C0"/>
                              </a:solidFill>
                              <a:latin typeface="Cambria Math"/>
                              <a:ea typeface="Cambria Math"/>
                            </a:rPr>
                            <m:t>𝟏</m:t>
                          </m:r>
                        </m:e>
                      </m:d>
                      <m:r>
                        <a:rPr lang="en-NZ" sz="1400" i="1">
                          <a:latin typeface="Cambria Math"/>
                          <a:ea typeface="Cambria Math"/>
                        </a:rPr>
                        <m:t>=</m:t>
                      </m:r>
                      <m:r>
                        <a:rPr lang="en-NZ" sz="1400" i="1">
                          <a:latin typeface="Cambria Math" panose="02040503050406030204" pitchFamily="18" charset="0"/>
                          <a:ea typeface="Cambria Math"/>
                        </a:rPr>
                        <m:t>𝑔</m:t>
                      </m:r>
                      <m:d>
                        <m:dPr>
                          <m:ctrlPr>
                            <a:rPr lang="en-NZ" sz="1400" i="1">
                              <a:latin typeface="Cambria Math" panose="02040503050406030204" pitchFamily="18" charset="0"/>
                              <a:ea typeface="Cambria Math"/>
                            </a:rPr>
                          </m:ctrlPr>
                        </m:dPr>
                        <m:e>
                          <m:r>
                            <a:rPr lang="en-US" sz="1400" i="1">
                              <a:latin typeface="Cambria Math"/>
                              <a:ea typeface="Cambria Math"/>
                            </a:rPr>
                            <m:t>𝜃</m:t>
                          </m:r>
                          <m:r>
                            <a:rPr lang="en-NZ" sz="1400" i="1" baseline="30000">
                              <a:latin typeface="Cambria Math"/>
                              <a:ea typeface="Cambria Math"/>
                            </a:rPr>
                            <m:t>𝑇</m:t>
                          </m:r>
                          <m:r>
                            <a:rPr lang="en-NZ" sz="1400" i="1">
                              <a:latin typeface="Cambria Math"/>
                              <a:ea typeface="Cambria Math"/>
                            </a:rPr>
                            <m:t>𝑥</m:t>
                          </m:r>
                        </m:e>
                      </m:d>
                      <m:r>
                        <a:rPr lang="en-NZ" sz="1400" i="1">
                          <a:latin typeface="Cambria Math"/>
                          <a:ea typeface="Cambria Math"/>
                        </a:rPr>
                        <m:t>=</m:t>
                      </m:r>
                      <m:f>
                        <m:fPr>
                          <m:ctrlPr>
                            <a:rPr lang="en-NZ" sz="1400" i="1">
                              <a:latin typeface="Cambria Math" panose="02040503050406030204" pitchFamily="18" charset="0"/>
                            </a:rPr>
                          </m:ctrlPr>
                        </m:fPr>
                        <m:num>
                          <m:r>
                            <a:rPr lang="en-NZ" sz="1400" i="1">
                              <a:latin typeface="Cambria Math"/>
                            </a:rPr>
                            <m:t>1</m:t>
                          </m:r>
                        </m:num>
                        <m:den>
                          <m:r>
                            <a:rPr lang="en-NZ" sz="1400" i="1">
                              <a:latin typeface="Cambria Math"/>
                            </a:rPr>
                            <m:t>1+</m:t>
                          </m:r>
                          <m:sSup>
                            <m:sSupPr>
                              <m:ctrlPr>
                                <a:rPr lang="en-NZ" sz="1400" i="1">
                                  <a:latin typeface="Cambria Math" panose="02040503050406030204" pitchFamily="18" charset="0"/>
                                </a:rPr>
                              </m:ctrlPr>
                            </m:sSupPr>
                            <m:e>
                              <m:r>
                                <a:rPr lang="en-NZ" sz="1400" i="1">
                                  <a:latin typeface="Cambria Math"/>
                                </a:rPr>
                                <m:t>𝑒</m:t>
                              </m:r>
                            </m:e>
                            <m:sup>
                              <m:sSub>
                                <m:sSubPr>
                                  <m:ctrlPr>
                                    <a:rPr lang="en-NZ" sz="1400" i="1">
                                      <a:latin typeface="Cambria Math" panose="02040503050406030204" pitchFamily="18" charset="0"/>
                                    </a:rPr>
                                  </m:ctrlPr>
                                </m:sSubPr>
                                <m:e>
                                  <m:r>
                                    <a:rPr lang="en-NZ" sz="1400" i="1">
                                      <a:latin typeface="Cambria Math"/>
                                    </a:rPr>
                                    <m:t>−(</m:t>
                                  </m:r>
                                  <m:r>
                                    <a:rPr lang="en-NZ" sz="1400" i="1">
                                      <a:latin typeface="Cambria Math"/>
                                      <a:ea typeface="Cambria Math"/>
                                    </a:rPr>
                                    <m:t>𝜃</m:t>
                                  </m:r>
                                </m:e>
                                <m:sub>
                                  <m:r>
                                    <a:rPr lang="en-NZ" sz="1400" i="1">
                                      <a:latin typeface="Cambria Math"/>
                                    </a:rPr>
                                    <m:t>0</m:t>
                                  </m:r>
                                </m:sub>
                              </m:sSub>
                              <m:r>
                                <a:rPr lang="en-NZ" sz="1400" i="1">
                                  <a:latin typeface="Cambria Math"/>
                                </a:rPr>
                                <m:t>+</m:t>
                              </m:r>
                              <m:sSub>
                                <m:sSubPr>
                                  <m:ctrlPr>
                                    <a:rPr lang="en-NZ" sz="1400" i="1">
                                      <a:latin typeface="Cambria Math" panose="02040503050406030204" pitchFamily="18" charset="0"/>
                                    </a:rPr>
                                  </m:ctrlPr>
                                </m:sSubPr>
                                <m:e>
                                  <m:r>
                                    <a:rPr lang="en-NZ" sz="1400" i="1">
                                      <a:latin typeface="Cambria Math"/>
                                      <a:ea typeface="Cambria Math"/>
                                    </a:rPr>
                                    <m:t>𝜃</m:t>
                                  </m:r>
                                </m:e>
                                <m:sub>
                                  <m:r>
                                    <a:rPr lang="en-NZ" sz="1400" i="1">
                                      <a:latin typeface="Cambria Math"/>
                                      <a:ea typeface="Cambria Math"/>
                                    </a:rPr>
                                    <m:t>1</m:t>
                                  </m:r>
                                </m:sub>
                              </m:sSub>
                              <m:r>
                                <a:rPr lang="en-NZ" sz="1400" i="1">
                                  <a:latin typeface="Cambria Math"/>
                                  <a:ea typeface="Cambria Math"/>
                                </a:rPr>
                                <m:t>𝑥</m:t>
                              </m:r>
                              <m:r>
                                <a:rPr lang="en-NZ" sz="1400" i="1" baseline="-25000">
                                  <a:latin typeface="Cambria Math"/>
                                  <a:ea typeface="Cambria Math"/>
                                </a:rPr>
                                <m:t>1</m:t>
                              </m:r>
                              <m:r>
                                <a:rPr lang="en-NZ" sz="1400" i="1">
                                  <a:latin typeface="Cambria Math"/>
                                  <a:ea typeface="Cambria Math"/>
                                </a:rPr>
                                <m:t>+</m:t>
                              </m:r>
                              <m:sSub>
                                <m:sSubPr>
                                  <m:ctrlPr>
                                    <a:rPr lang="en-NZ" sz="1400" i="1">
                                      <a:latin typeface="Cambria Math" panose="02040503050406030204" pitchFamily="18" charset="0"/>
                                    </a:rPr>
                                  </m:ctrlPr>
                                </m:sSubPr>
                                <m:e>
                                  <m:r>
                                    <a:rPr lang="en-NZ" sz="1400" i="1">
                                      <a:latin typeface="Cambria Math"/>
                                      <a:ea typeface="Cambria Math"/>
                                    </a:rPr>
                                    <m:t>𝜃</m:t>
                                  </m:r>
                                </m:e>
                                <m:sub>
                                  <m:r>
                                    <a:rPr lang="en-NZ" sz="1400" i="1">
                                      <a:latin typeface="Cambria Math"/>
                                      <a:ea typeface="Cambria Math"/>
                                    </a:rPr>
                                    <m:t>2</m:t>
                                  </m:r>
                                </m:sub>
                              </m:sSub>
                              <m:r>
                                <a:rPr lang="en-NZ" sz="1400" i="1">
                                  <a:latin typeface="Cambria Math"/>
                                  <a:ea typeface="Cambria Math"/>
                                </a:rPr>
                                <m:t>𝑥</m:t>
                              </m:r>
                              <m:r>
                                <a:rPr lang="en-NZ" sz="1400" i="1" baseline="-25000">
                                  <a:latin typeface="Cambria Math"/>
                                  <a:ea typeface="Cambria Math"/>
                                </a:rPr>
                                <m:t>2</m:t>
                              </m:r>
                              <m:r>
                                <a:rPr lang="en-NZ" sz="1400" i="1">
                                  <a:latin typeface="Cambria Math"/>
                                  <a:ea typeface="Cambria Math"/>
                                </a:rPr>
                                <m:t>)</m:t>
                              </m:r>
                            </m:sup>
                          </m:sSup>
                        </m:den>
                      </m:f>
                      <m:r>
                        <a:rPr lang="en-NZ" sz="1400" i="1">
                          <a:latin typeface="Cambria Math"/>
                          <a:ea typeface="Cambria Math"/>
                        </a:rPr>
                        <m:t>=</m:t>
                      </m:r>
                      <m:f>
                        <m:fPr>
                          <m:ctrlPr>
                            <a:rPr lang="en-NZ" sz="1400" i="1">
                              <a:latin typeface="Cambria Math" panose="02040503050406030204" pitchFamily="18" charset="0"/>
                            </a:rPr>
                          </m:ctrlPr>
                        </m:fPr>
                        <m:num>
                          <m:r>
                            <a:rPr lang="en-NZ" sz="1400" i="1">
                              <a:latin typeface="Cambria Math"/>
                            </a:rPr>
                            <m:t>1</m:t>
                          </m:r>
                        </m:num>
                        <m:den>
                          <m:r>
                            <a:rPr lang="en-NZ" sz="1400" i="1">
                              <a:latin typeface="Cambria Math"/>
                            </a:rPr>
                            <m:t>1+</m:t>
                          </m:r>
                          <m:sSup>
                            <m:sSupPr>
                              <m:ctrlPr>
                                <a:rPr lang="en-NZ" sz="1400" i="1">
                                  <a:latin typeface="Cambria Math" panose="02040503050406030204" pitchFamily="18" charset="0"/>
                                </a:rPr>
                              </m:ctrlPr>
                            </m:sSupPr>
                            <m:e>
                              <m:r>
                                <a:rPr lang="en-NZ" sz="1400" i="1">
                                  <a:latin typeface="Cambria Math"/>
                                </a:rPr>
                                <m:t>𝑒</m:t>
                              </m:r>
                            </m:e>
                            <m:sup>
                              <m:r>
                                <a:rPr lang="en-NZ" sz="1400" i="1">
                                  <a:latin typeface="Cambria Math"/>
                                </a:rPr>
                                <m:t>−(−3+1+1</m:t>
                              </m:r>
                              <m:r>
                                <a:rPr lang="en-NZ" sz="1400" i="1">
                                  <a:latin typeface="Cambria Math"/>
                                  <a:ea typeface="Cambria Math"/>
                                </a:rPr>
                                <m:t>)</m:t>
                              </m:r>
                            </m:sup>
                          </m:sSup>
                        </m:den>
                      </m:f>
                      <m:r>
                        <a:rPr lang="en-NZ" sz="1400" i="1">
                          <a:latin typeface="Cambria Math"/>
                          <a:ea typeface="Cambria Math"/>
                        </a:rPr>
                        <m:t>=</m:t>
                      </m:r>
                      <m:f>
                        <m:fPr>
                          <m:ctrlPr>
                            <a:rPr lang="en-NZ" sz="1400" i="1">
                              <a:latin typeface="Cambria Math" panose="02040503050406030204" pitchFamily="18" charset="0"/>
                            </a:rPr>
                          </m:ctrlPr>
                        </m:fPr>
                        <m:num>
                          <m:r>
                            <a:rPr lang="en-NZ" sz="1400" i="1">
                              <a:latin typeface="Cambria Math"/>
                            </a:rPr>
                            <m:t>1</m:t>
                          </m:r>
                        </m:num>
                        <m:den>
                          <m:r>
                            <a:rPr lang="en-NZ" sz="1400" i="1">
                              <a:latin typeface="Cambria Math"/>
                            </a:rPr>
                            <m:t>1+</m:t>
                          </m:r>
                          <m:sSup>
                            <m:sSupPr>
                              <m:ctrlPr>
                                <a:rPr lang="en-NZ" sz="1400" i="1">
                                  <a:latin typeface="Cambria Math" panose="02040503050406030204" pitchFamily="18" charset="0"/>
                                </a:rPr>
                              </m:ctrlPr>
                            </m:sSupPr>
                            <m:e>
                              <m:r>
                                <a:rPr lang="en-NZ" sz="1400" i="1">
                                  <a:latin typeface="Cambria Math"/>
                                </a:rPr>
                                <m:t>𝑒</m:t>
                              </m:r>
                            </m:e>
                            <m:sup>
                              <m:r>
                                <a:rPr lang="en-NZ" sz="1400" i="1">
                                  <a:latin typeface="Cambria Math"/>
                                </a:rPr>
                                <m:t>−(</m:t>
                              </m:r>
                              <m:r>
                                <a:rPr lang="en-NZ" sz="1400" i="1">
                                  <a:solidFill>
                                    <a:srgbClr val="00B0F0"/>
                                  </a:solidFill>
                                  <a:latin typeface="Cambria Math"/>
                                </a:rPr>
                                <m:t>−1</m:t>
                              </m:r>
                              <m:r>
                                <a:rPr lang="en-NZ" sz="1400" i="1">
                                  <a:latin typeface="Cambria Math"/>
                                  <a:ea typeface="Cambria Math"/>
                                </a:rPr>
                                <m:t>)</m:t>
                              </m:r>
                            </m:sup>
                          </m:sSup>
                        </m:den>
                      </m:f>
                    </m:oMath>
                  </m:oMathPara>
                </a14:m>
                <a:endParaRPr lang="en-NZ" sz="1400" dirty="0">
                  <a:solidFill>
                    <a:srgbClr val="FF0000"/>
                  </a:solidFill>
                  <a:ea typeface="Cambria Math"/>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72724" y="3951815"/>
                <a:ext cx="6750627" cy="1760482"/>
              </a:xfrm>
              <a:prstGeom prst="rect">
                <a:avLst/>
              </a:prstGeom>
              <a:blipFill>
                <a:blip r:embed="rId9"/>
                <a:stretch>
                  <a:fillRect/>
                </a:stretch>
              </a:blipFill>
            </p:spPr>
            <p:txBody>
              <a:bodyPr/>
              <a:lstStyle/>
              <a:p>
                <a:r>
                  <a:rPr lang="en-NZ">
                    <a:noFill/>
                  </a:rPr>
                  <a:t> </a:t>
                </a:r>
              </a:p>
            </p:txBody>
          </p:sp>
        </mc:Fallback>
      </mc:AlternateContent>
      <p:cxnSp>
        <p:nvCxnSpPr>
          <p:cNvPr id="45" name="Straight Arrow Connector 44"/>
          <p:cNvCxnSpPr/>
          <p:nvPr/>
        </p:nvCxnSpPr>
        <p:spPr>
          <a:xfrm flipV="1">
            <a:off x="7772400" y="5568008"/>
            <a:ext cx="0" cy="299392"/>
          </a:xfrm>
          <a:prstGeom prst="straightConnector1">
            <a:avLst/>
          </a:prstGeom>
          <a:ln w="508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8153400" y="5562600"/>
            <a:ext cx="0" cy="29939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7543800" y="5562600"/>
            <a:ext cx="0" cy="29939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763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4"/>
          <p:cNvSpPr>
            <a:spLocks noChangeArrowheads="1"/>
          </p:cNvSpPr>
          <p:nvPr/>
        </p:nvSpPr>
        <p:spPr bwMode="auto">
          <a:xfrm>
            <a:off x="331288" y="168859"/>
            <a:ext cx="39243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dirty="0" smtClean="0">
                <a:solidFill>
                  <a:schemeClr val="tx1"/>
                </a:solidFill>
              </a:rPr>
              <a:t>Vector </a:t>
            </a:r>
            <a:r>
              <a:rPr lang="en-US" altLang="en-US" dirty="0">
                <a:solidFill>
                  <a:schemeClr val="tx1"/>
                </a:solidFill>
              </a:rPr>
              <a:t>Addition</a:t>
            </a:r>
          </a:p>
        </p:txBody>
      </p:sp>
      <p:graphicFrame>
        <p:nvGraphicFramePr>
          <p:cNvPr id="76805" name="Object 5"/>
          <p:cNvGraphicFramePr>
            <a:graphicFrameLocks noChangeAspect="1"/>
          </p:cNvGraphicFramePr>
          <p:nvPr>
            <p:extLst/>
          </p:nvPr>
        </p:nvGraphicFramePr>
        <p:xfrm>
          <a:off x="257411" y="2305484"/>
          <a:ext cx="3733800" cy="305440"/>
        </p:xfrm>
        <a:graphic>
          <a:graphicData uri="http://schemas.openxmlformats.org/presentationml/2006/ole">
            <mc:AlternateContent xmlns:mc="http://schemas.openxmlformats.org/markup-compatibility/2006">
              <mc:Choice xmlns:v="urn:schemas-microsoft-com:vml" Requires="v">
                <p:oleObj spid="_x0000_s30739" name="Equation" r:id="rId6" imgW="2641320" imgH="215640" progId="Equation.3">
                  <p:embed/>
                </p:oleObj>
              </mc:Choice>
              <mc:Fallback>
                <p:oleObj name="Equation" r:id="rId6" imgW="2641320" imgH="215640" progId="Equation.3">
                  <p:embed/>
                  <p:pic>
                    <p:nvPicPr>
                      <p:cNvPr id="76805" name="Object 5"/>
                      <p:cNvPicPr>
                        <a:picLocks noChangeAspect="1" noChangeArrowheads="1"/>
                      </p:cNvPicPr>
                      <p:nvPr/>
                    </p:nvPicPr>
                    <p:blipFill>
                      <a:blip r:embed="rId7"/>
                      <a:srcRect/>
                      <a:stretch>
                        <a:fillRect/>
                      </a:stretch>
                    </p:blipFill>
                    <p:spPr bwMode="auto">
                      <a:xfrm>
                        <a:off x="257411" y="2305484"/>
                        <a:ext cx="3733800" cy="305440"/>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2" name="TextBox 1"/>
              <p:cNvSpPr txBox="1"/>
              <p:nvPr/>
            </p:nvSpPr>
            <p:spPr>
              <a:xfrm>
                <a:off x="490441" y="1680065"/>
                <a:ext cx="1347998"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𝒗</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𝑥</m:t>
                          </m:r>
                          <m:r>
                            <a:rPr lang="en-NZ" b="0" i="1" baseline="-25000" smtClean="0">
                              <a:latin typeface="Cambria Math"/>
                            </a:rPr>
                            <m:t>1</m:t>
                          </m:r>
                          <m:r>
                            <a:rPr lang="en-NZ" b="0" i="1" smtClean="0">
                              <a:latin typeface="Cambria Math"/>
                            </a:rPr>
                            <m:t>,</m:t>
                          </m:r>
                          <m:r>
                            <a:rPr lang="en-NZ" b="0" i="1" smtClean="0">
                              <a:latin typeface="Cambria Math"/>
                            </a:rPr>
                            <m:t>𝑥</m:t>
                          </m:r>
                          <m:r>
                            <a:rPr lang="en-NZ" b="0" i="1" baseline="-25000" smtClean="0">
                              <a:latin typeface="Cambria Math"/>
                            </a:rPr>
                            <m:t>2</m:t>
                          </m:r>
                        </m:e>
                      </m:d>
                    </m:oMath>
                  </m:oMathPara>
                </a14:m>
                <a:endParaRPr lang="en-NZ" b="0" baseline="-25000"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490441" y="1680065"/>
                <a:ext cx="1347998" cy="362984"/>
              </a:xfrm>
              <a:prstGeom prst="rect">
                <a:avLst/>
              </a:prstGeom>
              <a:blipFill>
                <a:blip r:embed="rId8"/>
                <a:stretch>
                  <a:fillRect b="-16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267769" y="1680065"/>
                <a:ext cx="1405706"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𝒘</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𝑦</m:t>
                          </m:r>
                          <m:r>
                            <a:rPr lang="en-NZ" b="0" i="1" baseline="-25000" smtClean="0">
                              <a:latin typeface="Cambria Math"/>
                            </a:rPr>
                            <m:t>1</m:t>
                          </m:r>
                          <m:r>
                            <a:rPr lang="en-NZ" b="0" i="1" smtClean="0">
                              <a:latin typeface="Cambria Math"/>
                            </a:rPr>
                            <m:t>,</m:t>
                          </m:r>
                          <m:r>
                            <a:rPr lang="en-NZ" b="0" i="1" smtClean="0">
                              <a:latin typeface="Cambria Math"/>
                            </a:rPr>
                            <m:t>𝑦</m:t>
                          </m:r>
                          <m:r>
                            <a:rPr lang="en-NZ" b="0" i="1" baseline="-25000" smtClean="0">
                              <a:latin typeface="Cambria Math"/>
                            </a:rPr>
                            <m:t>2</m:t>
                          </m:r>
                        </m:e>
                      </m:d>
                    </m:oMath>
                  </m:oMathPara>
                </a14:m>
                <a:endParaRPr lang="en-NZ" b="0" baseline="-25000" dirty="0" smtClean="0"/>
              </a:p>
            </p:txBody>
          </p:sp>
        </mc:Choice>
        <mc:Fallback xmlns="">
          <p:sp>
            <p:nvSpPr>
              <p:cNvPr id="14" name="TextBox 13"/>
              <p:cNvSpPr txBox="1">
                <a:spLocks noRot="1" noChangeAspect="1" noMove="1" noResize="1" noEditPoints="1" noAdjustHandles="1" noChangeArrowheads="1" noChangeShapeType="1" noTextEdit="1"/>
              </p:cNvSpPr>
              <p:nvPr/>
            </p:nvSpPr>
            <p:spPr>
              <a:xfrm>
                <a:off x="2267769" y="1680065"/>
                <a:ext cx="1405706" cy="362984"/>
              </a:xfrm>
              <a:prstGeom prst="rect">
                <a:avLst/>
              </a:prstGeom>
              <a:blipFill>
                <a:blip r:embed="rId9"/>
                <a:stretch>
                  <a:fillRect b="-101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624207" y="5673275"/>
                <a:ext cx="3274486"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r>
                        <a:rPr lang="en-NZ" b="0" i="1" smtClean="0">
                          <a:solidFill>
                            <a:srgbClr val="FFC000"/>
                          </a:solidFill>
                          <a:latin typeface="Cambria Math"/>
                        </a:rPr>
                        <m:t>=</m:t>
                      </m:r>
                      <m:d>
                        <m:dPr>
                          <m:ctrlPr>
                            <a:rPr lang="en-NZ" b="0" i="1" smtClean="0">
                              <a:solidFill>
                                <a:srgbClr val="FFC000"/>
                              </a:solidFill>
                              <a:latin typeface="Cambria Math" panose="02040503050406030204" pitchFamily="18" charset="0"/>
                            </a:rPr>
                          </m:ctrlPr>
                        </m:dPr>
                        <m:e>
                          <m:r>
                            <a:rPr lang="en-NZ" b="0" i="1" smtClean="0">
                              <a:solidFill>
                                <a:srgbClr val="FFC000"/>
                              </a:solidFill>
                              <a:latin typeface="Cambria Math"/>
                            </a:rPr>
                            <m:t>1,2</m:t>
                          </m:r>
                        </m:e>
                      </m:d>
                      <m:r>
                        <a:rPr lang="en-NZ" b="0" i="1" smtClean="0">
                          <a:latin typeface="Cambria Math"/>
                        </a:rPr>
                        <m:t>     </m:t>
                      </m:r>
                      <m:r>
                        <a:rPr lang="en-NZ" b="1" i="1" smtClean="0">
                          <a:solidFill>
                            <a:srgbClr val="00B050"/>
                          </a:solidFill>
                          <a:latin typeface="Cambria Math"/>
                        </a:rPr>
                        <m:t>𝒘</m:t>
                      </m:r>
                      <m:r>
                        <a:rPr lang="en-NZ" b="0" i="1" smtClean="0">
                          <a:solidFill>
                            <a:srgbClr val="00B050"/>
                          </a:solidFill>
                          <a:latin typeface="Cambria Math"/>
                        </a:rPr>
                        <m:t>=</m:t>
                      </m:r>
                      <m:d>
                        <m:dPr>
                          <m:ctrlPr>
                            <a:rPr lang="en-NZ" b="0" i="1" smtClean="0">
                              <a:solidFill>
                                <a:srgbClr val="00B050"/>
                              </a:solidFill>
                              <a:latin typeface="Cambria Math" panose="02040503050406030204" pitchFamily="18" charset="0"/>
                            </a:rPr>
                          </m:ctrlPr>
                        </m:dPr>
                        <m:e>
                          <m:r>
                            <a:rPr lang="en-NZ" b="0" i="1" smtClean="0">
                              <a:solidFill>
                                <a:srgbClr val="00B050"/>
                              </a:solidFill>
                              <a:latin typeface="Cambria Math"/>
                            </a:rPr>
                            <m:t>3,1</m:t>
                          </m:r>
                        </m:e>
                      </m:d>
                    </m:oMath>
                  </m:oMathPara>
                </a14:m>
                <a:endParaRPr lang="en-NZ" b="0" dirty="0" smtClean="0"/>
              </a:p>
              <a:p>
                <a:pPr/>
                <a14:m>
                  <m:oMathPara xmlns:m="http://schemas.openxmlformats.org/officeDocument/2006/math">
                    <m:oMathParaPr>
                      <m:jc m:val="centerGroup"/>
                    </m:oMathParaPr>
                    <m:oMath xmlns:m="http://schemas.openxmlformats.org/officeDocument/2006/math">
                      <m:r>
                        <a:rPr lang="en-NZ" b="1" i="1" smtClean="0">
                          <a:solidFill>
                            <a:srgbClr val="FF0000"/>
                          </a:solidFill>
                          <a:latin typeface="Cambria Math"/>
                        </a:rPr>
                        <m:t>𝒗</m:t>
                      </m:r>
                      <m:r>
                        <a:rPr lang="en-NZ" b="0" i="1" smtClean="0">
                          <a:solidFill>
                            <a:srgbClr val="FF0000"/>
                          </a:solidFill>
                          <a:latin typeface="Cambria Math"/>
                        </a:rPr>
                        <m:t>+</m:t>
                      </m:r>
                      <m:r>
                        <a:rPr lang="en-NZ" b="1" i="1" smtClean="0">
                          <a:solidFill>
                            <a:srgbClr val="FF0000"/>
                          </a:solidFill>
                          <a:latin typeface="Cambria Math"/>
                        </a:rPr>
                        <m:t>𝒘</m:t>
                      </m:r>
                      <m:r>
                        <a:rPr lang="en-NZ" b="0" i="1" smtClean="0">
                          <a:solidFill>
                            <a:srgbClr val="FF0000"/>
                          </a:solidFill>
                          <a:latin typeface="Cambria Math"/>
                        </a:rPr>
                        <m:t>=</m:t>
                      </m:r>
                      <m:d>
                        <m:dPr>
                          <m:ctrlPr>
                            <a:rPr lang="en-NZ" b="0" i="1" smtClean="0">
                              <a:solidFill>
                                <a:srgbClr val="FF0000"/>
                              </a:solidFill>
                              <a:latin typeface="Cambria Math" panose="02040503050406030204" pitchFamily="18" charset="0"/>
                            </a:rPr>
                          </m:ctrlPr>
                        </m:dPr>
                        <m:e>
                          <m:r>
                            <a:rPr lang="en-NZ" b="0" i="1" smtClean="0">
                              <a:solidFill>
                                <a:srgbClr val="FFC000"/>
                              </a:solidFill>
                              <a:latin typeface="Cambria Math"/>
                            </a:rPr>
                            <m:t>1</m:t>
                          </m:r>
                          <m:r>
                            <a:rPr lang="en-NZ" b="0" i="1" smtClean="0">
                              <a:solidFill>
                                <a:srgbClr val="FF0000"/>
                              </a:solidFill>
                              <a:latin typeface="Cambria Math"/>
                            </a:rPr>
                            <m:t>+</m:t>
                          </m:r>
                          <m:r>
                            <a:rPr lang="en-NZ" b="0" i="1" smtClean="0">
                              <a:solidFill>
                                <a:srgbClr val="00B050"/>
                              </a:solidFill>
                              <a:latin typeface="Cambria Math"/>
                            </a:rPr>
                            <m:t>3</m:t>
                          </m:r>
                          <m:r>
                            <a:rPr lang="en-NZ" b="0" i="1" smtClean="0">
                              <a:solidFill>
                                <a:srgbClr val="FF0000"/>
                              </a:solidFill>
                              <a:latin typeface="Cambria Math"/>
                            </a:rPr>
                            <m:t>, </m:t>
                          </m:r>
                          <m:r>
                            <a:rPr lang="en-NZ" b="0" i="1" smtClean="0">
                              <a:solidFill>
                                <a:srgbClr val="FFC000"/>
                              </a:solidFill>
                              <a:latin typeface="Cambria Math"/>
                            </a:rPr>
                            <m:t>2</m:t>
                          </m:r>
                          <m:r>
                            <a:rPr lang="en-NZ" b="0" i="1" smtClean="0">
                              <a:solidFill>
                                <a:srgbClr val="FF0000"/>
                              </a:solidFill>
                              <a:latin typeface="Cambria Math"/>
                            </a:rPr>
                            <m:t>+</m:t>
                          </m:r>
                          <m:r>
                            <a:rPr lang="en-NZ" b="0" i="1" smtClean="0">
                              <a:solidFill>
                                <a:srgbClr val="00B050"/>
                              </a:solidFill>
                              <a:latin typeface="Cambria Math"/>
                            </a:rPr>
                            <m:t>1</m:t>
                          </m:r>
                        </m:e>
                      </m:d>
                      <m:r>
                        <a:rPr lang="en-NZ" b="0" i="1" smtClean="0">
                          <a:solidFill>
                            <a:srgbClr val="FF0000"/>
                          </a:solidFill>
                          <a:latin typeface="Cambria Math"/>
                        </a:rPr>
                        <m:t>=(4,3</m:t>
                      </m:r>
                      <m:r>
                        <a:rPr lang="en-NZ" b="0" i="1" smtClean="0">
                          <a:latin typeface="Cambria Math"/>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624207" y="5673275"/>
                <a:ext cx="3274486" cy="646331"/>
              </a:xfrm>
              <a:prstGeom prst="rect">
                <a:avLst/>
              </a:prstGeom>
              <a:blipFill>
                <a:blip r:embed="rId10"/>
                <a:stretch>
                  <a:fillRect b="-6604"/>
                </a:stretch>
              </a:blipFill>
            </p:spPr>
            <p:txBody>
              <a:bodyPr/>
              <a:lstStyle/>
              <a:p>
                <a:r>
                  <a:rPr lang="en-US">
                    <a:noFill/>
                  </a:rPr>
                  <a:t> </a:t>
                </a:r>
              </a:p>
            </p:txBody>
          </p:sp>
        </mc:Fallback>
      </mc:AlternateContent>
      <p:pic>
        <p:nvPicPr>
          <p:cNvPr id="2207" name="Picture 159" descr="Image result for coordinate system"/>
          <p:cNvPicPr>
            <a:picLocks noChangeAspect="1" noChangeArrowheads="1"/>
          </p:cNvPicPr>
          <p:nvPr/>
        </p:nvPicPr>
        <p:blipFill rotWithShape="1">
          <a:blip r:embed="rId11">
            <a:extLst>
              <a:ext uri="{28A0092B-C50C-407E-A947-70E740481C1C}">
                <a14:useLocalDpi xmlns:a14="http://schemas.microsoft.com/office/drawing/2010/main" val="0"/>
              </a:ext>
            </a:extLst>
          </a:blip>
          <a:srcRect l="4943" r="4378"/>
          <a:stretch/>
        </p:blipFill>
        <p:spPr bwMode="auto">
          <a:xfrm>
            <a:off x="71507" y="4137541"/>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V="1">
            <a:off x="1292809" y="4980503"/>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292809" y="5209104"/>
            <a:ext cx="688391" cy="228600"/>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25" name="Picture 159" descr="Image result for coordinate system"/>
          <p:cNvPicPr>
            <a:picLocks noChangeAspect="1" noChangeArrowheads="1"/>
          </p:cNvPicPr>
          <p:nvPr/>
        </p:nvPicPr>
        <p:blipFill rotWithShape="1">
          <a:blip r:embed="rId11">
            <a:extLst>
              <a:ext uri="{28A0092B-C50C-407E-A947-70E740481C1C}">
                <a14:useLocalDpi xmlns:a14="http://schemas.microsoft.com/office/drawing/2010/main" val="0"/>
              </a:ext>
            </a:extLst>
          </a:blip>
          <a:srcRect l="4943" r="4378"/>
          <a:stretch/>
        </p:blipFill>
        <p:spPr bwMode="auto">
          <a:xfrm>
            <a:off x="6372225" y="4086225"/>
            <a:ext cx="2543175" cy="25431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Rectangle 10"/>
              <p:cNvSpPr/>
              <p:nvPr/>
            </p:nvSpPr>
            <p:spPr>
              <a:xfrm>
                <a:off x="1321384" y="4611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1321384" y="4611171"/>
                <a:ext cx="375423" cy="369332"/>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905000" y="4902756"/>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00B050"/>
                          </a:solidFill>
                          <a:latin typeface="Cambria Math"/>
                        </a:rPr>
                        <m:t>𝒘</m:t>
                      </m:r>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905000" y="4902756"/>
                <a:ext cx="418704" cy="369332"/>
              </a:xfrm>
              <a:prstGeom prst="rect">
                <a:avLst/>
              </a:prstGeom>
              <a:blipFill rotWithShape="1">
                <a:blip r:embed="rId13"/>
                <a:stretch>
                  <a:fillRect/>
                </a:stretch>
              </a:blipFill>
            </p:spPr>
            <p:txBody>
              <a:bodyPr/>
              <a:lstStyle/>
              <a:p>
                <a:r>
                  <a:rPr lang="en-US">
                    <a:noFill/>
                  </a:rPr>
                  <a:t> </a:t>
                </a:r>
              </a:p>
            </p:txBody>
          </p:sp>
        </mc:Fallback>
      </mc:AlternateContent>
      <p:cxnSp>
        <p:nvCxnSpPr>
          <p:cNvPr id="28" name="Straight Arrow Connector 27"/>
          <p:cNvCxnSpPr/>
          <p:nvPr/>
        </p:nvCxnSpPr>
        <p:spPr>
          <a:xfrm flipV="1">
            <a:off x="7620000" y="4953000"/>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7848600" y="4756666"/>
            <a:ext cx="609600" cy="19633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7620000" y="4756666"/>
            <a:ext cx="838200" cy="6524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Rectangle 3"/>
              <p:cNvSpPr/>
              <p:nvPr/>
            </p:nvSpPr>
            <p:spPr>
              <a:xfrm rot="19361134">
                <a:off x="7773252" y="4971128"/>
                <a:ext cx="8322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0000"/>
                          </a:solidFill>
                          <a:latin typeface="Cambria Math"/>
                        </a:rPr>
                        <m:t>𝒗</m:t>
                      </m:r>
                      <m:r>
                        <a:rPr lang="en-NZ" i="1">
                          <a:solidFill>
                            <a:srgbClr val="FF0000"/>
                          </a:solidFill>
                          <a:latin typeface="Cambria Math"/>
                        </a:rPr>
                        <m:t>+</m:t>
                      </m:r>
                      <m:r>
                        <a:rPr lang="en-NZ" b="1" i="1">
                          <a:solidFill>
                            <a:srgbClr val="FF0000"/>
                          </a:solidFill>
                          <a:latin typeface="Cambria Math"/>
                        </a:rPr>
                        <m:t>𝒘</m:t>
                      </m:r>
                    </m:oMath>
                  </m:oMathPara>
                </a14:m>
                <a:endParaRPr lang="en-US" dirty="0"/>
              </a:p>
            </p:txBody>
          </p:sp>
        </mc:Choice>
        <mc:Fallback xmlns="">
          <p:sp>
            <p:nvSpPr>
              <p:cNvPr id="4" name="Rectangle 3"/>
              <p:cNvSpPr>
                <a:spLocks noRot="1" noChangeAspect="1" noMove="1" noResize="1" noEditPoints="1" noAdjustHandles="1" noChangeArrowheads="1" noChangeShapeType="1" noTextEdit="1"/>
              </p:cNvSpPr>
              <p:nvPr/>
            </p:nvSpPr>
            <p:spPr>
              <a:xfrm rot="19361134">
                <a:off x="7773252" y="4971128"/>
                <a:ext cx="832279"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7501848" y="4738037"/>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7501848" y="4738037"/>
                <a:ext cx="375423"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7848600" y="4556219"/>
                <a:ext cx="4187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00B050"/>
                          </a:solidFill>
                          <a:latin typeface="Cambria Math"/>
                        </a:rPr>
                        <m:t>𝒘</m:t>
                      </m:r>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7848600" y="4556219"/>
                <a:ext cx="418704" cy="369332"/>
              </a:xfrm>
              <a:prstGeom prst="rect">
                <a:avLst/>
              </a:prstGeom>
              <a:blipFill>
                <a:blip r:embed="rId16"/>
                <a:stretch>
                  <a:fillRect/>
                </a:stretch>
              </a:blipFill>
            </p:spPr>
            <p:txBody>
              <a:bodyPr/>
              <a:lstStyle/>
              <a:p>
                <a:r>
                  <a:rPr lang="en-US">
                    <a:noFill/>
                  </a:rPr>
                  <a:t> </a:t>
                </a:r>
              </a:p>
            </p:txBody>
          </p:sp>
        </mc:Fallback>
      </mc:AlternateContent>
      <p:pic>
        <p:nvPicPr>
          <p:cNvPr id="9" name="vector addition">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7"/>
          <a:stretch>
            <a:fillRect/>
          </a:stretch>
        </p:blipFill>
        <p:spPr>
          <a:xfrm>
            <a:off x="4420541" y="303041"/>
            <a:ext cx="4561755" cy="2563984"/>
          </a:xfrm>
          <a:prstGeom prst="rect">
            <a:avLst/>
          </a:prstGeom>
        </p:spPr>
      </p:pic>
    </p:spTree>
    <p:extLst>
      <p:ext uri="{BB962C8B-B14F-4D97-AF65-F5344CB8AC3E}">
        <p14:creationId xmlns:p14="http://schemas.microsoft.com/office/powerpoint/2010/main" val="17791531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9"/>
            <a:ext cx="8991600" cy="1143000"/>
          </a:xfrm>
        </p:spPr>
        <p:txBody>
          <a:bodyPr>
            <a:normAutofit fontScale="90000"/>
          </a:bodyPr>
          <a:lstStyle/>
          <a:p>
            <a:r>
              <a:rPr lang="en-NZ" sz="3600" dirty="0" smtClean="0"/>
              <a:t>The error of any machine learning model is composed of 2 parts</a:t>
            </a:r>
            <a:endParaRPr lang="en-US" sz="3600" dirty="0"/>
          </a:p>
        </p:txBody>
      </p:sp>
      <mc:AlternateContent xmlns:mc="http://schemas.openxmlformats.org/markup-compatibility/2006" xmlns:a14="http://schemas.microsoft.com/office/drawing/2010/main">
        <mc:Choice Requires="a14">
          <p:sp>
            <p:nvSpPr>
              <p:cNvPr id="4" name="TextBox 3"/>
              <p:cNvSpPr txBox="1"/>
              <p:nvPr/>
            </p:nvSpPr>
            <p:spPr>
              <a:xfrm>
                <a:off x="1676400" y="3048000"/>
                <a:ext cx="6631367" cy="769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4400" b="0" i="1" smtClean="0">
                          <a:latin typeface="Cambria Math"/>
                        </a:rPr>
                        <m:t>𝐸𝑟𝑟𝑜𝑟</m:t>
                      </m:r>
                      <m:r>
                        <a:rPr lang="en-NZ" sz="4400" b="0" i="1" smtClean="0">
                          <a:latin typeface="Cambria Math"/>
                        </a:rPr>
                        <m:t>=</m:t>
                      </m:r>
                      <m:r>
                        <a:rPr lang="en-NZ" sz="4400" b="0" i="1" smtClean="0">
                          <a:solidFill>
                            <a:schemeClr val="bg1">
                              <a:lumMod val="65000"/>
                            </a:schemeClr>
                          </a:solidFill>
                          <a:latin typeface="Cambria Math"/>
                        </a:rPr>
                        <m:t>𝑉𝑎𝑟𝑖𝑎𝑛𝑐𝑒</m:t>
                      </m:r>
                      <m:r>
                        <a:rPr lang="en-NZ" sz="4400" b="0" i="1" smtClean="0">
                          <a:latin typeface="Cambria Math"/>
                        </a:rPr>
                        <m:t>+</m:t>
                      </m:r>
                      <m:r>
                        <a:rPr lang="en-NZ" sz="4400" b="0" i="1" smtClean="0">
                          <a:solidFill>
                            <a:srgbClr val="FFC000"/>
                          </a:solidFill>
                          <a:latin typeface="Cambria Math"/>
                        </a:rPr>
                        <m:t>𝐵𝑖𝑎𝑠</m:t>
                      </m:r>
                    </m:oMath>
                  </m:oMathPara>
                </a14:m>
                <a:endParaRPr lang="en-US" sz="4400" dirty="0"/>
              </a:p>
            </p:txBody>
          </p:sp>
        </mc:Choice>
        <mc:Fallback xmlns="">
          <p:sp>
            <p:nvSpPr>
              <p:cNvPr id="4" name="TextBox 3"/>
              <p:cNvSpPr txBox="1">
                <a:spLocks noRot="1" noChangeAspect="1" noMove="1" noResize="1" noEditPoints="1" noAdjustHandles="1" noChangeArrowheads="1" noChangeShapeType="1" noTextEdit="1"/>
              </p:cNvSpPr>
              <p:nvPr/>
            </p:nvSpPr>
            <p:spPr>
              <a:xfrm>
                <a:off x="1676400" y="3048000"/>
                <a:ext cx="6631367" cy="769441"/>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626699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47800" y="177800"/>
                <a:ext cx="6248400" cy="6502400"/>
              </a:xfrm>
            </p:spPr>
            <p:txBody>
              <a:bodyPr>
                <a:normAutofit/>
              </a:bodyPr>
              <a:lstStyle/>
              <a:p>
                <a:pPr lvl="1"/>
                <a14:m>
                  <m:oMath xmlns:m="http://schemas.openxmlformats.org/officeDocument/2006/math">
                    <m:r>
                      <a:rPr lang="el-GR" sz="2400" i="1" smtClean="0">
                        <a:solidFill>
                          <a:srgbClr val="00CC00"/>
                        </a:solidFill>
                        <a:latin typeface="Cambria Math"/>
                        <a:ea typeface="Cambria Math"/>
                      </a:rPr>
                      <m:t>ℋ</m:t>
                    </m:r>
                    <m:r>
                      <a:rPr lang="en-NZ" sz="2400" i="1" baseline="-25000" smtClean="0">
                        <a:solidFill>
                          <a:srgbClr val="00B050"/>
                        </a:solidFill>
                        <a:latin typeface="Cambria Math"/>
                        <a:ea typeface="Cambria Math"/>
                      </a:rPr>
                      <m:t>0</m:t>
                    </m:r>
                    <m:r>
                      <a:rPr lang="en-NZ" sz="2400" i="1">
                        <a:solidFill>
                          <a:srgbClr val="00B050"/>
                        </a:solidFill>
                        <a:latin typeface="Cambria Math"/>
                        <a:ea typeface="Cambria Math"/>
                      </a:rPr>
                      <m:t>:</m:t>
                    </m:r>
                    <m:r>
                      <a:rPr lang="en-NZ" sz="2400" i="1">
                        <a:solidFill>
                          <a:srgbClr val="00B050"/>
                        </a:solidFill>
                        <a:latin typeface="Cambria Math"/>
                        <a:ea typeface="Cambria Math"/>
                      </a:rPr>
                      <m:t>h</m:t>
                    </m:r>
                    <m:r>
                      <a:rPr lang="en-NZ" sz="2400" i="1" baseline="-25000" smtClean="0">
                        <a:solidFill>
                          <a:srgbClr val="00B050"/>
                        </a:solidFill>
                        <a:latin typeface="Cambria Math"/>
                        <a:ea typeface="Cambria Math"/>
                      </a:rPr>
                      <m:t>𝜃</m:t>
                    </m:r>
                    <m:d>
                      <m:dPr>
                        <m:ctrlPr>
                          <a:rPr lang="en-NZ" sz="2400" i="1">
                            <a:solidFill>
                              <a:srgbClr val="00B050"/>
                            </a:solidFill>
                            <a:latin typeface="Cambria Math" panose="02040503050406030204" pitchFamily="18" charset="0"/>
                            <a:ea typeface="Cambria Math"/>
                          </a:rPr>
                        </m:ctrlPr>
                      </m:dPr>
                      <m:e>
                        <m:r>
                          <a:rPr lang="en-NZ" sz="2400" i="1">
                            <a:solidFill>
                              <a:srgbClr val="00B050"/>
                            </a:solidFill>
                            <a:latin typeface="Cambria Math"/>
                            <a:ea typeface="Cambria Math"/>
                          </a:rPr>
                          <m:t>𝑥</m:t>
                        </m:r>
                      </m:e>
                    </m:d>
                    <m:r>
                      <a:rPr lang="en-NZ" sz="2400" i="1">
                        <a:solidFill>
                          <a:srgbClr val="00B050"/>
                        </a:solidFill>
                        <a:latin typeface="Cambria Math"/>
                        <a:ea typeface="Cambria Math"/>
                      </a:rPr>
                      <m:t>=</m:t>
                    </m:r>
                    <m:r>
                      <a:rPr lang="en-NZ" sz="2400" i="1">
                        <a:solidFill>
                          <a:srgbClr val="00B050"/>
                        </a:solidFill>
                        <a:latin typeface="Cambria Math"/>
                        <a:ea typeface="Cambria Math"/>
                      </a:rPr>
                      <m:t>𝜃</m:t>
                    </m:r>
                    <m:r>
                      <a:rPr lang="en-NZ" sz="2400" i="1" baseline="-25000">
                        <a:solidFill>
                          <a:srgbClr val="00B050"/>
                        </a:solidFill>
                        <a:latin typeface="Cambria Math"/>
                        <a:ea typeface="Cambria Math"/>
                      </a:rPr>
                      <m:t>0</m:t>
                    </m:r>
                  </m:oMath>
                </a14:m>
                <a:endParaRPr lang="en-NZ" sz="2400" baseline="-25000" dirty="0" smtClean="0">
                  <a:solidFill>
                    <a:srgbClr val="00B050"/>
                  </a:solidFill>
                  <a:ea typeface="Cambria Math"/>
                </a:endParaRPr>
              </a:p>
              <a:p>
                <a:pPr lvl="1"/>
                <a:endParaRPr lang="en-NZ" sz="2400" baseline="-25000" dirty="0" smtClean="0">
                  <a:ea typeface="Cambria Math"/>
                </a:endParaRPr>
              </a:p>
              <a:p>
                <a:pPr lvl="1"/>
                <a:endParaRPr lang="en-NZ" sz="2400" baseline="-25000" dirty="0" smtClean="0">
                  <a:ea typeface="Cambria Math"/>
                </a:endParaRPr>
              </a:p>
              <a:p>
                <a:pPr lvl="1"/>
                <a:endParaRPr lang="en-NZ" sz="2400" baseline="-25000" dirty="0" smtClean="0">
                  <a:ea typeface="Cambria Math"/>
                </a:endParaRPr>
              </a:p>
              <a:p>
                <a:pPr lvl="1"/>
                <a:endParaRPr lang="en-NZ" sz="2400" baseline="-25000" dirty="0">
                  <a:ea typeface="Cambria Math"/>
                </a:endParaRPr>
              </a:p>
              <a:p>
                <a:pPr lvl="1"/>
                <a14:m>
                  <m:oMath xmlns:m="http://schemas.openxmlformats.org/officeDocument/2006/math">
                    <m:r>
                      <a:rPr lang="el-GR" sz="2400" i="1">
                        <a:solidFill>
                          <a:srgbClr val="FF0000"/>
                        </a:solidFill>
                        <a:latin typeface="Cambria Math"/>
                        <a:ea typeface="Cambria Math"/>
                      </a:rPr>
                      <m:t>ℋ</m:t>
                    </m:r>
                    <m:r>
                      <a:rPr lang="en-NZ" sz="2400" i="1" baseline="-25000">
                        <a:solidFill>
                          <a:srgbClr val="FF0000"/>
                        </a:solidFill>
                        <a:latin typeface="Cambria Math"/>
                        <a:ea typeface="Cambria Math"/>
                      </a:rPr>
                      <m:t>1</m:t>
                    </m:r>
                    <m:r>
                      <a:rPr lang="en-NZ" sz="2400" i="1" smtClean="0">
                        <a:solidFill>
                          <a:srgbClr val="FF0000"/>
                        </a:solidFill>
                        <a:latin typeface="Cambria Math"/>
                        <a:ea typeface="Cambria Math"/>
                      </a:rPr>
                      <m:t>:</m:t>
                    </m:r>
                    <m:r>
                      <a:rPr lang="en-NZ" sz="2400" i="1" smtClean="0">
                        <a:solidFill>
                          <a:srgbClr val="FF0000"/>
                        </a:solidFill>
                        <a:latin typeface="Cambria Math"/>
                        <a:ea typeface="Cambria Math"/>
                      </a:rPr>
                      <m:t>h</m:t>
                    </m:r>
                    <m:r>
                      <a:rPr lang="en-NZ" sz="2400" i="1" baseline="-25000" smtClean="0">
                        <a:solidFill>
                          <a:srgbClr val="FF0000"/>
                        </a:solidFill>
                        <a:latin typeface="Cambria Math"/>
                        <a:ea typeface="Cambria Math"/>
                      </a:rPr>
                      <m:t>𝜃</m:t>
                    </m:r>
                    <m:d>
                      <m:dPr>
                        <m:ctrlPr>
                          <a:rPr lang="en-NZ" sz="2400" i="1">
                            <a:solidFill>
                              <a:srgbClr val="FF0000"/>
                            </a:solidFill>
                            <a:latin typeface="Cambria Math" panose="02040503050406030204" pitchFamily="18" charset="0"/>
                            <a:ea typeface="Cambria Math"/>
                          </a:rPr>
                        </m:ctrlPr>
                      </m:dPr>
                      <m:e>
                        <m:r>
                          <a:rPr lang="en-NZ" sz="2400" i="1">
                            <a:solidFill>
                              <a:srgbClr val="FF0000"/>
                            </a:solidFill>
                            <a:latin typeface="Cambria Math"/>
                            <a:ea typeface="Cambria Math"/>
                          </a:rPr>
                          <m:t>𝑥</m:t>
                        </m:r>
                      </m:e>
                    </m:d>
                    <m:r>
                      <a:rPr lang="en-NZ" sz="2400" i="1">
                        <a:solidFill>
                          <a:srgbClr val="FF0000"/>
                        </a:solidFill>
                        <a:latin typeface="Cambria Math"/>
                        <a:ea typeface="Cambria Math"/>
                      </a:rPr>
                      <m:t>=</m:t>
                    </m:r>
                    <m:r>
                      <a:rPr lang="en-NZ" sz="2400" i="1">
                        <a:solidFill>
                          <a:srgbClr val="FF0000"/>
                        </a:solidFill>
                        <a:latin typeface="Cambria Math"/>
                        <a:ea typeface="Cambria Math"/>
                      </a:rPr>
                      <m:t>𝜃</m:t>
                    </m:r>
                    <m:r>
                      <a:rPr lang="en-NZ" sz="2400" i="1" baseline="-25000">
                        <a:solidFill>
                          <a:srgbClr val="FF0000"/>
                        </a:solidFill>
                        <a:latin typeface="Cambria Math"/>
                        <a:ea typeface="Cambria Math"/>
                      </a:rPr>
                      <m:t>0</m:t>
                    </m:r>
                    <m:r>
                      <a:rPr lang="en-NZ" sz="2400" i="1">
                        <a:solidFill>
                          <a:srgbClr val="FF0000"/>
                        </a:solidFill>
                        <a:latin typeface="Cambria Math"/>
                        <a:ea typeface="Cambria Math"/>
                      </a:rPr>
                      <m:t>+</m:t>
                    </m:r>
                    <m:r>
                      <a:rPr lang="en-NZ" sz="2400" i="1">
                        <a:solidFill>
                          <a:srgbClr val="FF0000"/>
                        </a:solidFill>
                        <a:latin typeface="Cambria Math"/>
                        <a:ea typeface="Cambria Math"/>
                      </a:rPr>
                      <m:t>𝜃</m:t>
                    </m:r>
                    <m:r>
                      <a:rPr lang="en-NZ" sz="2400" i="1" baseline="-25000">
                        <a:solidFill>
                          <a:srgbClr val="FF0000"/>
                        </a:solidFill>
                        <a:latin typeface="Cambria Math"/>
                        <a:ea typeface="Cambria Math"/>
                      </a:rPr>
                      <m:t>1</m:t>
                    </m:r>
                    <m:r>
                      <a:rPr lang="en-NZ" sz="2400" i="1">
                        <a:solidFill>
                          <a:srgbClr val="FF0000"/>
                        </a:solidFill>
                        <a:latin typeface="Cambria Math"/>
                        <a:ea typeface="Cambria Math"/>
                      </a:rPr>
                      <m:t>𝑥</m:t>
                    </m:r>
                  </m:oMath>
                </a14:m>
                <a:endParaRPr lang="en-NZ" sz="2400" dirty="0" smtClean="0">
                  <a:ea typeface="Cambria Math"/>
                </a:endParaRPr>
              </a:p>
              <a:p>
                <a:pPr lvl="1"/>
                <a:endParaRPr lang="en-NZ" sz="2400" dirty="0" smtClean="0">
                  <a:ea typeface="Cambria Math"/>
                </a:endParaRPr>
              </a:p>
              <a:p>
                <a:pPr lvl="1"/>
                <a:endParaRPr lang="en-NZ" sz="2400" dirty="0" smtClean="0">
                  <a:ea typeface="Cambria Math"/>
                </a:endParaRPr>
              </a:p>
              <a:p>
                <a:pPr lvl="1"/>
                <a:endParaRPr lang="en-NZ" sz="2400" dirty="0" smtClean="0">
                  <a:ea typeface="Cambria Math"/>
                </a:endParaRPr>
              </a:p>
              <a:p>
                <a:pPr lvl="1"/>
                <a14:m>
                  <m:oMath xmlns:m="http://schemas.openxmlformats.org/officeDocument/2006/math">
                    <m:r>
                      <a:rPr lang="el-GR" sz="2400" i="1" smtClean="0">
                        <a:solidFill>
                          <a:srgbClr val="00B0F0"/>
                        </a:solidFill>
                        <a:latin typeface="Cambria Math"/>
                        <a:ea typeface="Cambria Math"/>
                      </a:rPr>
                      <m:t>ℋ</m:t>
                    </m:r>
                    <m:r>
                      <a:rPr lang="en-NZ" sz="2400" b="0" i="1" baseline="-25000" smtClean="0">
                        <a:solidFill>
                          <a:srgbClr val="00B0F0"/>
                        </a:solidFill>
                        <a:latin typeface="Cambria Math"/>
                        <a:ea typeface="Cambria Math"/>
                      </a:rPr>
                      <m:t>2</m:t>
                    </m:r>
                    <m:r>
                      <a:rPr lang="en-NZ" sz="2400" i="1" smtClean="0">
                        <a:solidFill>
                          <a:srgbClr val="00B0F0"/>
                        </a:solidFill>
                        <a:latin typeface="Cambria Math"/>
                        <a:ea typeface="Cambria Math"/>
                      </a:rPr>
                      <m:t>:</m:t>
                    </m:r>
                    <m:r>
                      <a:rPr lang="en-NZ" sz="2400" i="1" smtClean="0">
                        <a:solidFill>
                          <a:srgbClr val="00B0F0"/>
                        </a:solidFill>
                        <a:latin typeface="Cambria Math"/>
                        <a:ea typeface="Cambria Math"/>
                      </a:rPr>
                      <m:t>h</m:t>
                    </m:r>
                    <m:r>
                      <a:rPr lang="en-NZ" sz="2400" i="1" baseline="-25000" smtClean="0">
                        <a:solidFill>
                          <a:srgbClr val="00B0F0"/>
                        </a:solidFill>
                        <a:latin typeface="Cambria Math"/>
                        <a:ea typeface="Cambria Math"/>
                      </a:rPr>
                      <m:t>𝜃</m:t>
                    </m:r>
                    <m:d>
                      <m:dPr>
                        <m:ctrlPr>
                          <a:rPr lang="en-NZ" sz="2400" i="1">
                            <a:solidFill>
                              <a:srgbClr val="00B0F0"/>
                            </a:solidFill>
                            <a:latin typeface="Cambria Math" panose="02040503050406030204" pitchFamily="18" charset="0"/>
                            <a:ea typeface="Cambria Math"/>
                          </a:rPr>
                        </m:ctrlPr>
                      </m:dPr>
                      <m:e>
                        <m:r>
                          <a:rPr lang="en-NZ" sz="2400" i="1">
                            <a:solidFill>
                              <a:srgbClr val="00B0F0"/>
                            </a:solidFill>
                            <a:latin typeface="Cambria Math"/>
                            <a:ea typeface="Cambria Math"/>
                          </a:rPr>
                          <m:t>𝑥</m:t>
                        </m:r>
                      </m:e>
                    </m:d>
                    <m:r>
                      <a:rPr lang="en-NZ" sz="2400" i="1">
                        <a:solidFill>
                          <a:srgbClr val="00B0F0"/>
                        </a:solidFill>
                        <a:latin typeface="Cambria Math"/>
                        <a:ea typeface="Cambria Math"/>
                      </a:rPr>
                      <m:t>=</m:t>
                    </m:r>
                    <m:r>
                      <a:rPr lang="en-NZ" sz="2400" i="1">
                        <a:solidFill>
                          <a:srgbClr val="00B0F0"/>
                        </a:solidFill>
                        <a:latin typeface="Cambria Math"/>
                        <a:ea typeface="Cambria Math"/>
                      </a:rPr>
                      <m:t>𝜃</m:t>
                    </m:r>
                    <m:r>
                      <a:rPr lang="en-NZ" sz="2400" i="1" baseline="-25000">
                        <a:solidFill>
                          <a:srgbClr val="00B0F0"/>
                        </a:solidFill>
                        <a:latin typeface="Cambria Math"/>
                        <a:ea typeface="Cambria Math"/>
                      </a:rPr>
                      <m:t>0</m:t>
                    </m:r>
                    <m:r>
                      <a:rPr lang="en-NZ" sz="2400" i="1">
                        <a:solidFill>
                          <a:srgbClr val="00B0F0"/>
                        </a:solidFill>
                        <a:latin typeface="Cambria Math"/>
                        <a:ea typeface="Cambria Math"/>
                      </a:rPr>
                      <m:t>+</m:t>
                    </m:r>
                    <m:r>
                      <a:rPr lang="en-NZ" sz="2400" i="1">
                        <a:solidFill>
                          <a:srgbClr val="00B0F0"/>
                        </a:solidFill>
                        <a:latin typeface="Cambria Math"/>
                        <a:ea typeface="Cambria Math"/>
                      </a:rPr>
                      <m:t>𝜃</m:t>
                    </m:r>
                    <m:r>
                      <a:rPr lang="en-NZ" sz="2400" i="1" baseline="-25000">
                        <a:solidFill>
                          <a:srgbClr val="00B0F0"/>
                        </a:solidFill>
                        <a:latin typeface="Cambria Math"/>
                        <a:ea typeface="Cambria Math"/>
                      </a:rPr>
                      <m:t>1</m:t>
                    </m:r>
                    <m:r>
                      <a:rPr lang="en-NZ" sz="2400" i="1">
                        <a:solidFill>
                          <a:srgbClr val="00B0F0"/>
                        </a:solidFill>
                        <a:latin typeface="Cambria Math"/>
                        <a:ea typeface="Cambria Math"/>
                      </a:rPr>
                      <m:t>𝑥</m:t>
                    </m:r>
                    <m:r>
                      <a:rPr lang="en-NZ" sz="2400" i="1">
                        <a:solidFill>
                          <a:srgbClr val="00B0F0"/>
                        </a:solidFill>
                        <a:latin typeface="Cambria Math"/>
                        <a:ea typeface="Cambria Math"/>
                      </a:rPr>
                      <m:t>+</m:t>
                    </m:r>
                    <m:r>
                      <a:rPr lang="en-NZ" sz="2400" i="1">
                        <a:solidFill>
                          <a:srgbClr val="00B0F0"/>
                        </a:solidFill>
                        <a:latin typeface="Cambria Math"/>
                        <a:ea typeface="Cambria Math"/>
                      </a:rPr>
                      <m:t>𝜃</m:t>
                    </m:r>
                    <m:r>
                      <a:rPr lang="en-NZ" sz="2400" b="0" i="1" baseline="-25000" smtClean="0">
                        <a:solidFill>
                          <a:srgbClr val="00B0F0"/>
                        </a:solidFill>
                        <a:latin typeface="Cambria Math"/>
                        <a:ea typeface="Cambria Math"/>
                      </a:rPr>
                      <m:t>2</m:t>
                    </m:r>
                    <m:r>
                      <a:rPr lang="en-NZ" sz="2400" i="1">
                        <a:solidFill>
                          <a:srgbClr val="00B0F0"/>
                        </a:solidFill>
                        <a:latin typeface="Cambria Math"/>
                        <a:ea typeface="Cambria Math"/>
                      </a:rPr>
                      <m:t>𝑥</m:t>
                    </m:r>
                    <m:r>
                      <a:rPr lang="en-NZ" sz="2400" b="0" i="1" baseline="30000" smtClean="0">
                        <a:solidFill>
                          <a:srgbClr val="00B0F0"/>
                        </a:solidFill>
                        <a:latin typeface="Cambria Math"/>
                        <a:ea typeface="Cambria Math"/>
                      </a:rPr>
                      <m:t>2</m:t>
                    </m:r>
                  </m:oMath>
                </a14:m>
                <a:endParaRPr lang="en-NZ" sz="2400" b="0" baseline="30000" dirty="0" smtClean="0">
                  <a:solidFill>
                    <a:srgbClr val="00B0F0"/>
                  </a:solidFill>
                  <a:ea typeface="Cambria Math"/>
                </a:endParaRPr>
              </a:p>
              <a:p>
                <a:pPr lvl="1"/>
                <a:endParaRPr lang="en-NZ" b="0" baseline="30000" dirty="0" smtClean="0">
                  <a:ea typeface="Cambria Math"/>
                </a:endParaRPr>
              </a:p>
              <a:p>
                <a:pPr lvl="1"/>
                <a:endParaRPr lang="en-NZ" baseline="30000" dirty="0" smtClean="0">
                  <a:ea typeface="Cambria Math"/>
                </a:endParaRPr>
              </a:p>
              <a:p>
                <a:pPr lvl="1"/>
                <a:endParaRPr lang="en-NZ" baseline="30000" dirty="0" smtClean="0">
                  <a:ea typeface="Cambria Math"/>
                </a:endParaRPr>
              </a:p>
              <a:p>
                <a:pPr lvl="1"/>
                <a:endParaRPr lang="en-NZ" baseline="30000" dirty="0" smtClean="0">
                  <a:ea typeface="Cambria Math"/>
                </a:endParaRPr>
              </a:p>
              <a:p>
                <a:pPr lvl="1"/>
                <a:endParaRPr lang="en-NZ" baseline="30000" dirty="0" smtClean="0">
                  <a:ea typeface="Cambria Math"/>
                </a:endParaRPr>
              </a:p>
              <a:p>
                <a:pPr lvl="1"/>
                <a14:m>
                  <m:oMath xmlns:m="http://schemas.openxmlformats.org/officeDocument/2006/math">
                    <m:r>
                      <a:rPr lang="el-GR" sz="2400" i="1" smtClean="0">
                        <a:solidFill>
                          <a:schemeClr val="accent6">
                            <a:lumMod val="75000"/>
                          </a:schemeClr>
                        </a:solidFill>
                        <a:latin typeface="Cambria Math"/>
                        <a:ea typeface="Cambria Math"/>
                      </a:rPr>
                      <m:t>ℋ</m:t>
                    </m:r>
                    <m:r>
                      <a:rPr lang="en-NZ" sz="2400" b="0" i="1" baseline="-25000" smtClean="0">
                        <a:solidFill>
                          <a:schemeClr val="accent6">
                            <a:lumMod val="75000"/>
                          </a:schemeClr>
                        </a:solidFill>
                        <a:latin typeface="Cambria Math"/>
                        <a:ea typeface="Cambria Math"/>
                      </a:rPr>
                      <m:t>3</m:t>
                    </m:r>
                    <m:r>
                      <a:rPr lang="en-NZ" sz="2400" i="1" smtClean="0">
                        <a:solidFill>
                          <a:schemeClr val="accent6">
                            <a:lumMod val="75000"/>
                          </a:schemeClr>
                        </a:solidFill>
                        <a:latin typeface="Cambria Math"/>
                        <a:ea typeface="Cambria Math"/>
                      </a:rPr>
                      <m:t>:</m:t>
                    </m:r>
                    <m:r>
                      <a:rPr lang="en-NZ" sz="2400" i="1" smtClean="0">
                        <a:solidFill>
                          <a:schemeClr val="accent6">
                            <a:lumMod val="75000"/>
                          </a:schemeClr>
                        </a:solidFill>
                        <a:latin typeface="Cambria Math"/>
                        <a:ea typeface="Cambria Math"/>
                      </a:rPr>
                      <m:t>h</m:t>
                    </m:r>
                    <m:r>
                      <a:rPr lang="en-NZ" sz="2400" i="1" baseline="-25000" smtClean="0">
                        <a:solidFill>
                          <a:schemeClr val="accent6">
                            <a:lumMod val="75000"/>
                          </a:schemeClr>
                        </a:solidFill>
                        <a:latin typeface="Cambria Math"/>
                        <a:ea typeface="Cambria Math"/>
                      </a:rPr>
                      <m:t>𝜃</m:t>
                    </m:r>
                    <m:d>
                      <m:dPr>
                        <m:ctrlPr>
                          <a:rPr lang="en-NZ" sz="2400" i="1">
                            <a:solidFill>
                              <a:schemeClr val="accent6">
                                <a:lumMod val="75000"/>
                              </a:schemeClr>
                            </a:solidFill>
                            <a:latin typeface="Cambria Math" panose="02040503050406030204" pitchFamily="18" charset="0"/>
                            <a:ea typeface="Cambria Math"/>
                          </a:rPr>
                        </m:ctrlPr>
                      </m:dPr>
                      <m:e>
                        <m:r>
                          <a:rPr lang="en-NZ" sz="2400" i="1">
                            <a:solidFill>
                              <a:schemeClr val="accent6">
                                <a:lumMod val="75000"/>
                              </a:schemeClr>
                            </a:solidFill>
                            <a:latin typeface="Cambria Math"/>
                            <a:ea typeface="Cambria Math"/>
                          </a:rPr>
                          <m:t>𝑥</m:t>
                        </m:r>
                      </m:e>
                    </m:d>
                    <m:r>
                      <a:rPr lang="en-NZ" sz="2400" i="1">
                        <a:solidFill>
                          <a:schemeClr val="accent6">
                            <a:lumMod val="75000"/>
                          </a:schemeClr>
                        </a:solidFill>
                        <a:latin typeface="Cambria Math"/>
                        <a:ea typeface="Cambria Math"/>
                      </a:rPr>
                      <m:t>=</m:t>
                    </m:r>
                    <m:r>
                      <a:rPr lang="en-NZ" sz="2400" i="1">
                        <a:solidFill>
                          <a:schemeClr val="accent6">
                            <a:lumMod val="75000"/>
                          </a:schemeClr>
                        </a:solidFill>
                        <a:latin typeface="Cambria Math"/>
                        <a:ea typeface="Cambria Math"/>
                      </a:rPr>
                      <m:t>𝜃</m:t>
                    </m:r>
                    <m:r>
                      <a:rPr lang="en-NZ" sz="2400" i="1" baseline="-25000">
                        <a:solidFill>
                          <a:schemeClr val="accent6">
                            <a:lumMod val="75000"/>
                          </a:schemeClr>
                        </a:solidFill>
                        <a:latin typeface="Cambria Math"/>
                        <a:ea typeface="Cambria Math"/>
                      </a:rPr>
                      <m:t>0</m:t>
                    </m:r>
                    <m:r>
                      <a:rPr lang="en-NZ" sz="2400" i="1">
                        <a:solidFill>
                          <a:schemeClr val="accent6">
                            <a:lumMod val="75000"/>
                          </a:schemeClr>
                        </a:solidFill>
                        <a:latin typeface="Cambria Math"/>
                        <a:ea typeface="Cambria Math"/>
                      </a:rPr>
                      <m:t>+</m:t>
                    </m:r>
                    <m:r>
                      <a:rPr lang="en-NZ" sz="2400" i="1">
                        <a:solidFill>
                          <a:schemeClr val="accent6">
                            <a:lumMod val="75000"/>
                          </a:schemeClr>
                        </a:solidFill>
                        <a:latin typeface="Cambria Math"/>
                        <a:ea typeface="Cambria Math"/>
                      </a:rPr>
                      <m:t>𝜃</m:t>
                    </m:r>
                    <m:r>
                      <a:rPr lang="en-NZ" sz="2400" i="1" baseline="-25000">
                        <a:solidFill>
                          <a:schemeClr val="accent6">
                            <a:lumMod val="75000"/>
                          </a:schemeClr>
                        </a:solidFill>
                        <a:latin typeface="Cambria Math"/>
                        <a:ea typeface="Cambria Math"/>
                      </a:rPr>
                      <m:t>1</m:t>
                    </m:r>
                    <m:r>
                      <a:rPr lang="en-NZ" sz="2400" i="1">
                        <a:solidFill>
                          <a:schemeClr val="accent6">
                            <a:lumMod val="75000"/>
                          </a:schemeClr>
                        </a:solidFill>
                        <a:latin typeface="Cambria Math"/>
                        <a:ea typeface="Cambria Math"/>
                      </a:rPr>
                      <m:t>𝑥</m:t>
                    </m:r>
                    <m:r>
                      <a:rPr lang="en-NZ" sz="2400" i="1">
                        <a:solidFill>
                          <a:schemeClr val="accent6">
                            <a:lumMod val="75000"/>
                          </a:schemeClr>
                        </a:solidFill>
                        <a:latin typeface="Cambria Math"/>
                        <a:ea typeface="Cambria Math"/>
                      </a:rPr>
                      <m:t>+</m:t>
                    </m:r>
                    <m:r>
                      <a:rPr lang="en-NZ" sz="2400" i="1">
                        <a:solidFill>
                          <a:schemeClr val="accent6">
                            <a:lumMod val="75000"/>
                          </a:schemeClr>
                        </a:solidFill>
                        <a:latin typeface="Cambria Math"/>
                        <a:ea typeface="Cambria Math"/>
                      </a:rPr>
                      <m:t>𝜃</m:t>
                    </m:r>
                    <m:r>
                      <a:rPr lang="en-NZ" sz="2400" i="1" baseline="-25000">
                        <a:solidFill>
                          <a:schemeClr val="accent6">
                            <a:lumMod val="75000"/>
                          </a:schemeClr>
                        </a:solidFill>
                        <a:latin typeface="Cambria Math"/>
                        <a:ea typeface="Cambria Math"/>
                      </a:rPr>
                      <m:t>2</m:t>
                    </m:r>
                    <m:r>
                      <a:rPr lang="en-NZ" sz="2400" i="1">
                        <a:solidFill>
                          <a:schemeClr val="accent6">
                            <a:lumMod val="75000"/>
                          </a:schemeClr>
                        </a:solidFill>
                        <a:latin typeface="Cambria Math"/>
                        <a:ea typeface="Cambria Math"/>
                      </a:rPr>
                      <m:t>𝑥</m:t>
                    </m:r>
                    <m:r>
                      <a:rPr lang="en-NZ" sz="2400" i="1" baseline="30000">
                        <a:solidFill>
                          <a:schemeClr val="accent6">
                            <a:lumMod val="75000"/>
                          </a:schemeClr>
                        </a:solidFill>
                        <a:latin typeface="Cambria Math"/>
                        <a:ea typeface="Cambria Math"/>
                      </a:rPr>
                      <m:t>2</m:t>
                    </m:r>
                    <m:r>
                      <a:rPr lang="en-NZ" sz="2400" b="0" i="1" smtClean="0">
                        <a:solidFill>
                          <a:schemeClr val="accent6">
                            <a:lumMod val="75000"/>
                          </a:schemeClr>
                        </a:solidFill>
                        <a:latin typeface="Cambria Math"/>
                        <a:ea typeface="Cambria Math"/>
                      </a:rPr>
                      <m:t>+</m:t>
                    </m:r>
                    <m:r>
                      <a:rPr lang="en-NZ" sz="2400" i="1">
                        <a:solidFill>
                          <a:schemeClr val="accent6">
                            <a:lumMod val="75000"/>
                          </a:schemeClr>
                        </a:solidFill>
                        <a:latin typeface="Cambria Math"/>
                        <a:ea typeface="Cambria Math"/>
                      </a:rPr>
                      <m:t>𝜃</m:t>
                    </m:r>
                    <m:r>
                      <a:rPr lang="en-NZ" sz="2400" b="0" i="1" baseline="-25000" smtClean="0">
                        <a:solidFill>
                          <a:schemeClr val="accent6">
                            <a:lumMod val="75000"/>
                          </a:schemeClr>
                        </a:solidFill>
                        <a:latin typeface="Cambria Math"/>
                        <a:ea typeface="Cambria Math"/>
                      </a:rPr>
                      <m:t>3</m:t>
                    </m:r>
                    <m:r>
                      <a:rPr lang="en-NZ" sz="2400" i="1">
                        <a:solidFill>
                          <a:schemeClr val="accent6">
                            <a:lumMod val="75000"/>
                          </a:schemeClr>
                        </a:solidFill>
                        <a:latin typeface="Cambria Math"/>
                        <a:ea typeface="Cambria Math"/>
                      </a:rPr>
                      <m:t>𝑥</m:t>
                    </m:r>
                    <m:r>
                      <a:rPr lang="en-NZ" sz="2400" b="0" i="1" baseline="30000" smtClean="0">
                        <a:solidFill>
                          <a:schemeClr val="accent6">
                            <a:lumMod val="75000"/>
                          </a:schemeClr>
                        </a:solidFill>
                        <a:latin typeface="Cambria Math"/>
                        <a:ea typeface="Cambria Math"/>
                      </a:rPr>
                      <m:t>3</m:t>
                    </m:r>
                  </m:oMath>
                </a14:m>
                <a:endParaRPr lang="en-NZ" sz="2400" baseline="30000" dirty="0">
                  <a:solidFill>
                    <a:schemeClr val="accent6">
                      <a:lumMod val="75000"/>
                    </a:schemeClr>
                  </a:solidFill>
                  <a:ea typeface="Cambria Math"/>
                </a:endParaRPr>
              </a:p>
              <a:p>
                <a:pPr lvl="1"/>
                <a:endParaRPr lang="en-NZ" baseline="30000" dirty="0">
                  <a:ea typeface="Cambria Math"/>
                </a:endParaRPr>
              </a:p>
              <a:p>
                <a:pPr lvl="1"/>
                <a:endParaRPr lang="en-NZ" dirty="0" smtClean="0">
                  <a:ea typeface="Cambria Math"/>
                </a:endParaRP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47800" y="177800"/>
                <a:ext cx="6248400" cy="6502400"/>
              </a:xfrm>
              <a:blipFill rotWithShape="1">
                <a:blip r:embed="rId2"/>
                <a:stretch>
                  <a:fillRect t="-375"/>
                </a:stretch>
              </a:blipFill>
            </p:spPr>
            <p:txBody>
              <a:bodyPr/>
              <a:lstStyle/>
              <a:p>
                <a:r>
                  <a:rPr lang="en-US">
                    <a:noFill/>
                  </a:rPr>
                  <a:t> </a:t>
                </a:r>
              </a:p>
            </p:txBody>
          </p:sp>
        </mc:Fallback>
      </mc:AlternateContent>
      <p:cxnSp>
        <p:nvCxnSpPr>
          <p:cNvPr id="4" name="Straight Arrow Connector 3"/>
          <p:cNvCxnSpPr/>
          <p:nvPr/>
        </p:nvCxnSpPr>
        <p:spPr>
          <a:xfrm flipV="1">
            <a:off x="7696200" y="1"/>
            <a:ext cx="237" cy="99060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7696437" y="990600"/>
            <a:ext cx="1447563"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696200" y="533400"/>
            <a:ext cx="1371600" cy="0"/>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7696200" y="1600200"/>
            <a:ext cx="1295400" cy="711200"/>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7804298" y="3429000"/>
            <a:ext cx="1187302" cy="913856"/>
          </a:xfrm>
          <a:custGeom>
            <a:avLst/>
            <a:gdLst>
              <a:gd name="connsiteX0" fmla="*/ 0 w 885272"/>
              <a:gd name="connsiteY0" fmla="*/ 21265 h 542295"/>
              <a:gd name="connsiteX1" fmla="*/ 457200 w 885272"/>
              <a:gd name="connsiteY1" fmla="*/ 542260 h 542295"/>
              <a:gd name="connsiteX2" fmla="*/ 882502 w 885272"/>
              <a:gd name="connsiteY2" fmla="*/ 0 h 542295"/>
            </a:gdLst>
            <a:ahLst/>
            <a:cxnLst>
              <a:cxn ang="0">
                <a:pos x="connsiteX0" y="connsiteY0"/>
              </a:cxn>
              <a:cxn ang="0">
                <a:pos x="connsiteX1" y="connsiteY1"/>
              </a:cxn>
              <a:cxn ang="0">
                <a:pos x="connsiteX2" y="connsiteY2"/>
              </a:cxn>
            </a:cxnLst>
            <a:rect l="l" t="t" r="r" b="b"/>
            <a:pathLst>
              <a:path w="885272" h="542295">
                <a:moveTo>
                  <a:pt x="0" y="21265"/>
                </a:moveTo>
                <a:cubicBezTo>
                  <a:pt x="155058" y="283534"/>
                  <a:pt x="310116" y="545804"/>
                  <a:pt x="457200" y="542260"/>
                </a:cubicBezTo>
                <a:cubicBezTo>
                  <a:pt x="604284" y="538716"/>
                  <a:pt x="917944" y="58479"/>
                  <a:pt x="882502" y="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7740502" y="5181600"/>
            <a:ext cx="1244010" cy="1219200"/>
          </a:xfrm>
          <a:custGeom>
            <a:avLst/>
            <a:gdLst>
              <a:gd name="connsiteX0" fmla="*/ 0 w 1244010"/>
              <a:gd name="connsiteY0" fmla="*/ 914400 h 914400"/>
              <a:gd name="connsiteX1" fmla="*/ 244549 w 1244010"/>
              <a:gd name="connsiteY1" fmla="*/ 489098 h 914400"/>
              <a:gd name="connsiteX2" fmla="*/ 893135 w 1244010"/>
              <a:gd name="connsiteY2" fmla="*/ 425303 h 914400"/>
              <a:gd name="connsiteX3" fmla="*/ 1244010 w 1244010"/>
              <a:gd name="connsiteY3" fmla="*/ 0 h 914400"/>
            </a:gdLst>
            <a:ahLst/>
            <a:cxnLst>
              <a:cxn ang="0">
                <a:pos x="connsiteX0" y="connsiteY0"/>
              </a:cxn>
              <a:cxn ang="0">
                <a:pos x="connsiteX1" y="connsiteY1"/>
              </a:cxn>
              <a:cxn ang="0">
                <a:pos x="connsiteX2" y="connsiteY2"/>
              </a:cxn>
              <a:cxn ang="0">
                <a:pos x="connsiteX3" y="connsiteY3"/>
              </a:cxn>
            </a:cxnLst>
            <a:rect l="l" t="t" r="r" b="b"/>
            <a:pathLst>
              <a:path w="1244010" h="914400">
                <a:moveTo>
                  <a:pt x="0" y="914400"/>
                </a:moveTo>
                <a:cubicBezTo>
                  <a:pt x="47846" y="742507"/>
                  <a:pt x="95693" y="570614"/>
                  <a:pt x="244549" y="489098"/>
                </a:cubicBezTo>
                <a:cubicBezTo>
                  <a:pt x="393405" y="407582"/>
                  <a:pt x="726558" y="506819"/>
                  <a:pt x="893135" y="425303"/>
                </a:cubicBezTo>
                <a:cubicBezTo>
                  <a:pt x="1059712" y="343787"/>
                  <a:pt x="1151861" y="171893"/>
                  <a:pt x="1244010" y="0"/>
                </a:cubicBezTo>
              </a:path>
            </a:pathLst>
          </a:custGeom>
          <a:noFill/>
          <a:ln w="412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0" y="177800"/>
            <a:ext cx="1600200" cy="553998"/>
          </a:xfrm>
          <a:prstGeom prst="rect">
            <a:avLst/>
          </a:prstGeom>
          <a:noFill/>
        </p:spPr>
        <p:txBody>
          <a:bodyPr wrap="square" rtlCol="0">
            <a:spAutoFit/>
          </a:bodyPr>
          <a:lstStyle/>
          <a:p>
            <a:pPr algn="ctr"/>
            <a:r>
              <a:rPr lang="en-NZ" sz="1000" dirty="0" smtClean="0"/>
              <a:t>Less complex/flexible </a:t>
            </a:r>
            <a:r>
              <a:rPr lang="en-NZ" sz="1000" dirty="0"/>
              <a:t>models</a:t>
            </a:r>
          </a:p>
          <a:p>
            <a:pPr algn="ctr"/>
            <a:r>
              <a:rPr lang="en-NZ" sz="1000" dirty="0" smtClean="0"/>
              <a:t>More bias, Less variance</a:t>
            </a:r>
            <a:endParaRPr lang="en-US" sz="1000" dirty="0"/>
          </a:p>
        </p:txBody>
      </p:sp>
      <p:sp>
        <p:nvSpPr>
          <p:cNvPr id="20" name="TextBox 19"/>
          <p:cNvSpPr txBox="1"/>
          <p:nvPr/>
        </p:nvSpPr>
        <p:spPr>
          <a:xfrm>
            <a:off x="0" y="5996226"/>
            <a:ext cx="1981200" cy="430887"/>
          </a:xfrm>
          <a:prstGeom prst="rect">
            <a:avLst/>
          </a:prstGeom>
          <a:noFill/>
        </p:spPr>
        <p:txBody>
          <a:bodyPr wrap="square" rtlCol="0">
            <a:spAutoFit/>
          </a:bodyPr>
          <a:lstStyle/>
          <a:p>
            <a:pPr algn="ctr"/>
            <a:r>
              <a:rPr lang="en-NZ" sz="1100" dirty="0" smtClean="0"/>
              <a:t>More  complex/flexible models</a:t>
            </a:r>
          </a:p>
          <a:p>
            <a:pPr algn="ctr"/>
            <a:r>
              <a:rPr lang="en-NZ" sz="1100" dirty="0" smtClean="0"/>
              <a:t>Less bias, More variance</a:t>
            </a:r>
            <a:endParaRPr lang="en-US" sz="1100" dirty="0"/>
          </a:p>
        </p:txBody>
      </p:sp>
      <p:cxnSp>
        <p:nvCxnSpPr>
          <p:cNvPr id="10" name="Straight Arrow Connector 9"/>
          <p:cNvCxnSpPr>
            <a:stCxn id="18" idx="2"/>
          </p:cNvCxnSpPr>
          <p:nvPr/>
        </p:nvCxnSpPr>
        <p:spPr>
          <a:xfrm>
            <a:off x="800100" y="731798"/>
            <a:ext cx="0" cy="5278865"/>
          </a:xfrm>
          <a:prstGeom prst="straightConnector1">
            <a:avLst/>
          </a:prstGeom>
          <a:ln w="444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696200" y="1524000"/>
            <a:ext cx="237" cy="99060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7696437" y="2514599"/>
            <a:ext cx="1447563"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696200" y="3429000"/>
            <a:ext cx="237" cy="99060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96437" y="4419599"/>
            <a:ext cx="1447563"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7696200" y="5410200"/>
            <a:ext cx="237" cy="99060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696437" y="6400799"/>
            <a:ext cx="1447563" cy="0"/>
          </a:xfrm>
          <a:prstGeom prst="straightConnector1">
            <a:avLst/>
          </a:prstGeom>
          <a:ln w="38100">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rot="16200000">
            <a:off x="-2137880" y="2329933"/>
            <a:ext cx="5181600" cy="369332"/>
          </a:xfrm>
          <a:prstGeom prst="rect">
            <a:avLst/>
          </a:prstGeom>
          <a:noFill/>
        </p:spPr>
        <p:txBody>
          <a:bodyPr wrap="square" rtlCol="0">
            <a:spAutoFit/>
          </a:bodyPr>
          <a:lstStyle/>
          <a:p>
            <a:r>
              <a:rPr lang="en-US" dirty="0" smtClean="0"/>
              <a:t>Polynomial degree/model complexity</a:t>
            </a:r>
            <a:endParaRPr lang="en-US" dirty="0"/>
          </a:p>
        </p:txBody>
      </p:sp>
    </p:spTree>
    <p:extLst>
      <p:ext uri="{BB962C8B-B14F-4D97-AF65-F5344CB8AC3E}">
        <p14:creationId xmlns:p14="http://schemas.microsoft.com/office/powerpoint/2010/main" val="199118327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6978815" cy="400110"/>
          </a:xfrm>
          <a:prstGeom prst="rect">
            <a:avLst/>
          </a:prstGeom>
          <a:noFill/>
        </p:spPr>
        <p:txBody>
          <a:bodyPr wrap="square" rtlCol="0">
            <a:spAutoFit/>
          </a:bodyPr>
          <a:lstStyle/>
          <a:p>
            <a:r>
              <a:rPr lang="en-NZ" sz="2000" dirty="0"/>
              <a:t>Bias and Variance in classification problems</a:t>
            </a:r>
            <a:r>
              <a:rPr lang="en-US" sz="2000" dirty="0" smtClean="0"/>
              <a:t>(Logistic regression)</a:t>
            </a:r>
            <a:endParaRPr lang="en-US" sz="2000" dirty="0"/>
          </a:p>
        </p:txBody>
      </p:sp>
      <p:pic>
        <p:nvPicPr>
          <p:cNvPr id="3" name="Picture 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46997" y="4447426"/>
            <a:ext cx="3018978" cy="279535"/>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228601" y="4843433"/>
                <a:ext cx="2769093" cy="400110"/>
              </a:xfrm>
              <a:prstGeom prst="rect">
                <a:avLst/>
              </a:prstGeom>
              <a:noFill/>
            </p:spPr>
            <p:txBody>
              <a:bodyPr wrap="square" rtlCol="0">
                <a:spAutoFit/>
              </a:bodyPr>
              <a:lstStyle/>
              <a:p>
                <a:pPr algn="ctr"/>
                <a14:m>
                  <m:oMath xmlns:m="http://schemas.openxmlformats.org/officeDocument/2006/math">
                    <m:r>
                      <a:rPr lang="en-NZ" sz="2000" b="0" i="1" smtClean="0">
                        <a:latin typeface="Cambria Math"/>
                      </a:rPr>
                      <m:t>𝑔</m:t>
                    </m:r>
                    <m:r>
                      <a:rPr lang="en-NZ" sz="2000" b="0" i="1" smtClean="0">
                        <a:latin typeface="Cambria Math"/>
                      </a:rPr>
                      <m:t>=</m:t>
                    </m:r>
                  </m:oMath>
                </a14:m>
                <a:r>
                  <a:rPr lang="en-US" sz="2000" dirty="0" smtClean="0"/>
                  <a:t>sigmoid function)</a:t>
                </a:r>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228601" y="4843433"/>
                <a:ext cx="2769093" cy="400110"/>
              </a:xfrm>
              <a:prstGeom prst="rect">
                <a:avLst/>
              </a:prstGeom>
              <a:blipFill rotWithShape="1">
                <a:blip r:embed="rId6"/>
                <a:stretch>
                  <a:fillRect t="-7692" b="-27692"/>
                </a:stretch>
              </a:blipFill>
            </p:spPr>
            <p:txBody>
              <a:bodyPr/>
              <a:lstStyle/>
              <a:p>
                <a:r>
                  <a:rPr lang="en-US">
                    <a:noFill/>
                  </a:rPr>
                  <a:t> </a:t>
                </a:r>
              </a:p>
            </p:txBody>
          </p:sp>
        </mc:Fallback>
      </mc:AlternateContent>
      <p:pic>
        <p:nvPicPr>
          <p:cNvPr id="6" name="Picture 5"/>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508916" y="4186245"/>
            <a:ext cx="2126168" cy="1052532"/>
          </a:xfrm>
          <a:prstGeom prst="rect">
            <a:avLst/>
          </a:prstGeom>
        </p:spPr>
      </p:pic>
      <p:pic>
        <p:nvPicPr>
          <p:cNvPr id="7" name="Picture 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129896" y="4167400"/>
            <a:ext cx="2785350" cy="1014200"/>
          </a:xfrm>
          <a:prstGeom prst="rect">
            <a:avLst/>
          </a:prstGeom>
        </p:spPr>
      </p:pic>
      <p:cxnSp>
        <p:nvCxnSpPr>
          <p:cNvPr id="84" name="Straight Connector 83"/>
          <p:cNvCxnSpPr/>
          <p:nvPr/>
        </p:nvCxnSpPr>
        <p:spPr>
          <a:xfrm>
            <a:off x="562300" y="1177699"/>
            <a:ext cx="0" cy="2457165"/>
          </a:xfrm>
          <a:prstGeom prst="line">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562300" y="3634404"/>
            <a:ext cx="2028500" cy="461"/>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52400" y="1802212"/>
            <a:ext cx="362600" cy="369332"/>
          </a:xfrm>
          <a:prstGeom prst="rect">
            <a:avLst/>
          </a:prstGeom>
          <a:noFill/>
        </p:spPr>
        <p:txBody>
          <a:bodyPr wrap="none" rtlCol="0">
            <a:spAutoFit/>
          </a:bodyPr>
          <a:lstStyle/>
          <a:p>
            <a:r>
              <a:rPr lang="en-US" dirty="0" smtClean="0"/>
              <a:t>x</a:t>
            </a:r>
            <a:r>
              <a:rPr lang="en-US" baseline="-25000" dirty="0"/>
              <a:t>2</a:t>
            </a:r>
          </a:p>
        </p:txBody>
      </p:sp>
      <p:sp>
        <p:nvSpPr>
          <p:cNvPr id="88" name="TextBox 87"/>
          <p:cNvSpPr txBox="1"/>
          <p:nvPr/>
        </p:nvSpPr>
        <p:spPr>
          <a:xfrm>
            <a:off x="1295400" y="3645131"/>
            <a:ext cx="362600" cy="369332"/>
          </a:xfrm>
          <a:prstGeom prst="rect">
            <a:avLst/>
          </a:prstGeom>
          <a:noFill/>
        </p:spPr>
        <p:txBody>
          <a:bodyPr wrap="none" rtlCol="0">
            <a:spAutoFit/>
          </a:bodyPr>
          <a:lstStyle/>
          <a:p>
            <a:r>
              <a:rPr lang="en-US" dirty="0" smtClean="0"/>
              <a:t>x</a:t>
            </a:r>
            <a:r>
              <a:rPr lang="en-US" baseline="-25000" dirty="0"/>
              <a:t>1</a:t>
            </a:r>
          </a:p>
        </p:txBody>
      </p:sp>
      <p:sp>
        <p:nvSpPr>
          <p:cNvPr id="89" name="Multiply 88"/>
          <p:cNvSpPr/>
          <p:nvPr/>
        </p:nvSpPr>
        <p:spPr>
          <a:xfrm>
            <a:off x="694944" y="229465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Multiply 89"/>
          <p:cNvSpPr/>
          <p:nvPr/>
        </p:nvSpPr>
        <p:spPr>
          <a:xfrm>
            <a:off x="835152" y="1367447"/>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Multiply 90"/>
          <p:cNvSpPr/>
          <p:nvPr/>
        </p:nvSpPr>
        <p:spPr>
          <a:xfrm>
            <a:off x="1447800" y="277277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Multiply 91"/>
          <p:cNvSpPr/>
          <p:nvPr/>
        </p:nvSpPr>
        <p:spPr>
          <a:xfrm>
            <a:off x="787316" y="2998339"/>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Multiply 99"/>
          <p:cNvSpPr/>
          <p:nvPr/>
        </p:nvSpPr>
        <p:spPr>
          <a:xfrm>
            <a:off x="634916" y="283097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Multiply 100"/>
          <p:cNvSpPr/>
          <p:nvPr/>
        </p:nvSpPr>
        <p:spPr>
          <a:xfrm>
            <a:off x="990600" y="3316424"/>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Multiply 101"/>
          <p:cNvSpPr/>
          <p:nvPr/>
        </p:nvSpPr>
        <p:spPr>
          <a:xfrm>
            <a:off x="1258557" y="2749101"/>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Multiply 102"/>
          <p:cNvSpPr/>
          <p:nvPr/>
        </p:nvSpPr>
        <p:spPr>
          <a:xfrm>
            <a:off x="1400500" y="3316424"/>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Multiply 103"/>
          <p:cNvSpPr/>
          <p:nvPr/>
        </p:nvSpPr>
        <p:spPr>
          <a:xfrm>
            <a:off x="1447800" y="301425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Multiply 104"/>
          <p:cNvSpPr/>
          <p:nvPr/>
        </p:nvSpPr>
        <p:spPr>
          <a:xfrm>
            <a:off x="1600200" y="324572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Multiply 105"/>
          <p:cNvSpPr/>
          <p:nvPr/>
        </p:nvSpPr>
        <p:spPr>
          <a:xfrm>
            <a:off x="609600" y="324572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Multiply 106"/>
          <p:cNvSpPr/>
          <p:nvPr/>
        </p:nvSpPr>
        <p:spPr>
          <a:xfrm>
            <a:off x="847344" y="249785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1106157" y="2560847"/>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Multiply 108"/>
          <p:cNvSpPr/>
          <p:nvPr/>
        </p:nvSpPr>
        <p:spPr>
          <a:xfrm>
            <a:off x="1268806" y="1694493"/>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Multiply 109"/>
          <p:cNvSpPr/>
          <p:nvPr/>
        </p:nvSpPr>
        <p:spPr>
          <a:xfrm>
            <a:off x="1304544" y="310745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Multiply 110"/>
          <p:cNvSpPr/>
          <p:nvPr/>
        </p:nvSpPr>
        <p:spPr>
          <a:xfrm>
            <a:off x="618744" y="1602853"/>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Multiply 111"/>
          <p:cNvSpPr/>
          <p:nvPr/>
        </p:nvSpPr>
        <p:spPr>
          <a:xfrm>
            <a:off x="923544" y="2181479"/>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Multiply 113"/>
          <p:cNvSpPr/>
          <p:nvPr/>
        </p:nvSpPr>
        <p:spPr>
          <a:xfrm>
            <a:off x="762000" y="340708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Multiply 114"/>
          <p:cNvSpPr/>
          <p:nvPr/>
        </p:nvSpPr>
        <p:spPr>
          <a:xfrm>
            <a:off x="1617954" y="2933508"/>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Multiply 115"/>
          <p:cNvSpPr/>
          <p:nvPr/>
        </p:nvSpPr>
        <p:spPr>
          <a:xfrm>
            <a:off x="711116" y="1956793"/>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Multiply 116"/>
          <p:cNvSpPr/>
          <p:nvPr/>
        </p:nvSpPr>
        <p:spPr>
          <a:xfrm>
            <a:off x="1061542" y="1618932"/>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Multiply 117"/>
          <p:cNvSpPr/>
          <p:nvPr/>
        </p:nvSpPr>
        <p:spPr>
          <a:xfrm>
            <a:off x="1049980" y="3089979"/>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447800" y="149860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600200" y="170180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204798" y="2242528"/>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631785" y="251460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436179" y="228224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2088985" y="2400919"/>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680286" y="2257679"/>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752600" y="190500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891970" y="149860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2044370" y="170180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421206" y="1881431"/>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2317051" y="2149776"/>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903420" y="2091427"/>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169327" y="1957127"/>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919653" y="2462984"/>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2149411" y="202648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Multiply 150"/>
          <p:cNvSpPr/>
          <p:nvPr/>
        </p:nvSpPr>
        <p:spPr>
          <a:xfrm>
            <a:off x="1840250" y="301581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Multiply 152"/>
          <p:cNvSpPr/>
          <p:nvPr/>
        </p:nvSpPr>
        <p:spPr>
          <a:xfrm>
            <a:off x="847344" y="1662287"/>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Multiply 154"/>
          <p:cNvSpPr/>
          <p:nvPr/>
        </p:nvSpPr>
        <p:spPr>
          <a:xfrm>
            <a:off x="1815770" y="3274259"/>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Multiply 155"/>
          <p:cNvSpPr/>
          <p:nvPr/>
        </p:nvSpPr>
        <p:spPr>
          <a:xfrm>
            <a:off x="2064697" y="333736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Multiply 156"/>
          <p:cNvSpPr/>
          <p:nvPr/>
        </p:nvSpPr>
        <p:spPr>
          <a:xfrm>
            <a:off x="1988497" y="272667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Multiply 157"/>
          <p:cNvSpPr/>
          <p:nvPr/>
        </p:nvSpPr>
        <p:spPr>
          <a:xfrm>
            <a:off x="2123981" y="2985119"/>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Multiply 158"/>
          <p:cNvSpPr/>
          <p:nvPr/>
        </p:nvSpPr>
        <p:spPr>
          <a:xfrm>
            <a:off x="2161069" y="273933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a:off x="1667256" y="140696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a:off x="1528724" y="1259135"/>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a:off x="2200181" y="149860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a:off x="2457681" y="1917486"/>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2352581" y="170180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a:off x="2059973" y="1369035"/>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p:cNvSpPr/>
          <p:nvPr/>
        </p:nvSpPr>
        <p:spPr>
          <a:xfrm>
            <a:off x="2344275" y="1302707"/>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p:cNvSpPr/>
          <p:nvPr/>
        </p:nvSpPr>
        <p:spPr>
          <a:xfrm>
            <a:off x="1858805" y="1258646"/>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Multiply 167"/>
          <p:cNvSpPr/>
          <p:nvPr/>
        </p:nvSpPr>
        <p:spPr>
          <a:xfrm>
            <a:off x="1524000" y="231140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p:cNvCxnSpPr/>
          <p:nvPr/>
        </p:nvCxnSpPr>
        <p:spPr>
          <a:xfrm>
            <a:off x="3577989" y="1193800"/>
            <a:ext cx="0" cy="2457165"/>
          </a:xfrm>
          <a:prstGeom prst="line">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flipV="1">
            <a:off x="3577989" y="3650505"/>
            <a:ext cx="1981200" cy="461"/>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1" name="TextBox 170"/>
          <p:cNvSpPr txBox="1"/>
          <p:nvPr/>
        </p:nvSpPr>
        <p:spPr>
          <a:xfrm>
            <a:off x="3168089" y="1818313"/>
            <a:ext cx="362600" cy="369332"/>
          </a:xfrm>
          <a:prstGeom prst="rect">
            <a:avLst/>
          </a:prstGeom>
          <a:noFill/>
        </p:spPr>
        <p:txBody>
          <a:bodyPr wrap="none" rtlCol="0">
            <a:spAutoFit/>
          </a:bodyPr>
          <a:lstStyle/>
          <a:p>
            <a:r>
              <a:rPr lang="en-US" dirty="0" smtClean="0"/>
              <a:t>x</a:t>
            </a:r>
            <a:r>
              <a:rPr lang="en-US" baseline="-25000" dirty="0"/>
              <a:t>2</a:t>
            </a:r>
          </a:p>
        </p:txBody>
      </p:sp>
      <p:sp>
        <p:nvSpPr>
          <p:cNvPr id="172" name="TextBox 171"/>
          <p:cNvSpPr txBox="1"/>
          <p:nvPr/>
        </p:nvSpPr>
        <p:spPr>
          <a:xfrm>
            <a:off x="4311089" y="3647757"/>
            <a:ext cx="362600" cy="369332"/>
          </a:xfrm>
          <a:prstGeom prst="rect">
            <a:avLst/>
          </a:prstGeom>
          <a:noFill/>
        </p:spPr>
        <p:txBody>
          <a:bodyPr wrap="none" rtlCol="0">
            <a:spAutoFit/>
          </a:bodyPr>
          <a:lstStyle/>
          <a:p>
            <a:r>
              <a:rPr lang="en-US" dirty="0" smtClean="0"/>
              <a:t>x</a:t>
            </a:r>
            <a:r>
              <a:rPr lang="en-US" baseline="-25000" dirty="0"/>
              <a:t>1</a:t>
            </a:r>
          </a:p>
        </p:txBody>
      </p:sp>
      <p:sp>
        <p:nvSpPr>
          <p:cNvPr id="173" name="Multiply 172"/>
          <p:cNvSpPr/>
          <p:nvPr/>
        </p:nvSpPr>
        <p:spPr>
          <a:xfrm>
            <a:off x="3710633" y="231075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Multiply 173"/>
          <p:cNvSpPr/>
          <p:nvPr/>
        </p:nvSpPr>
        <p:spPr>
          <a:xfrm>
            <a:off x="3850841" y="1383548"/>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Multiply 174"/>
          <p:cNvSpPr/>
          <p:nvPr/>
        </p:nvSpPr>
        <p:spPr>
          <a:xfrm>
            <a:off x="4463489" y="278887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Multiply 175"/>
          <p:cNvSpPr/>
          <p:nvPr/>
        </p:nvSpPr>
        <p:spPr>
          <a:xfrm>
            <a:off x="3803005" y="301444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Multiply 176"/>
          <p:cNvSpPr/>
          <p:nvPr/>
        </p:nvSpPr>
        <p:spPr>
          <a:xfrm>
            <a:off x="3650605" y="2847077"/>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Multiply 177"/>
          <p:cNvSpPr/>
          <p:nvPr/>
        </p:nvSpPr>
        <p:spPr>
          <a:xfrm>
            <a:off x="4006289" y="333252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Multiply 178"/>
          <p:cNvSpPr/>
          <p:nvPr/>
        </p:nvSpPr>
        <p:spPr>
          <a:xfrm>
            <a:off x="4274246" y="2765203"/>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Multiply 179"/>
          <p:cNvSpPr/>
          <p:nvPr/>
        </p:nvSpPr>
        <p:spPr>
          <a:xfrm>
            <a:off x="4416189" y="333252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Multiply 180"/>
          <p:cNvSpPr/>
          <p:nvPr/>
        </p:nvSpPr>
        <p:spPr>
          <a:xfrm>
            <a:off x="4463489" y="304252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Multiply 181"/>
          <p:cNvSpPr/>
          <p:nvPr/>
        </p:nvSpPr>
        <p:spPr>
          <a:xfrm>
            <a:off x="4615889" y="3261821"/>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Multiply 182"/>
          <p:cNvSpPr/>
          <p:nvPr/>
        </p:nvSpPr>
        <p:spPr>
          <a:xfrm>
            <a:off x="3625289" y="3261821"/>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Multiply 183"/>
          <p:cNvSpPr/>
          <p:nvPr/>
        </p:nvSpPr>
        <p:spPr>
          <a:xfrm>
            <a:off x="3863033" y="251395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Multiply 184"/>
          <p:cNvSpPr/>
          <p:nvPr/>
        </p:nvSpPr>
        <p:spPr>
          <a:xfrm>
            <a:off x="4121846" y="2576948"/>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Multiply 185"/>
          <p:cNvSpPr/>
          <p:nvPr/>
        </p:nvSpPr>
        <p:spPr>
          <a:xfrm>
            <a:off x="4284495" y="171059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Multiply 186"/>
          <p:cNvSpPr/>
          <p:nvPr/>
        </p:nvSpPr>
        <p:spPr>
          <a:xfrm>
            <a:off x="4320233" y="312355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Multiply 187"/>
          <p:cNvSpPr/>
          <p:nvPr/>
        </p:nvSpPr>
        <p:spPr>
          <a:xfrm>
            <a:off x="3634433" y="161895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Multiply 188"/>
          <p:cNvSpPr/>
          <p:nvPr/>
        </p:nvSpPr>
        <p:spPr>
          <a:xfrm>
            <a:off x="3939233" y="219758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Multiply 189"/>
          <p:cNvSpPr/>
          <p:nvPr/>
        </p:nvSpPr>
        <p:spPr>
          <a:xfrm>
            <a:off x="3777689" y="3423187"/>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Multiply 190"/>
          <p:cNvSpPr/>
          <p:nvPr/>
        </p:nvSpPr>
        <p:spPr>
          <a:xfrm>
            <a:off x="4633643" y="2949609"/>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Multiply 191"/>
          <p:cNvSpPr/>
          <p:nvPr/>
        </p:nvSpPr>
        <p:spPr>
          <a:xfrm>
            <a:off x="3726805" y="197289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Multiply 192"/>
          <p:cNvSpPr/>
          <p:nvPr/>
        </p:nvSpPr>
        <p:spPr>
          <a:xfrm>
            <a:off x="4077231" y="1635033"/>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Multiply 193"/>
          <p:cNvSpPr/>
          <p:nvPr/>
        </p:nvSpPr>
        <p:spPr>
          <a:xfrm>
            <a:off x="4065669" y="310608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4463489" y="15147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4615889" y="17179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p:cNvSpPr/>
          <p:nvPr/>
        </p:nvSpPr>
        <p:spPr>
          <a:xfrm>
            <a:off x="4220487" y="225863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4647474" y="25307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4451868" y="2298343"/>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5104674" y="241702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4695975" y="227378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4768289" y="19211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4907659" y="15147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5060059" y="17179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4436895" y="189753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5332740" y="2165878"/>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4919109" y="2107528"/>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4185016" y="1973228"/>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4935342" y="2479086"/>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165100" y="2042583"/>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Multiply 210"/>
          <p:cNvSpPr/>
          <p:nvPr/>
        </p:nvSpPr>
        <p:spPr>
          <a:xfrm>
            <a:off x="4855939" y="303191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Multiply 211"/>
          <p:cNvSpPr/>
          <p:nvPr/>
        </p:nvSpPr>
        <p:spPr>
          <a:xfrm>
            <a:off x="3863033" y="1678388"/>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Multiply 212"/>
          <p:cNvSpPr/>
          <p:nvPr/>
        </p:nvSpPr>
        <p:spPr>
          <a:xfrm>
            <a:off x="4831459" y="332740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Multiply 213"/>
          <p:cNvSpPr/>
          <p:nvPr/>
        </p:nvSpPr>
        <p:spPr>
          <a:xfrm>
            <a:off x="5080386" y="332740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Multiply 214"/>
          <p:cNvSpPr/>
          <p:nvPr/>
        </p:nvSpPr>
        <p:spPr>
          <a:xfrm>
            <a:off x="5004186" y="274277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Multiply 215"/>
          <p:cNvSpPr/>
          <p:nvPr/>
        </p:nvSpPr>
        <p:spPr>
          <a:xfrm>
            <a:off x="5139670" y="300122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Multiply 216"/>
          <p:cNvSpPr/>
          <p:nvPr/>
        </p:nvSpPr>
        <p:spPr>
          <a:xfrm>
            <a:off x="5176758" y="2755437"/>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p:cNvSpPr/>
          <p:nvPr/>
        </p:nvSpPr>
        <p:spPr>
          <a:xfrm>
            <a:off x="4682945" y="142306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p:cNvSpPr/>
          <p:nvPr/>
        </p:nvSpPr>
        <p:spPr>
          <a:xfrm>
            <a:off x="4544413" y="1275236"/>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p:cNvSpPr/>
          <p:nvPr/>
        </p:nvSpPr>
        <p:spPr>
          <a:xfrm>
            <a:off x="5215870" y="15147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a:off x="5473370" y="1933587"/>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a:off x="5368270" y="17179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a:off x="5075662" y="1385136"/>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a:off x="5359964" y="1318808"/>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p:cNvSpPr/>
          <p:nvPr/>
        </p:nvSpPr>
        <p:spPr>
          <a:xfrm>
            <a:off x="4874494" y="1274747"/>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Multiply 225"/>
          <p:cNvSpPr/>
          <p:nvPr/>
        </p:nvSpPr>
        <p:spPr>
          <a:xfrm>
            <a:off x="4539689" y="2327501"/>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7" name="Straight Connector 226"/>
          <p:cNvCxnSpPr/>
          <p:nvPr/>
        </p:nvCxnSpPr>
        <p:spPr>
          <a:xfrm>
            <a:off x="6429700" y="1193800"/>
            <a:ext cx="0" cy="2457165"/>
          </a:xfrm>
          <a:prstGeom prst="line">
            <a:avLst/>
          </a:prstGeom>
          <a:ln>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nvCxnSpPr>
        <p:spPr>
          <a:xfrm flipV="1">
            <a:off x="6429700" y="3650505"/>
            <a:ext cx="1981200" cy="461"/>
          </a:xfrm>
          <a:prstGeom prst="line">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6019800" y="1818313"/>
            <a:ext cx="362600" cy="369332"/>
          </a:xfrm>
          <a:prstGeom prst="rect">
            <a:avLst/>
          </a:prstGeom>
          <a:noFill/>
        </p:spPr>
        <p:txBody>
          <a:bodyPr wrap="none" rtlCol="0">
            <a:spAutoFit/>
          </a:bodyPr>
          <a:lstStyle/>
          <a:p>
            <a:r>
              <a:rPr lang="en-US" dirty="0" smtClean="0"/>
              <a:t>x</a:t>
            </a:r>
            <a:r>
              <a:rPr lang="en-US" baseline="-25000" dirty="0"/>
              <a:t>2</a:t>
            </a:r>
          </a:p>
        </p:txBody>
      </p:sp>
      <p:sp>
        <p:nvSpPr>
          <p:cNvPr id="230" name="TextBox 229"/>
          <p:cNvSpPr txBox="1"/>
          <p:nvPr/>
        </p:nvSpPr>
        <p:spPr>
          <a:xfrm>
            <a:off x="7162800" y="3661232"/>
            <a:ext cx="362600" cy="369332"/>
          </a:xfrm>
          <a:prstGeom prst="rect">
            <a:avLst/>
          </a:prstGeom>
          <a:noFill/>
        </p:spPr>
        <p:txBody>
          <a:bodyPr wrap="none" rtlCol="0">
            <a:spAutoFit/>
          </a:bodyPr>
          <a:lstStyle/>
          <a:p>
            <a:r>
              <a:rPr lang="en-US" dirty="0" smtClean="0"/>
              <a:t>x</a:t>
            </a:r>
            <a:r>
              <a:rPr lang="en-US" baseline="-25000" dirty="0"/>
              <a:t>1</a:t>
            </a:r>
          </a:p>
        </p:txBody>
      </p:sp>
      <p:sp>
        <p:nvSpPr>
          <p:cNvPr id="231" name="Multiply 230"/>
          <p:cNvSpPr/>
          <p:nvPr/>
        </p:nvSpPr>
        <p:spPr>
          <a:xfrm>
            <a:off x="6562344" y="231075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Multiply 231"/>
          <p:cNvSpPr/>
          <p:nvPr/>
        </p:nvSpPr>
        <p:spPr>
          <a:xfrm>
            <a:off x="6702552" y="1383548"/>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Multiply 232"/>
          <p:cNvSpPr/>
          <p:nvPr/>
        </p:nvSpPr>
        <p:spPr>
          <a:xfrm>
            <a:off x="7315200" y="278887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Multiply 233"/>
          <p:cNvSpPr/>
          <p:nvPr/>
        </p:nvSpPr>
        <p:spPr>
          <a:xfrm>
            <a:off x="6654716" y="301444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Multiply 234"/>
          <p:cNvSpPr/>
          <p:nvPr/>
        </p:nvSpPr>
        <p:spPr>
          <a:xfrm>
            <a:off x="6502316" y="2847077"/>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Multiply 235"/>
          <p:cNvSpPr/>
          <p:nvPr/>
        </p:nvSpPr>
        <p:spPr>
          <a:xfrm>
            <a:off x="6858000" y="333252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Multiply 236"/>
          <p:cNvSpPr/>
          <p:nvPr/>
        </p:nvSpPr>
        <p:spPr>
          <a:xfrm>
            <a:off x="7125957" y="2765203"/>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Multiply 237"/>
          <p:cNvSpPr/>
          <p:nvPr/>
        </p:nvSpPr>
        <p:spPr>
          <a:xfrm>
            <a:off x="7267900" y="333252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Multiply 238"/>
          <p:cNvSpPr/>
          <p:nvPr/>
        </p:nvSpPr>
        <p:spPr>
          <a:xfrm>
            <a:off x="7315200" y="304252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Multiply 239"/>
          <p:cNvSpPr/>
          <p:nvPr/>
        </p:nvSpPr>
        <p:spPr>
          <a:xfrm>
            <a:off x="7467600" y="3261821"/>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Multiply 240"/>
          <p:cNvSpPr/>
          <p:nvPr/>
        </p:nvSpPr>
        <p:spPr>
          <a:xfrm>
            <a:off x="6477000" y="3261821"/>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Multiply 241"/>
          <p:cNvSpPr/>
          <p:nvPr/>
        </p:nvSpPr>
        <p:spPr>
          <a:xfrm>
            <a:off x="6714744" y="251395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Multiply 242"/>
          <p:cNvSpPr/>
          <p:nvPr/>
        </p:nvSpPr>
        <p:spPr>
          <a:xfrm>
            <a:off x="6973557" y="2576948"/>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Multiply 243"/>
          <p:cNvSpPr/>
          <p:nvPr/>
        </p:nvSpPr>
        <p:spPr>
          <a:xfrm>
            <a:off x="7136206" y="171059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Multiply 244"/>
          <p:cNvSpPr/>
          <p:nvPr/>
        </p:nvSpPr>
        <p:spPr>
          <a:xfrm>
            <a:off x="7171944" y="312355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Multiply 245"/>
          <p:cNvSpPr/>
          <p:nvPr/>
        </p:nvSpPr>
        <p:spPr>
          <a:xfrm>
            <a:off x="6486144" y="161895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Multiply 246"/>
          <p:cNvSpPr/>
          <p:nvPr/>
        </p:nvSpPr>
        <p:spPr>
          <a:xfrm>
            <a:off x="6790944" y="219758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Multiply 247"/>
          <p:cNvSpPr/>
          <p:nvPr/>
        </p:nvSpPr>
        <p:spPr>
          <a:xfrm>
            <a:off x="6629400" y="3423187"/>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Multiply 248"/>
          <p:cNvSpPr/>
          <p:nvPr/>
        </p:nvSpPr>
        <p:spPr>
          <a:xfrm>
            <a:off x="7485354" y="2949609"/>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Multiply 249"/>
          <p:cNvSpPr/>
          <p:nvPr/>
        </p:nvSpPr>
        <p:spPr>
          <a:xfrm>
            <a:off x="6578516" y="1972895"/>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Multiply 250"/>
          <p:cNvSpPr/>
          <p:nvPr/>
        </p:nvSpPr>
        <p:spPr>
          <a:xfrm>
            <a:off x="6928942" y="1635033"/>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Multiply 251"/>
          <p:cNvSpPr/>
          <p:nvPr/>
        </p:nvSpPr>
        <p:spPr>
          <a:xfrm>
            <a:off x="6917380" y="310608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p:cNvSpPr/>
          <p:nvPr/>
        </p:nvSpPr>
        <p:spPr>
          <a:xfrm>
            <a:off x="7315200" y="15147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p:cNvSpPr/>
          <p:nvPr/>
        </p:nvSpPr>
        <p:spPr>
          <a:xfrm>
            <a:off x="7467600" y="17179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p:cNvSpPr/>
          <p:nvPr/>
        </p:nvSpPr>
        <p:spPr>
          <a:xfrm>
            <a:off x="7072198" y="225863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p:cNvSpPr/>
          <p:nvPr/>
        </p:nvSpPr>
        <p:spPr>
          <a:xfrm>
            <a:off x="7499185" y="25307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p:cNvSpPr/>
          <p:nvPr/>
        </p:nvSpPr>
        <p:spPr>
          <a:xfrm>
            <a:off x="7303579" y="2298343"/>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p:cNvSpPr/>
          <p:nvPr/>
        </p:nvSpPr>
        <p:spPr>
          <a:xfrm>
            <a:off x="7956385" y="241702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p:cNvSpPr/>
          <p:nvPr/>
        </p:nvSpPr>
        <p:spPr>
          <a:xfrm>
            <a:off x="7547686" y="227378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p:cNvSpPr/>
          <p:nvPr/>
        </p:nvSpPr>
        <p:spPr>
          <a:xfrm>
            <a:off x="7620000" y="19211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p:cNvSpPr/>
          <p:nvPr/>
        </p:nvSpPr>
        <p:spPr>
          <a:xfrm>
            <a:off x="7759370" y="15147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p:cNvSpPr/>
          <p:nvPr/>
        </p:nvSpPr>
        <p:spPr>
          <a:xfrm>
            <a:off x="7911770" y="17179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p:cNvSpPr/>
          <p:nvPr/>
        </p:nvSpPr>
        <p:spPr>
          <a:xfrm>
            <a:off x="7288606" y="189753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a:off x="8184451" y="2165878"/>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p:cNvSpPr/>
          <p:nvPr/>
        </p:nvSpPr>
        <p:spPr>
          <a:xfrm>
            <a:off x="7770820" y="2107528"/>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p:cNvSpPr/>
          <p:nvPr/>
        </p:nvSpPr>
        <p:spPr>
          <a:xfrm>
            <a:off x="7036727" y="1973228"/>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p:cNvSpPr/>
          <p:nvPr/>
        </p:nvSpPr>
        <p:spPr>
          <a:xfrm>
            <a:off x="7787053" y="2479086"/>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p:cNvSpPr/>
          <p:nvPr/>
        </p:nvSpPr>
        <p:spPr>
          <a:xfrm>
            <a:off x="8016811" y="2042583"/>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Multiply 268"/>
          <p:cNvSpPr/>
          <p:nvPr/>
        </p:nvSpPr>
        <p:spPr>
          <a:xfrm>
            <a:off x="7707650" y="303191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Multiply 269"/>
          <p:cNvSpPr/>
          <p:nvPr/>
        </p:nvSpPr>
        <p:spPr>
          <a:xfrm>
            <a:off x="6714744" y="1678388"/>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Multiply 270"/>
          <p:cNvSpPr/>
          <p:nvPr/>
        </p:nvSpPr>
        <p:spPr>
          <a:xfrm>
            <a:off x="7696200" y="324572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Multiply 271"/>
          <p:cNvSpPr/>
          <p:nvPr/>
        </p:nvSpPr>
        <p:spPr>
          <a:xfrm>
            <a:off x="7932097" y="332740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Multiply 272"/>
          <p:cNvSpPr/>
          <p:nvPr/>
        </p:nvSpPr>
        <p:spPr>
          <a:xfrm>
            <a:off x="7855897" y="274277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Multiply 273"/>
          <p:cNvSpPr/>
          <p:nvPr/>
        </p:nvSpPr>
        <p:spPr>
          <a:xfrm>
            <a:off x="7991381" y="300122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Multiply 274"/>
          <p:cNvSpPr/>
          <p:nvPr/>
        </p:nvSpPr>
        <p:spPr>
          <a:xfrm>
            <a:off x="8028469" y="2755437"/>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7534656" y="142306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7396124" y="1275236"/>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8067581" y="15147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p:cNvSpPr/>
          <p:nvPr/>
        </p:nvSpPr>
        <p:spPr>
          <a:xfrm>
            <a:off x="8325081" y="1933587"/>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8219981" y="171790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7927373" y="1385136"/>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8211675" y="1318808"/>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7726205" y="1274747"/>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Multiply 283"/>
          <p:cNvSpPr/>
          <p:nvPr/>
        </p:nvSpPr>
        <p:spPr>
          <a:xfrm>
            <a:off x="7391400" y="2327501"/>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5" name="Straight Connector 284"/>
          <p:cNvCxnSpPr/>
          <p:nvPr/>
        </p:nvCxnSpPr>
        <p:spPr>
          <a:xfrm>
            <a:off x="581476" y="1310772"/>
            <a:ext cx="1888459" cy="230022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290" name="Freeform 289"/>
          <p:cNvSpPr/>
          <p:nvPr/>
        </p:nvSpPr>
        <p:spPr>
          <a:xfrm>
            <a:off x="4100590" y="1113537"/>
            <a:ext cx="1532115" cy="1653441"/>
          </a:xfrm>
          <a:custGeom>
            <a:avLst/>
            <a:gdLst>
              <a:gd name="connsiteX0" fmla="*/ 410451 w 1532115"/>
              <a:gd name="connsiteY0" fmla="*/ 0 h 1240081"/>
              <a:gd name="connsiteX1" fmla="*/ 2019 w 1532115"/>
              <a:gd name="connsiteY1" fmla="*/ 743712 h 1240081"/>
              <a:gd name="connsiteX2" fmla="*/ 282435 w 1532115"/>
              <a:gd name="connsiteY2" fmla="*/ 1176528 h 1240081"/>
              <a:gd name="connsiteX3" fmla="*/ 904227 w 1532115"/>
              <a:gd name="connsiteY3" fmla="*/ 1200912 h 1240081"/>
              <a:gd name="connsiteX4" fmla="*/ 1532115 w 1532115"/>
              <a:gd name="connsiteY4" fmla="*/ 822960 h 1240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15" h="1240081">
                <a:moveTo>
                  <a:pt x="410451" y="0"/>
                </a:moveTo>
                <a:cubicBezTo>
                  <a:pt x="216903" y="273812"/>
                  <a:pt x="23355" y="547624"/>
                  <a:pt x="2019" y="743712"/>
                </a:cubicBezTo>
                <a:cubicBezTo>
                  <a:pt x="-19317" y="939800"/>
                  <a:pt x="132067" y="1100328"/>
                  <a:pt x="282435" y="1176528"/>
                </a:cubicBezTo>
                <a:cubicBezTo>
                  <a:pt x="432803" y="1252728"/>
                  <a:pt x="695947" y="1259840"/>
                  <a:pt x="904227" y="1200912"/>
                </a:cubicBezTo>
                <a:cubicBezTo>
                  <a:pt x="1112507" y="1141984"/>
                  <a:pt x="1402067" y="900176"/>
                  <a:pt x="1532115" y="82296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1331976" y="2494680"/>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4383403" y="2510782"/>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p:cNvSpPr/>
          <p:nvPr/>
        </p:nvSpPr>
        <p:spPr>
          <a:xfrm>
            <a:off x="7189127" y="2546807"/>
            <a:ext cx="89230" cy="104253"/>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Freeform 298"/>
          <p:cNvSpPr/>
          <p:nvPr/>
        </p:nvSpPr>
        <p:spPr>
          <a:xfrm>
            <a:off x="6941100" y="1251712"/>
            <a:ext cx="1514053" cy="1479720"/>
          </a:xfrm>
          <a:custGeom>
            <a:avLst/>
            <a:gdLst>
              <a:gd name="connsiteX0" fmla="*/ 361909 w 1514053"/>
              <a:gd name="connsiteY0" fmla="*/ 0 h 1109790"/>
              <a:gd name="connsiteX1" fmla="*/ 294853 w 1514053"/>
              <a:gd name="connsiteY1" fmla="*/ 280416 h 1109790"/>
              <a:gd name="connsiteX2" fmla="*/ 404581 w 1514053"/>
              <a:gd name="connsiteY2" fmla="*/ 414528 h 1109790"/>
              <a:gd name="connsiteX3" fmla="*/ 227797 w 1514053"/>
              <a:gd name="connsiteY3" fmla="*/ 518160 h 1109790"/>
              <a:gd name="connsiteX4" fmla="*/ 2245 w 1514053"/>
              <a:gd name="connsiteY4" fmla="*/ 499872 h 1109790"/>
              <a:gd name="connsiteX5" fmla="*/ 124165 w 1514053"/>
              <a:gd name="connsiteY5" fmla="*/ 957072 h 1109790"/>
              <a:gd name="connsiteX6" fmla="*/ 319237 w 1514053"/>
              <a:gd name="connsiteY6" fmla="*/ 1109472 h 1109790"/>
              <a:gd name="connsiteX7" fmla="*/ 404581 w 1514053"/>
              <a:gd name="connsiteY7" fmla="*/ 926592 h 1109790"/>
              <a:gd name="connsiteX8" fmla="*/ 514309 w 1514053"/>
              <a:gd name="connsiteY8" fmla="*/ 780288 h 1109790"/>
              <a:gd name="connsiteX9" fmla="*/ 611845 w 1514053"/>
              <a:gd name="connsiteY9" fmla="*/ 877824 h 1109790"/>
              <a:gd name="connsiteX10" fmla="*/ 471637 w 1514053"/>
              <a:gd name="connsiteY10" fmla="*/ 1030224 h 1109790"/>
              <a:gd name="connsiteX11" fmla="*/ 697189 w 1514053"/>
              <a:gd name="connsiteY11" fmla="*/ 1103376 h 1109790"/>
              <a:gd name="connsiteX12" fmla="*/ 983701 w 1514053"/>
              <a:gd name="connsiteY12" fmla="*/ 1011936 h 1109790"/>
              <a:gd name="connsiteX13" fmla="*/ 1184869 w 1514053"/>
              <a:gd name="connsiteY13" fmla="*/ 1005840 h 1109790"/>
              <a:gd name="connsiteX14" fmla="*/ 1514053 w 1514053"/>
              <a:gd name="connsiteY14" fmla="*/ 621792 h 110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14053" h="1109790">
                <a:moveTo>
                  <a:pt x="361909" y="0"/>
                </a:moveTo>
                <a:cubicBezTo>
                  <a:pt x="324825" y="105664"/>
                  <a:pt x="287741" y="211328"/>
                  <a:pt x="294853" y="280416"/>
                </a:cubicBezTo>
                <a:cubicBezTo>
                  <a:pt x="301965" y="349504"/>
                  <a:pt x="415757" y="374904"/>
                  <a:pt x="404581" y="414528"/>
                </a:cubicBezTo>
                <a:cubicBezTo>
                  <a:pt x="393405" y="454152"/>
                  <a:pt x="294853" y="503936"/>
                  <a:pt x="227797" y="518160"/>
                </a:cubicBezTo>
                <a:cubicBezTo>
                  <a:pt x="160741" y="532384"/>
                  <a:pt x="19517" y="426720"/>
                  <a:pt x="2245" y="499872"/>
                </a:cubicBezTo>
                <a:cubicBezTo>
                  <a:pt x="-15027" y="573024"/>
                  <a:pt x="71333" y="855472"/>
                  <a:pt x="124165" y="957072"/>
                </a:cubicBezTo>
                <a:cubicBezTo>
                  <a:pt x="176997" y="1058672"/>
                  <a:pt x="272501" y="1114552"/>
                  <a:pt x="319237" y="1109472"/>
                </a:cubicBezTo>
                <a:cubicBezTo>
                  <a:pt x="365973" y="1104392"/>
                  <a:pt x="372069" y="981456"/>
                  <a:pt x="404581" y="926592"/>
                </a:cubicBezTo>
                <a:cubicBezTo>
                  <a:pt x="437093" y="871728"/>
                  <a:pt x="479765" y="788416"/>
                  <a:pt x="514309" y="780288"/>
                </a:cubicBezTo>
                <a:cubicBezTo>
                  <a:pt x="548853" y="772160"/>
                  <a:pt x="618957" y="836168"/>
                  <a:pt x="611845" y="877824"/>
                </a:cubicBezTo>
                <a:cubicBezTo>
                  <a:pt x="604733" y="919480"/>
                  <a:pt x="457413" y="992632"/>
                  <a:pt x="471637" y="1030224"/>
                </a:cubicBezTo>
                <a:cubicBezTo>
                  <a:pt x="485861" y="1067816"/>
                  <a:pt x="611845" y="1106424"/>
                  <a:pt x="697189" y="1103376"/>
                </a:cubicBezTo>
                <a:cubicBezTo>
                  <a:pt x="782533" y="1100328"/>
                  <a:pt x="902421" y="1028192"/>
                  <a:pt x="983701" y="1011936"/>
                </a:cubicBezTo>
                <a:cubicBezTo>
                  <a:pt x="1064981" y="995680"/>
                  <a:pt x="1096477" y="1070864"/>
                  <a:pt x="1184869" y="1005840"/>
                </a:cubicBezTo>
                <a:cubicBezTo>
                  <a:pt x="1273261" y="940816"/>
                  <a:pt x="1436837" y="685800"/>
                  <a:pt x="1514053" y="621792"/>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TextBox 301"/>
          <p:cNvSpPr txBox="1"/>
          <p:nvPr/>
        </p:nvSpPr>
        <p:spPr>
          <a:xfrm>
            <a:off x="3631196" y="5867400"/>
            <a:ext cx="1590900" cy="369332"/>
          </a:xfrm>
          <a:prstGeom prst="rect">
            <a:avLst/>
          </a:prstGeom>
          <a:noFill/>
        </p:spPr>
        <p:txBody>
          <a:bodyPr wrap="square" rtlCol="0">
            <a:spAutoFit/>
          </a:bodyPr>
          <a:lstStyle/>
          <a:p>
            <a:pPr algn="ctr"/>
            <a:r>
              <a:rPr lang="en-NZ" dirty="0" smtClean="0"/>
              <a:t>Optimal fitting</a:t>
            </a:r>
          </a:p>
        </p:txBody>
      </p:sp>
      <p:sp>
        <p:nvSpPr>
          <p:cNvPr id="286" name="TextBox 285"/>
          <p:cNvSpPr txBox="1"/>
          <p:nvPr/>
        </p:nvSpPr>
        <p:spPr>
          <a:xfrm>
            <a:off x="616537" y="5682734"/>
            <a:ext cx="2503975" cy="646331"/>
          </a:xfrm>
          <a:prstGeom prst="rect">
            <a:avLst/>
          </a:prstGeom>
          <a:noFill/>
        </p:spPr>
        <p:txBody>
          <a:bodyPr wrap="square" rtlCol="0">
            <a:spAutoFit/>
          </a:bodyPr>
          <a:lstStyle/>
          <a:p>
            <a:pPr algn="ctr"/>
            <a:r>
              <a:rPr lang="en-NZ" dirty="0" err="1" smtClean="0"/>
              <a:t>Underfitting</a:t>
            </a:r>
            <a:endParaRPr lang="en-NZ" dirty="0" smtClean="0"/>
          </a:p>
          <a:p>
            <a:pPr algn="ctr"/>
            <a:r>
              <a:rPr lang="en-NZ" dirty="0" smtClean="0"/>
              <a:t>(High bias, low variance)</a:t>
            </a:r>
            <a:endParaRPr lang="en-US" dirty="0"/>
          </a:p>
        </p:txBody>
      </p:sp>
      <p:pic>
        <p:nvPicPr>
          <p:cNvPr id="287" name="Picture 2" descr="https://upload.wikimedia.org/wikipedia/commons/thumb/8/88/Logistic-curve.svg/600px-Logistic-curve.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99045" y="64914"/>
            <a:ext cx="1179701" cy="1048623"/>
          </a:xfrm>
          <a:prstGeom prst="rect">
            <a:avLst/>
          </a:prstGeom>
          <a:noFill/>
          <a:extLst>
            <a:ext uri="{909E8E84-426E-40DD-AFC4-6F175D3DCCD1}">
              <a14:hiddenFill xmlns:a14="http://schemas.microsoft.com/office/drawing/2010/main">
                <a:solidFill>
                  <a:srgbClr val="FFFFFF"/>
                </a:solidFill>
              </a14:hiddenFill>
            </a:ext>
          </a:extLst>
        </p:spPr>
      </p:pic>
      <p:sp>
        <p:nvSpPr>
          <p:cNvPr id="288" name="TextBox 287"/>
          <p:cNvSpPr txBox="1"/>
          <p:nvPr/>
        </p:nvSpPr>
        <p:spPr>
          <a:xfrm>
            <a:off x="6254652" y="5716826"/>
            <a:ext cx="2584548" cy="646331"/>
          </a:xfrm>
          <a:prstGeom prst="rect">
            <a:avLst/>
          </a:prstGeom>
          <a:noFill/>
        </p:spPr>
        <p:txBody>
          <a:bodyPr wrap="square" rtlCol="0">
            <a:spAutoFit/>
          </a:bodyPr>
          <a:lstStyle/>
          <a:p>
            <a:pPr algn="ctr"/>
            <a:r>
              <a:rPr lang="en-NZ" dirty="0" err="1" smtClean="0"/>
              <a:t>Overfitting</a:t>
            </a:r>
            <a:endParaRPr lang="en-NZ" dirty="0" smtClean="0"/>
          </a:p>
          <a:p>
            <a:pPr algn="ctr"/>
            <a:r>
              <a:rPr lang="en-NZ" dirty="0" smtClean="0"/>
              <a:t>(High variance, low bias)</a:t>
            </a:r>
            <a:endParaRPr lang="en-US" dirty="0"/>
          </a:p>
        </p:txBody>
      </p:sp>
      <mc:AlternateContent xmlns:mc="http://schemas.openxmlformats.org/markup-compatibility/2006" xmlns:a14="http://schemas.microsoft.com/office/drawing/2010/main">
        <mc:Choice Requires="a14">
          <p:sp>
            <p:nvSpPr>
              <p:cNvPr id="289" name="Rectangle 288"/>
              <p:cNvSpPr/>
              <p:nvPr/>
            </p:nvSpPr>
            <p:spPr>
              <a:xfrm>
                <a:off x="7143656" y="43689"/>
                <a:ext cx="1226040" cy="4423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sz="1200" i="1" smtClean="0">
                          <a:latin typeface="Cambria Math"/>
                        </a:rPr>
                        <m:t>𝑔</m:t>
                      </m:r>
                      <m:d>
                        <m:dPr>
                          <m:ctrlPr>
                            <a:rPr lang="en-NZ" sz="1200" i="1">
                              <a:latin typeface="Cambria Math" panose="02040503050406030204" pitchFamily="18" charset="0"/>
                            </a:rPr>
                          </m:ctrlPr>
                        </m:dPr>
                        <m:e>
                          <m:r>
                            <a:rPr lang="en-NZ" sz="1200" b="0" i="1" smtClean="0">
                              <a:latin typeface="Cambria Math"/>
                            </a:rPr>
                            <m:t>𝑧</m:t>
                          </m:r>
                        </m:e>
                      </m:d>
                      <m:r>
                        <a:rPr lang="en-NZ" sz="1200" i="1">
                          <a:latin typeface="Cambria Math"/>
                        </a:rPr>
                        <m:t>=</m:t>
                      </m:r>
                      <m:f>
                        <m:fPr>
                          <m:ctrlPr>
                            <a:rPr lang="en-US" sz="1200" i="1">
                              <a:latin typeface="Cambria Math" panose="02040503050406030204" pitchFamily="18" charset="0"/>
                            </a:rPr>
                          </m:ctrlPr>
                        </m:fPr>
                        <m:num>
                          <m:r>
                            <a:rPr lang="en-NZ" sz="1200" i="1">
                              <a:latin typeface="Cambria Math"/>
                            </a:rPr>
                            <m:t>1</m:t>
                          </m:r>
                        </m:num>
                        <m:den>
                          <m:r>
                            <a:rPr lang="en-NZ" sz="1200" i="1">
                              <a:latin typeface="Cambria Math"/>
                            </a:rPr>
                            <m:t>1+</m:t>
                          </m:r>
                          <m:sSup>
                            <m:sSupPr>
                              <m:ctrlPr>
                                <a:rPr lang="en-NZ" sz="1200" i="1">
                                  <a:latin typeface="Cambria Math" panose="02040503050406030204" pitchFamily="18" charset="0"/>
                                </a:rPr>
                              </m:ctrlPr>
                            </m:sSupPr>
                            <m:e>
                              <m:r>
                                <a:rPr lang="en-NZ" sz="1200" i="1">
                                  <a:latin typeface="Cambria Math"/>
                                </a:rPr>
                                <m:t>𝑒</m:t>
                              </m:r>
                            </m:e>
                            <m:sup>
                              <m:r>
                                <a:rPr lang="en-NZ" sz="1200" i="1">
                                  <a:latin typeface="Cambria Math"/>
                                </a:rPr>
                                <m:t>−</m:t>
                              </m:r>
                              <m:r>
                                <a:rPr lang="en-NZ" sz="1200" b="0" i="1" smtClean="0">
                                  <a:latin typeface="Cambria Math"/>
                                </a:rPr>
                                <m:t>𝑧</m:t>
                              </m:r>
                            </m:sup>
                          </m:sSup>
                        </m:den>
                      </m:f>
                    </m:oMath>
                  </m:oMathPara>
                </a14:m>
                <a:endParaRPr lang="en-US" sz="1200" dirty="0"/>
              </a:p>
            </p:txBody>
          </p:sp>
        </mc:Choice>
        <mc:Fallback xmlns="">
          <p:sp>
            <p:nvSpPr>
              <p:cNvPr id="289" name="Rectangle 288"/>
              <p:cNvSpPr>
                <a:spLocks noRot="1" noChangeAspect="1" noMove="1" noResize="1" noEditPoints="1" noAdjustHandles="1" noChangeArrowheads="1" noChangeShapeType="1" noTextEdit="1"/>
              </p:cNvSpPr>
              <p:nvPr/>
            </p:nvSpPr>
            <p:spPr>
              <a:xfrm>
                <a:off x="7143655" y="32766"/>
                <a:ext cx="1226041" cy="442301"/>
              </a:xfrm>
              <a:prstGeom prst="rect">
                <a:avLst/>
              </a:prstGeom>
              <a:blipFill rotWithShape="1">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55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animBg="1"/>
      <p:bldP spid="29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1441"/>
          <a:stretch/>
        </p:blipFill>
        <p:spPr>
          <a:xfrm>
            <a:off x="1066800" y="959087"/>
            <a:ext cx="6096000" cy="5838859"/>
          </a:xfrm>
          <a:prstGeom prst="rect">
            <a:avLst/>
          </a:prstGeom>
        </p:spPr>
      </p:pic>
      <p:sp>
        <p:nvSpPr>
          <p:cNvPr id="2" name="Title 1"/>
          <p:cNvSpPr>
            <a:spLocks noGrp="1"/>
          </p:cNvSpPr>
          <p:nvPr>
            <p:ph type="title"/>
          </p:nvPr>
        </p:nvSpPr>
        <p:spPr>
          <a:xfrm>
            <a:off x="0" y="-30163"/>
            <a:ext cx="9144000" cy="1020763"/>
          </a:xfrm>
        </p:spPr>
        <p:txBody>
          <a:bodyPr>
            <a:normAutofit/>
          </a:bodyPr>
          <a:lstStyle/>
          <a:p>
            <a:r>
              <a:rPr lang="en-NZ" sz="3600" dirty="0" err="1" smtClean="0"/>
              <a:t>Overfitting</a:t>
            </a:r>
            <a:r>
              <a:rPr lang="en-NZ" sz="3600" dirty="0" smtClean="0"/>
              <a:t> implies bad generalization</a:t>
            </a:r>
            <a:endParaRPr lang="en-US" sz="3600" dirty="0"/>
          </a:p>
        </p:txBody>
      </p:sp>
      <p:sp>
        <p:nvSpPr>
          <p:cNvPr id="4" name="TextBox 3"/>
          <p:cNvSpPr txBox="1"/>
          <p:nvPr/>
        </p:nvSpPr>
        <p:spPr>
          <a:xfrm>
            <a:off x="6400800" y="6387577"/>
            <a:ext cx="2743200" cy="307777"/>
          </a:xfrm>
          <a:prstGeom prst="rect">
            <a:avLst/>
          </a:prstGeom>
          <a:noFill/>
        </p:spPr>
        <p:txBody>
          <a:bodyPr wrap="square" rtlCol="0">
            <a:spAutoFit/>
          </a:bodyPr>
          <a:lstStyle/>
          <a:p>
            <a:r>
              <a:rPr lang="en-NZ" sz="1400" dirty="0" err="1" smtClean="0"/>
              <a:t>Overfitting</a:t>
            </a:r>
            <a:r>
              <a:rPr lang="en-NZ" sz="1400" dirty="0" smtClean="0"/>
              <a:t>=</a:t>
            </a:r>
            <a:r>
              <a:rPr lang="en-NZ" sz="1400" dirty="0" err="1" smtClean="0"/>
              <a:t>E</a:t>
            </a:r>
            <a:r>
              <a:rPr lang="en-NZ" sz="1400" baseline="-25000" dirty="0" err="1" smtClean="0"/>
              <a:t>train</a:t>
            </a:r>
            <a:r>
              <a:rPr lang="en-NZ" sz="1400" dirty="0" smtClean="0"/>
              <a:t> low, </a:t>
            </a:r>
            <a:r>
              <a:rPr lang="en-NZ" sz="1400" dirty="0" err="1" smtClean="0"/>
              <a:t>E</a:t>
            </a:r>
            <a:r>
              <a:rPr lang="en-NZ" sz="1400" baseline="-25000" dirty="0" err="1" smtClean="0"/>
              <a:t>test</a:t>
            </a:r>
            <a:r>
              <a:rPr lang="en-NZ" sz="1400" dirty="0" smtClean="0"/>
              <a:t> high</a:t>
            </a:r>
            <a:endParaRPr lang="en-US" sz="1400" dirty="0"/>
          </a:p>
        </p:txBody>
      </p:sp>
      <p:sp>
        <p:nvSpPr>
          <p:cNvPr id="5" name="TextBox 4"/>
          <p:cNvSpPr txBox="1"/>
          <p:nvPr/>
        </p:nvSpPr>
        <p:spPr>
          <a:xfrm>
            <a:off x="5638801" y="4246602"/>
            <a:ext cx="1371599" cy="830997"/>
          </a:xfrm>
          <a:prstGeom prst="rect">
            <a:avLst/>
          </a:prstGeom>
          <a:noFill/>
          <a:ln>
            <a:noFill/>
            <a:prstDash val="sysDot"/>
          </a:ln>
        </p:spPr>
        <p:txBody>
          <a:bodyPr wrap="square" rtlCol="0">
            <a:spAutoFit/>
          </a:bodyPr>
          <a:lstStyle/>
          <a:p>
            <a:r>
              <a:rPr lang="en-NZ" sz="1200" dirty="0" smtClean="0">
                <a:solidFill>
                  <a:srgbClr val="00CC00"/>
                </a:solidFill>
              </a:rPr>
              <a:t>Amount of </a:t>
            </a:r>
            <a:r>
              <a:rPr lang="en-NZ" sz="1200" dirty="0" err="1" smtClean="0">
                <a:solidFill>
                  <a:srgbClr val="00CC00"/>
                </a:solidFill>
              </a:rPr>
              <a:t>overfitting</a:t>
            </a:r>
            <a:r>
              <a:rPr lang="en-NZ" sz="1200" dirty="0" smtClean="0">
                <a:solidFill>
                  <a:srgbClr val="00CC00"/>
                </a:solidFill>
              </a:rPr>
              <a:t> for given model complexity</a:t>
            </a:r>
            <a:endParaRPr lang="en-US" sz="1200" dirty="0">
              <a:solidFill>
                <a:srgbClr val="00CC00"/>
              </a:solidFill>
            </a:endParaRPr>
          </a:p>
        </p:txBody>
      </p:sp>
      <p:cxnSp>
        <p:nvCxnSpPr>
          <p:cNvPr id="6" name="Straight Connector 5"/>
          <p:cNvCxnSpPr/>
          <p:nvPr/>
        </p:nvCxnSpPr>
        <p:spPr>
          <a:xfrm flipV="1">
            <a:off x="5557543" y="4038602"/>
            <a:ext cx="1744" cy="1523999"/>
          </a:xfrm>
          <a:prstGeom prst="line">
            <a:avLst/>
          </a:prstGeom>
          <a:ln w="41275">
            <a:solidFill>
              <a:srgbClr val="00CC00"/>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5557543" y="5765800"/>
            <a:ext cx="1744" cy="304800"/>
          </a:xfrm>
          <a:prstGeom prst="line">
            <a:avLst/>
          </a:prstGeom>
          <a:ln w="41275">
            <a:solidFill>
              <a:srgbClr val="00CC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2438400" y="4648200"/>
            <a:ext cx="10668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038600" y="3429000"/>
            <a:ext cx="10668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455911" y="3178492"/>
            <a:ext cx="10668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6172201" y="2554043"/>
                <a:ext cx="639149"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solidFill>
                            <a:srgbClr val="FF0000"/>
                          </a:solidFill>
                          <a:latin typeface="Cambria Math"/>
                        </a:rPr>
                        <m:t>𝐸</m:t>
                      </m:r>
                      <m:r>
                        <a:rPr lang="en-NZ" b="0" i="1" baseline="-25000" smtClean="0">
                          <a:solidFill>
                            <a:srgbClr val="FF0000"/>
                          </a:solidFill>
                          <a:latin typeface="Cambria Math"/>
                        </a:rPr>
                        <m:t>𝑡𝑒𝑠𝑡</m:t>
                      </m:r>
                    </m:oMath>
                  </m:oMathPara>
                </a14:m>
                <a:endParaRPr lang="en-US" baseline="-25000"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172200" y="1915532"/>
                <a:ext cx="639149" cy="36298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400800" y="5156200"/>
                <a:ext cx="724044"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solidFill>
                            <a:srgbClr val="00B0F0"/>
                          </a:solidFill>
                          <a:latin typeface="Cambria Math"/>
                        </a:rPr>
                        <m:t>𝐸</m:t>
                      </m:r>
                      <m:r>
                        <a:rPr lang="en-NZ" b="0" i="1" baseline="-25000" smtClean="0">
                          <a:solidFill>
                            <a:srgbClr val="00B0F0"/>
                          </a:solidFill>
                          <a:latin typeface="Cambria Math"/>
                        </a:rPr>
                        <m:t>𝑡𝑟𝑎𝑖𝑛</m:t>
                      </m:r>
                    </m:oMath>
                  </m:oMathPara>
                </a14:m>
                <a:endParaRPr lang="en-US" baseline="-25000" dirty="0">
                  <a:solidFill>
                    <a:srgbClr val="00B0F0"/>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6400800" y="3867150"/>
                <a:ext cx="724044" cy="362984"/>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0192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Regularization Intuition</a:t>
            </a:r>
            <a:endParaRPr lang="en-US" dirty="0"/>
          </a:p>
        </p:txBody>
      </p:sp>
      <p:pic>
        <p:nvPicPr>
          <p:cNvPr id="4" name="Picture 3"/>
          <p:cNvPicPr>
            <a:picLocks noChangeAspect="1"/>
          </p:cNvPicPr>
          <p:nvPr/>
        </p:nvPicPr>
        <p:blipFill>
          <a:blip r:embed="rId2"/>
          <a:stretch>
            <a:fillRect/>
          </a:stretch>
        </p:blipFill>
        <p:spPr>
          <a:xfrm>
            <a:off x="3429000" y="2006600"/>
            <a:ext cx="2504801" cy="2978149"/>
          </a:xfrm>
          <a:prstGeom prst="rect">
            <a:avLst/>
          </a:prstGeom>
        </p:spPr>
      </p:pic>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3511"/>
          <a:stretch/>
        </p:blipFill>
        <p:spPr bwMode="auto">
          <a:xfrm>
            <a:off x="76200" y="2006600"/>
            <a:ext cx="279645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4"/>
          <a:stretch>
            <a:fillRect/>
          </a:stretch>
        </p:blipFill>
        <p:spPr>
          <a:xfrm>
            <a:off x="6248401" y="2032000"/>
            <a:ext cx="2756655" cy="3022600"/>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1165334" y="1540154"/>
                <a:ext cx="6181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𝑦</m:t>
                      </m:r>
                      <m:r>
                        <a:rPr lang="en-NZ" b="0" i="1" smtClean="0">
                          <a:latin typeface="Cambria Math" panose="02040503050406030204" pitchFamily="18" charset="0"/>
                        </a:rPr>
                        <m:t>=</m:t>
                      </m:r>
                      <m:r>
                        <a:rPr lang="en-NZ" b="0" i="1" smtClean="0">
                          <a:latin typeface="Cambria Math" panose="02040503050406030204" pitchFamily="18" charset="0"/>
                        </a:rPr>
                        <m:t>𝑏</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165333" y="1155115"/>
                <a:ext cx="618183" cy="276999"/>
              </a:xfrm>
              <a:prstGeom prst="rect">
                <a:avLst/>
              </a:prstGeom>
              <a:blipFill rotWithShape="0">
                <a:blip r:embed="rId5"/>
                <a:stretch>
                  <a:fillRect l="-8824" r="-6863"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4262908" y="1540153"/>
                <a:ext cx="13238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𝑦</m:t>
                      </m:r>
                      <m:r>
                        <a:rPr lang="en-NZ" b="0" i="1" smtClean="0">
                          <a:latin typeface="Cambria Math" panose="02040503050406030204" pitchFamily="18" charset="0"/>
                        </a:rPr>
                        <m:t>=</m:t>
                      </m:r>
                      <m:r>
                        <a:rPr lang="en-NZ" b="0" i="1" smtClean="0">
                          <a:latin typeface="Cambria Math" panose="02040503050406030204" pitchFamily="18" charset="0"/>
                          <a:ea typeface="Cambria Math" panose="02040503050406030204" pitchFamily="18" charset="0"/>
                        </a:rPr>
                        <m:t>𝜃</m:t>
                      </m:r>
                      <m:r>
                        <a:rPr lang="en-NZ" b="0" i="1" baseline="-25000" smtClean="0">
                          <a:latin typeface="Cambria Math" panose="02040503050406030204" pitchFamily="18" charset="0"/>
                          <a:ea typeface="Cambria Math" panose="02040503050406030204" pitchFamily="18" charset="0"/>
                        </a:rPr>
                        <m:t>0</m:t>
                      </m:r>
                      <m:r>
                        <a:rPr lang="en-NZ" b="0" i="1" smtClean="0">
                          <a:latin typeface="Cambria Math" panose="02040503050406030204" pitchFamily="18" charset="0"/>
                          <a:ea typeface="Cambria Math" panose="02040503050406030204" pitchFamily="18" charset="0"/>
                        </a:rPr>
                        <m:t>+</m:t>
                      </m:r>
                      <m:r>
                        <a:rPr lang="en-NZ" b="0" i="1" smtClean="0">
                          <a:latin typeface="Cambria Math" panose="02040503050406030204" pitchFamily="18" charset="0"/>
                          <a:ea typeface="Cambria Math" panose="02040503050406030204" pitchFamily="18" charset="0"/>
                        </a:rPr>
                        <m:t>𝜃</m:t>
                      </m:r>
                      <m:r>
                        <a:rPr lang="en-NZ" b="0" i="1" baseline="-25000" smtClean="0">
                          <a:latin typeface="Cambria Math"/>
                          <a:ea typeface="Cambria Math" panose="02040503050406030204" pitchFamily="18" charset="0"/>
                        </a:rPr>
                        <m:t>1</m:t>
                      </m:r>
                      <m:r>
                        <a:rPr lang="en-NZ" b="0" i="1" smtClean="0">
                          <a:latin typeface="Cambria Math" panose="02040503050406030204" pitchFamily="18" charset="0"/>
                        </a:rPr>
                        <m:t>𝑥</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4262908" y="1155114"/>
                <a:ext cx="1367106" cy="276999"/>
              </a:xfrm>
              <a:prstGeom prst="rect">
                <a:avLst/>
              </a:prstGeom>
              <a:blipFill rotWithShape="1">
                <a:blip r:embed="rId6"/>
                <a:stretch>
                  <a:fillRect l="-1778" b="-23913"/>
                </a:stretch>
              </a:blipFill>
            </p:spPr>
            <p:txBody>
              <a:bodyPr/>
              <a:lstStyle/>
              <a:p>
                <a:r>
                  <a:rPr lang="en-US">
                    <a:noFill/>
                  </a:rPr>
                  <a:t> </a:t>
                </a:r>
              </a:p>
            </p:txBody>
          </p:sp>
        </mc:Fallback>
      </mc:AlternateContent>
      <p:sp>
        <p:nvSpPr>
          <p:cNvPr id="10" name="TextBox 9"/>
          <p:cNvSpPr txBox="1"/>
          <p:nvPr/>
        </p:nvSpPr>
        <p:spPr>
          <a:xfrm>
            <a:off x="609600" y="5461001"/>
            <a:ext cx="1905000" cy="646331"/>
          </a:xfrm>
          <a:prstGeom prst="rect">
            <a:avLst/>
          </a:prstGeom>
          <a:noFill/>
        </p:spPr>
        <p:txBody>
          <a:bodyPr wrap="square" rtlCol="0">
            <a:spAutoFit/>
          </a:bodyPr>
          <a:lstStyle/>
          <a:p>
            <a:r>
              <a:rPr lang="en-NZ" dirty="0" smtClean="0"/>
              <a:t>Simpler model</a:t>
            </a:r>
            <a:r>
              <a:rPr lang="en-NZ" dirty="0" smtClean="0">
                <a:sym typeface="Wingdings" panose="05000000000000000000" pitchFamily="2" charset="2"/>
              </a:rPr>
              <a:t></a:t>
            </a:r>
            <a:r>
              <a:rPr lang="en-NZ" dirty="0" smtClean="0"/>
              <a:t> high bias</a:t>
            </a:r>
            <a:endParaRPr lang="en-US" dirty="0"/>
          </a:p>
        </p:txBody>
      </p:sp>
      <p:sp>
        <p:nvSpPr>
          <p:cNvPr id="11" name="TextBox 10"/>
          <p:cNvSpPr txBox="1"/>
          <p:nvPr/>
        </p:nvSpPr>
        <p:spPr>
          <a:xfrm>
            <a:off x="3588909" y="5091667"/>
            <a:ext cx="2328851" cy="1200329"/>
          </a:xfrm>
          <a:prstGeom prst="rect">
            <a:avLst/>
          </a:prstGeom>
          <a:noFill/>
        </p:spPr>
        <p:txBody>
          <a:bodyPr wrap="square" rtlCol="0">
            <a:spAutoFit/>
          </a:bodyPr>
          <a:lstStyle/>
          <a:p>
            <a:r>
              <a:rPr lang="en-NZ" dirty="0" smtClean="0"/>
              <a:t>complex model without regularization</a:t>
            </a:r>
            <a:r>
              <a:rPr lang="en-NZ" dirty="0" smtClean="0">
                <a:sym typeface="Wingdings" panose="05000000000000000000" pitchFamily="2" charset="2"/>
              </a:rPr>
              <a:t></a:t>
            </a:r>
            <a:r>
              <a:rPr lang="en-NZ" dirty="0" smtClean="0"/>
              <a:t> low bias but high variance</a:t>
            </a:r>
            <a:endParaRPr lang="en-US" dirty="0"/>
          </a:p>
        </p:txBody>
      </p:sp>
      <p:sp>
        <p:nvSpPr>
          <p:cNvPr id="12" name="TextBox 11"/>
          <p:cNvSpPr txBox="1"/>
          <p:nvPr/>
        </p:nvSpPr>
        <p:spPr>
          <a:xfrm>
            <a:off x="6524208" y="5146479"/>
            <a:ext cx="2162592" cy="1200329"/>
          </a:xfrm>
          <a:prstGeom prst="rect">
            <a:avLst/>
          </a:prstGeom>
          <a:noFill/>
        </p:spPr>
        <p:txBody>
          <a:bodyPr wrap="square" rtlCol="0">
            <a:spAutoFit/>
          </a:bodyPr>
          <a:lstStyle/>
          <a:p>
            <a:r>
              <a:rPr lang="en-NZ" dirty="0" smtClean="0"/>
              <a:t>complex model </a:t>
            </a:r>
            <a:r>
              <a:rPr lang="en-NZ" dirty="0" smtClean="0">
                <a:solidFill>
                  <a:srgbClr val="FF0000"/>
                </a:solidFill>
              </a:rPr>
              <a:t>with regularization</a:t>
            </a:r>
            <a:r>
              <a:rPr lang="en-NZ" dirty="0" smtClean="0">
                <a:sym typeface="Wingdings" panose="05000000000000000000" pitchFamily="2" charset="2"/>
              </a:rPr>
              <a:t></a:t>
            </a:r>
            <a:r>
              <a:rPr lang="en-NZ" dirty="0" smtClean="0"/>
              <a:t> low bias and low variance</a:t>
            </a:r>
            <a:endParaRPr lang="en-US" dirty="0"/>
          </a:p>
        </p:txBody>
      </p:sp>
      <mc:AlternateContent xmlns:mc="http://schemas.openxmlformats.org/markup-compatibility/2006" xmlns:a14="http://schemas.microsoft.com/office/drawing/2010/main">
        <mc:Choice Requires="a14">
          <p:sp>
            <p:nvSpPr>
              <p:cNvPr id="19" name="TextBox 18"/>
              <p:cNvSpPr txBox="1"/>
              <p:nvPr/>
            </p:nvSpPr>
            <p:spPr>
              <a:xfrm>
                <a:off x="7239000" y="1535669"/>
                <a:ext cx="13238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panose="02040503050406030204" pitchFamily="18" charset="0"/>
                        </a:rPr>
                        <m:t>𝑦</m:t>
                      </m:r>
                      <m:r>
                        <a:rPr lang="en-NZ" b="0" i="1" smtClean="0">
                          <a:latin typeface="Cambria Math" panose="02040503050406030204" pitchFamily="18" charset="0"/>
                        </a:rPr>
                        <m:t>=</m:t>
                      </m:r>
                      <m:r>
                        <a:rPr lang="en-NZ" b="0" i="1" smtClean="0">
                          <a:latin typeface="Cambria Math" panose="02040503050406030204" pitchFamily="18" charset="0"/>
                          <a:ea typeface="Cambria Math" panose="02040503050406030204" pitchFamily="18" charset="0"/>
                        </a:rPr>
                        <m:t>𝜃</m:t>
                      </m:r>
                      <m:r>
                        <a:rPr lang="en-NZ" b="0" i="1" baseline="-25000" smtClean="0">
                          <a:latin typeface="Cambria Math" panose="02040503050406030204" pitchFamily="18" charset="0"/>
                          <a:ea typeface="Cambria Math" panose="02040503050406030204" pitchFamily="18" charset="0"/>
                        </a:rPr>
                        <m:t>0</m:t>
                      </m:r>
                      <m:r>
                        <a:rPr lang="en-NZ" b="0" i="1" smtClean="0">
                          <a:latin typeface="Cambria Math" panose="02040503050406030204" pitchFamily="18" charset="0"/>
                          <a:ea typeface="Cambria Math" panose="02040503050406030204" pitchFamily="18" charset="0"/>
                        </a:rPr>
                        <m:t>+</m:t>
                      </m:r>
                      <m:r>
                        <a:rPr lang="en-NZ" b="0" i="1" smtClean="0">
                          <a:latin typeface="Cambria Math" panose="02040503050406030204" pitchFamily="18" charset="0"/>
                          <a:ea typeface="Cambria Math" panose="02040503050406030204" pitchFamily="18" charset="0"/>
                        </a:rPr>
                        <m:t>𝜃</m:t>
                      </m:r>
                      <m:r>
                        <a:rPr lang="en-NZ" b="0" i="1" baseline="-25000" smtClean="0">
                          <a:latin typeface="Cambria Math"/>
                          <a:ea typeface="Cambria Math" panose="02040503050406030204" pitchFamily="18" charset="0"/>
                        </a:rPr>
                        <m:t>1</m:t>
                      </m:r>
                      <m:r>
                        <a:rPr lang="en-NZ" b="0" i="1" smtClean="0">
                          <a:latin typeface="Cambria Math" panose="02040503050406030204" pitchFamily="18" charset="0"/>
                        </a:rPr>
                        <m:t>𝑥</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7239000" y="1151751"/>
                <a:ext cx="1367106" cy="276999"/>
              </a:xfrm>
              <a:prstGeom prst="rect">
                <a:avLst/>
              </a:prstGeom>
              <a:blipFill rotWithShape="1">
                <a:blip r:embed="rId7"/>
                <a:stretch>
                  <a:fillRect l="-2232" b="-24444"/>
                </a:stretch>
              </a:blipFill>
            </p:spPr>
            <p:txBody>
              <a:bodyPr/>
              <a:lstStyle/>
              <a:p>
                <a:r>
                  <a:rPr lang="en-US">
                    <a:noFill/>
                  </a:rPr>
                  <a:t> </a:t>
                </a:r>
              </a:p>
            </p:txBody>
          </p:sp>
        </mc:Fallback>
      </mc:AlternateContent>
    </p:spTree>
    <p:extLst>
      <p:ext uri="{BB962C8B-B14F-4D97-AF65-F5344CB8AC3E}">
        <p14:creationId xmlns:p14="http://schemas.microsoft.com/office/powerpoint/2010/main" val="23859950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100" name="Content Placeholder 1"/>
              <p:cNvSpPr>
                <a:spLocks noGrp="1"/>
              </p:cNvSpPr>
              <p:nvPr>
                <p:ph idx="1"/>
              </p:nvPr>
            </p:nvSpPr>
            <p:spPr>
              <a:xfrm>
                <a:off x="381000" y="1143000"/>
                <a:ext cx="8534400" cy="5181600"/>
              </a:xfrm>
            </p:spPr>
            <p:txBody>
              <a:bodyPr>
                <a:noAutofit/>
              </a:bodyPr>
              <a:lstStyle/>
              <a:p>
                <a:r>
                  <a:rPr lang="en-US" altLang="en-US" sz="1600" dirty="0" smtClean="0"/>
                  <a:t>Complex models (lots of parameters) are often prone to </a:t>
                </a:r>
                <a:r>
                  <a:rPr lang="en-US" altLang="en-US" sz="1600" dirty="0" err="1" smtClean="0"/>
                  <a:t>overfitting</a:t>
                </a:r>
                <a:endParaRPr lang="en-US" altLang="en-US" sz="1600" dirty="0" smtClean="0"/>
              </a:p>
              <a:p>
                <a:r>
                  <a:rPr lang="en-US" altLang="en-US" sz="1600" dirty="0" err="1" smtClean="0"/>
                  <a:t>Overfitting</a:t>
                </a:r>
                <a:r>
                  <a:rPr lang="en-US" altLang="en-US" sz="1600" dirty="0" smtClean="0"/>
                  <a:t> can be reduced by imposing a constraint on the overall magnitude of the parameters</a:t>
                </a:r>
              </a:p>
              <a:p>
                <a:r>
                  <a:rPr lang="en-US" sz="1600" dirty="0"/>
                  <a:t>Small values for parameters </a:t>
                </a:r>
                <a14:m>
                  <m:oMath xmlns:m="http://schemas.openxmlformats.org/officeDocument/2006/math">
                    <m:r>
                      <a:rPr lang="en-US" sz="1600" i="1">
                        <a:latin typeface="Cambria Math"/>
                        <a:ea typeface="Cambria Math"/>
                      </a:rPr>
                      <m:t>𝜃</m:t>
                    </m:r>
                    <m:r>
                      <a:rPr lang="en-NZ" sz="1600" i="1" baseline="-25000">
                        <a:latin typeface="Cambria Math"/>
                        <a:ea typeface="Cambria Math"/>
                      </a:rPr>
                      <m:t>0</m:t>
                    </m:r>
                    <m:r>
                      <a:rPr lang="en-NZ" sz="1600" i="1">
                        <a:latin typeface="Cambria Math"/>
                        <a:ea typeface="Cambria Math"/>
                      </a:rPr>
                      <m:t>,</m:t>
                    </m:r>
                    <m:r>
                      <a:rPr lang="en-NZ" sz="1600" i="1">
                        <a:latin typeface="Cambria Math"/>
                        <a:ea typeface="Cambria Math"/>
                      </a:rPr>
                      <m:t>𝜃</m:t>
                    </m:r>
                    <m:r>
                      <a:rPr lang="en-NZ" sz="1600" i="1" baseline="-25000">
                        <a:latin typeface="Cambria Math"/>
                        <a:ea typeface="Cambria Math"/>
                      </a:rPr>
                      <m:t>1</m:t>
                    </m:r>
                    <m:r>
                      <a:rPr lang="en-NZ" sz="1600" i="1">
                        <a:latin typeface="Cambria Math"/>
                        <a:ea typeface="Cambria Math"/>
                      </a:rPr>
                      <m:t>,…,</m:t>
                    </m:r>
                    <m:r>
                      <a:rPr lang="en-NZ" sz="1600" i="1">
                        <a:latin typeface="Cambria Math"/>
                        <a:ea typeface="Cambria Math"/>
                      </a:rPr>
                      <m:t>𝜃</m:t>
                    </m:r>
                    <m:r>
                      <a:rPr lang="en-NZ" sz="1600" i="1" baseline="-25000">
                        <a:latin typeface="Cambria Math"/>
                        <a:ea typeface="Cambria Math"/>
                      </a:rPr>
                      <m:t>𝑛</m:t>
                    </m:r>
                  </m:oMath>
                </a14:m>
                <a:r>
                  <a:rPr lang="en-US" sz="1600" dirty="0"/>
                  <a:t> or less parameters altogether leads to </a:t>
                </a:r>
              </a:p>
              <a:p>
                <a:pPr marL="914400" lvl="1" indent="-457200">
                  <a:buFont typeface="Calibri" pitchFamily="34" charset="0"/>
                  <a:buChar char="―"/>
                </a:pPr>
                <a:r>
                  <a:rPr lang="en-US" sz="1600" dirty="0"/>
                  <a:t>“Simpler” hypothesis</a:t>
                </a:r>
              </a:p>
              <a:p>
                <a:pPr marL="914400" lvl="1" indent="-457200">
                  <a:buFont typeface="Calibri" pitchFamily="34" charset="0"/>
                  <a:buChar char="―"/>
                </a:pPr>
                <a:r>
                  <a:rPr lang="en-US" sz="1600" dirty="0"/>
                  <a:t>Less prone to overfitting </a:t>
                </a:r>
              </a:p>
              <a:p>
                <a:r>
                  <a:rPr lang="en-US" altLang="en-US" sz="1600" dirty="0" smtClean="0"/>
                  <a:t>Two common types of regularization in linear regression:</a:t>
                </a:r>
              </a:p>
              <a:p>
                <a:pPr lvl="1"/>
                <a:r>
                  <a:rPr lang="en-US" altLang="en-US" sz="1600" dirty="0" smtClean="0"/>
                  <a:t>L</a:t>
                </a:r>
                <a:r>
                  <a:rPr lang="en-US" altLang="en-US" sz="1600" baseline="-25000" dirty="0" smtClean="0"/>
                  <a:t>2</a:t>
                </a:r>
                <a:r>
                  <a:rPr lang="en-US" altLang="en-US" sz="1600" dirty="0" smtClean="0"/>
                  <a:t> regularization (a.k.a. </a:t>
                </a:r>
                <a:r>
                  <a:rPr lang="en-US" altLang="en-US" sz="1600" b="1" dirty="0" smtClean="0"/>
                  <a:t>Ridge regression</a:t>
                </a:r>
                <a:r>
                  <a:rPr lang="en-US" altLang="en-US" sz="1600" dirty="0" smtClean="0"/>
                  <a:t>).  Find </a:t>
                </a:r>
                <a14:m>
                  <m:oMath xmlns:m="http://schemas.openxmlformats.org/officeDocument/2006/math">
                    <m:r>
                      <a:rPr lang="en-US" altLang="en-US" sz="1600" b="1" i="1" smtClean="0">
                        <a:latin typeface="Cambria Math"/>
                        <a:ea typeface="Cambria Math"/>
                      </a:rPr>
                      <m:t>𝜽</m:t>
                    </m:r>
                  </m:oMath>
                </a14:m>
                <a:r>
                  <a:rPr lang="en-US" altLang="en-US" sz="1600" dirty="0" smtClean="0">
                    <a:sym typeface="Symbol" pitchFamily="18" charset="2"/>
                  </a:rPr>
                  <a:t> which minimizes:</a:t>
                </a:r>
              </a:p>
              <a:p>
                <a:pPr lvl="1"/>
                <a:endParaRPr lang="en-US" altLang="en-US" sz="1600" dirty="0" smtClean="0"/>
              </a:p>
              <a:p>
                <a:pPr lvl="1"/>
                <a:endParaRPr lang="en-US" altLang="en-US" sz="1600" dirty="0" smtClean="0"/>
              </a:p>
              <a:p>
                <a:pPr lvl="2">
                  <a:buFont typeface="Wingdings" pitchFamily="2" charset="2"/>
                  <a:buNone/>
                </a:pPr>
                <a:r>
                  <a:rPr lang="en-US" altLang="en-US" sz="1200" dirty="0" smtClean="0">
                    <a:sym typeface="Symbol" pitchFamily="18" charset="2"/>
                  </a:rPr>
                  <a:t> </a:t>
                </a:r>
              </a:p>
              <a:p>
                <a:pPr lvl="2"/>
                <a:r>
                  <a:rPr lang="en-US" altLang="en-US" sz="1200" dirty="0" smtClean="0">
                    <a:sym typeface="Symbol" pitchFamily="18" charset="2"/>
                  </a:rPr>
                  <a:t> </a:t>
                </a:r>
                <a:r>
                  <a:rPr lang="en-US" altLang="en-US" sz="1400" dirty="0" smtClean="0">
                    <a:sym typeface="Symbol" pitchFamily="18" charset="2"/>
                  </a:rPr>
                  <a:t> is the regularization parameter: bigger  imposes more constraint/penalty</a:t>
                </a:r>
                <a:endParaRPr lang="en-US" altLang="en-US" sz="1400" dirty="0" smtClean="0"/>
              </a:p>
              <a:p>
                <a:pPr lvl="1"/>
                <a:r>
                  <a:rPr lang="en-US" altLang="en-US" sz="1600" dirty="0" smtClean="0"/>
                  <a:t>L</a:t>
                </a:r>
                <a:r>
                  <a:rPr lang="en-US" altLang="en-US" sz="1600" baseline="-25000" dirty="0" smtClean="0"/>
                  <a:t>1</a:t>
                </a:r>
                <a:r>
                  <a:rPr lang="en-US" altLang="en-US" sz="1600" dirty="0" smtClean="0"/>
                  <a:t> regularization (a.k.a. </a:t>
                </a:r>
                <a:r>
                  <a:rPr lang="en-US" altLang="en-US" sz="1600" b="1" dirty="0" smtClean="0"/>
                  <a:t>Lasso</a:t>
                </a:r>
                <a:r>
                  <a:rPr lang="en-US" altLang="en-US" sz="1600" dirty="0" smtClean="0"/>
                  <a:t>).  Find </a:t>
                </a:r>
                <a14:m>
                  <m:oMath xmlns:m="http://schemas.openxmlformats.org/officeDocument/2006/math">
                    <m:r>
                      <a:rPr lang="en-US" altLang="en-US" sz="1600" b="1" i="1">
                        <a:latin typeface="Cambria Math"/>
                        <a:ea typeface="Cambria Math"/>
                      </a:rPr>
                      <m:t>𝜽</m:t>
                    </m:r>
                  </m:oMath>
                </a14:m>
                <a:r>
                  <a:rPr lang="en-US" altLang="en-US" sz="1600" dirty="0" smtClean="0">
                    <a:sym typeface="Symbol" pitchFamily="18" charset="2"/>
                  </a:rPr>
                  <a:t> which minimizes:</a:t>
                </a:r>
              </a:p>
              <a:p>
                <a:pPr lvl="1"/>
                <a:endParaRPr lang="en-US" altLang="en-US" sz="1600" dirty="0" smtClean="0"/>
              </a:p>
            </p:txBody>
          </p:sp>
        </mc:Choice>
        <mc:Fallback xmlns="">
          <p:sp>
            <p:nvSpPr>
              <p:cNvPr id="4100" name="Content Placeholder 1"/>
              <p:cNvSpPr>
                <a:spLocks noGrp="1" noRot="1" noChangeAspect="1" noMove="1" noResize="1" noEditPoints="1" noAdjustHandles="1" noChangeArrowheads="1" noChangeShapeType="1" noTextEdit="1"/>
              </p:cNvSpPr>
              <p:nvPr>
                <p:ph idx="1"/>
              </p:nvPr>
            </p:nvSpPr>
            <p:spPr>
              <a:xfrm>
                <a:off x="381000" y="1143000"/>
                <a:ext cx="8534400" cy="5181600"/>
              </a:xfrm>
              <a:blipFill rotWithShape="1">
                <a:blip r:embed="rId2"/>
                <a:stretch>
                  <a:fillRect l="-286" t="-353"/>
                </a:stretch>
              </a:blipFill>
            </p:spPr>
            <p:txBody>
              <a:bodyPr/>
              <a:lstStyle/>
              <a:p>
                <a:r>
                  <a:rPr lang="en-US">
                    <a:noFill/>
                  </a:rPr>
                  <a:t> </a:t>
                </a:r>
              </a:p>
            </p:txBody>
          </p:sp>
        </mc:Fallback>
      </mc:AlternateContent>
      <p:sp>
        <p:nvSpPr>
          <p:cNvPr id="4101" name="Title 2"/>
          <p:cNvSpPr>
            <a:spLocks noGrp="1"/>
          </p:cNvSpPr>
          <p:nvPr>
            <p:ph type="title"/>
          </p:nvPr>
        </p:nvSpPr>
        <p:spPr>
          <a:xfrm>
            <a:off x="457200" y="0"/>
            <a:ext cx="8229600" cy="1143000"/>
          </a:xfrm>
        </p:spPr>
        <p:txBody>
          <a:bodyPr/>
          <a:lstStyle/>
          <a:p>
            <a:r>
              <a:rPr lang="en-US" altLang="en-US" dirty="0" smtClean="0">
                <a:solidFill>
                  <a:srgbClr val="7030A0"/>
                </a:solidFill>
              </a:rPr>
              <a:t>Regularization</a:t>
            </a:r>
          </a:p>
        </p:txBody>
      </p:sp>
      <mc:AlternateContent xmlns:mc="http://schemas.openxmlformats.org/markup-compatibility/2006" xmlns:a14="http://schemas.microsoft.com/office/drawing/2010/main">
        <mc:Choice Requires="a14">
          <p:sp>
            <p:nvSpPr>
              <p:cNvPr id="6" name="TextBox 5"/>
              <p:cNvSpPr txBox="1"/>
              <p:nvPr/>
            </p:nvSpPr>
            <p:spPr>
              <a:xfrm>
                <a:off x="2133600" y="3276600"/>
                <a:ext cx="3638688" cy="7770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400" i="1" smtClean="0">
                          <a:latin typeface="Cambria Math"/>
                          <a:ea typeface="Cambria Math"/>
                        </a:rPr>
                        <m:t>𝐽</m:t>
                      </m:r>
                      <m:r>
                        <a:rPr lang="en-NZ" sz="1400" i="1" smtClean="0">
                          <a:latin typeface="Cambria Math"/>
                          <a:ea typeface="Cambria Math"/>
                        </a:rPr>
                        <m:t>(</m:t>
                      </m:r>
                      <m:r>
                        <a:rPr lang="en-NZ" sz="1400" i="1" smtClean="0">
                          <a:latin typeface="Cambria Math"/>
                          <a:ea typeface="Cambria Math"/>
                        </a:rPr>
                        <m:t>𝜃</m:t>
                      </m:r>
                      <m:r>
                        <a:rPr lang="en-NZ" sz="1400" i="1" smtClean="0">
                          <a:latin typeface="Cambria Math"/>
                          <a:ea typeface="Cambria Math"/>
                        </a:rPr>
                        <m:t>)=</m:t>
                      </m:r>
                      <m:f>
                        <m:fPr>
                          <m:ctrlPr>
                            <a:rPr lang="en-NZ" sz="1400" i="1">
                              <a:latin typeface="Cambria Math" panose="02040503050406030204" pitchFamily="18" charset="0"/>
                              <a:ea typeface="Cambria Math"/>
                            </a:rPr>
                          </m:ctrlPr>
                        </m:fPr>
                        <m:num>
                          <m:r>
                            <a:rPr lang="en-NZ" sz="1400" i="1">
                              <a:latin typeface="Cambria Math"/>
                              <a:ea typeface="Cambria Math"/>
                            </a:rPr>
                            <m:t>1</m:t>
                          </m:r>
                        </m:num>
                        <m:den>
                          <m:r>
                            <a:rPr lang="en-NZ" sz="1400" i="1">
                              <a:latin typeface="Cambria Math"/>
                              <a:ea typeface="Cambria Math"/>
                            </a:rPr>
                            <m:t>2</m:t>
                          </m:r>
                          <m:r>
                            <a:rPr lang="en-NZ" sz="1400" i="1">
                              <a:latin typeface="Cambria Math"/>
                              <a:ea typeface="Cambria Math"/>
                            </a:rPr>
                            <m:t>𝑚</m:t>
                          </m:r>
                        </m:den>
                      </m:f>
                      <m:d>
                        <m:dPr>
                          <m:begChr m:val="["/>
                          <m:endChr m:val="]"/>
                          <m:ctrlPr>
                            <a:rPr lang="en-NZ" sz="1400" i="1">
                              <a:latin typeface="Cambria Math" panose="02040503050406030204" pitchFamily="18" charset="0"/>
                              <a:ea typeface="Cambria Math"/>
                            </a:rPr>
                          </m:ctrlPr>
                        </m:dPr>
                        <m:e>
                          <m:nary>
                            <m:naryPr>
                              <m:chr m:val="∑"/>
                              <m:ctrlPr>
                                <a:rPr lang="en-NZ" sz="1400" i="1">
                                  <a:latin typeface="Cambria Math" panose="02040503050406030204" pitchFamily="18" charset="0"/>
                                  <a:ea typeface="Cambria Math"/>
                                </a:rPr>
                              </m:ctrlPr>
                            </m:naryPr>
                            <m:sub>
                              <m:r>
                                <m:rPr>
                                  <m:brk m:alnAt="23"/>
                                </m:rPr>
                                <a:rPr lang="en-NZ" sz="1400" i="1">
                                  <a:latin typeface="Cambria Math"/>
                                  <a:ea typeface="Cambria Math"/>
                                </a:rPr>
                                <m:t>𝑖</m:t>
                              </m:r>
                              <m:r>
                                <a:rPr lang="en-NZ" sz="1400" i="1">
                                  <a:latin typeface="Cambria Math"/>
                                  <a:ea typeface="Cambria Math"/>
                                </a:rPr>
                                <m:t>=1</m:t>
                              </m:r>
                            </m:sub>
                            <m:sup>
                              <m:r>
                                <a:rPr lang="en-NZ" sz="1400" i="1">
                                  <a:latin typeface="Cambria Math"/>
                                  <a:ea typeface="Cambria Math"/>
                                </a:rPr>
                                <m:t>𝑚</m:t>
                              </m:r>
                            </m:sup>
                            <m:e>
                              <m:sSup>
                                <m:sSupPr>
                                  <m:ctrlPr>
                                    <a:rPr lang="en-NZ" sz="1400" i="1">
                                      <a:latin typeface="Cambria Math" panose="02040503050406030204" pitchFamily="18" charset="0"/>
                                      <a:ea typeface="Cambria Math"/>
                                    </a:rPr>
                                  </m:ctrlPr>
                                </m:sSupPr>
                                <m:e>
                                  <m:d>
                                    <m:dPr>
                                      <m:ctrlPr>
                                        <a:rPr lang="en-NZ" sz="1400" i="1">
                                          <a:latin typeface="Cambria Math" panose="02040503050406030204" pitchFamily="18" charset="0"/>
                                          <a:ea typeface="Cambria Math"/>
                                        </a:rPr>
                                      </m:ctrlPr>
                                    </m:dPr>
                                    <m:e>
                                      <m:r>
                                        <a:rPr lang="en-NZ" sz="1400" i="1">
                                          <a:latin typeface="Cambria Math"/>
                                          <a:ea typeface="Cambria Math"/>
                                        </a:rPr>
                                        <m:t>h</m:t>
                                      </m:r>
                                      <m:r>
                                        <a:rPr lang="en-NZ" sz="1400" i="1" baseline="-25000">
                                          <a:latin typeface="Cambria Math"/>
                                          <a:ea typeface="Cambria Math"/>
                                        </a:rPr>
                                        <m:t>𝜃</m:t>
                                      </m:r>
                                      <m:d>
                                        <m:dPr>
                                          <m:ctrlPr>
                                            <a:rPr lang="en-NZ" sz="1400" i="1">
                                              <a:latin typeface="Cambria Math" panose="02040503050406030204" pitchFamily="18" charset="0"/>
                                              <a:ea typeface="Cambria Math"/>
                                            </a:rPr>
                                          </m:ctrlPr>
                                        </m:dPr>
                                        <m:e>
                                          <m:sSup>
                                            <m:sSupPr>
                                              <m:ctrlPr>
                                                <a:rPr lang="en-NZ" sz="1400" i="1">
                                                  <a:latin typeface="Cambria Math" panose="02040503050406030204" pitchFamily="18" charset="0"/>
                                                  <a:ea typeface="Cambria Math"/>
                                                </a:rPr>
                                              </m:ctrlPr>
                                            </m:sSupPr>
                                            <m:e>
                                              <m:r>
                                                <a:rPr lang="en-NZ" sz="1400" i="1">
                                                  <a:latin typeface="Cambria Math"/>
                                                  <a:ea typeface="Cambria Math"/>
                                                </a:rPr>
                                                <m:t>𝑥</m:t>
                                              </m:r>
                                            </m:e>
                                            <m:sup>
                                              <m:d>
                                                <m:dPr>
                                                  <m:ctrlPr>
                                                    <a:rPr lang="en-NZ" sz="1400" i="1">
                                                      <a:latin typeface="Cambria Math" panose="02040503050406030204" pitchFamily="18" charset="0"/>
                                                      <a:ea typeface="Cambria Math"/>
                                                    </a:rPr>
                                                  </m:ctrlPr>
                                                </m:dPr>
                                                <m:e>
                                                  <m:r>
                                                    <a:rPr lang="en-NZ" sz="1400" i="1">
                                                      <a:latin typeface="Cambria Math"/>
                                                      <a:ea typeface="Cambria Math"/>
                                                    </a:rPr>
                                                    <m:t>𝑖</m:t>
                                                  </m:r>
                                                </m:e>
                                              </m:d>
                                            </m:sup>
                                          </m:sSup>
                                        </m:e>
                                      </m:d>
                                      <m:r>
                                        <a:rPr lang="en-NZ" sz="1400" i="1">
                                          <a:latin typeface="Cambria Math"/>
                                          <a:ea typeface="Cambria Math"/>
                                        </a:rPr>
                                        <m:t>−</m:t>
                                      </m:r>
                                      <m:sSup>
                                        <m:sSupPr>
                                          <m:ctrlPr>
                                            <a:rPr lang="en-NZ" sz="1400" i="1">
                                              <a:latin typeface="Cambria Math" panose="02040503050406030204" pitchFamily="18" charset="0"/>
                                              <a:ea typeface="Cambria Math"/>
                                            </a:rPr>
                                          </m:ctrlPr>
                                        </m:sSupPr>
                                        <m:e>
                                          <m:r>
                                            <a:rPr lang="en-NZ" sz="1400" i="1">
                                              <a:latin typeface="Cambria Math"/>
                                              <a:ea typeface="Cambria Math"/>
                                            </a:rPr>
                                            <m:t>𝑦</m:t>
                                          </m:r>
                                        </m:e>
                                        <m:sup>
                                          <m:d>
                                            <m:dPr>
                                              <m:ctrlPr>
                                                <a:rPr lang="en-NZ" sz="1400" i="1">
                                                  <a:latin typeface="Cambria Math" panose="02040503050406030204" pitchFamily="18" charset="0"/>
                                                  <a:ea typeface="Cambria Math"/>
                                                </a:rPr>
                                              </m:ctrlPr>
                                            </m:dPr>
                                            <m:e>
                                              <m:r>
                                                <a:rPr lang="en-NZ" sz="1400" i="1">
                                                  <a:latin typeface="Cambria Math"/>
                                                  <a:ea typeface="Cambria Math"/>
                                                </a:rPr>
                                                <m:t>𝑖</m:t>
                                              </m:r>
                                            </m:e>
                                          </m:d>
                                        </m:sup>
                                      </m:sSup>
                                    </m:e>
                                  </m:d>
                                </m:e>
                                <m:sup>
                                  <m:r>
                                    <a:rPr lang="en-NZ" sz="1400" i="1">
                                      <a:latin typeface="Cambria Math"/>
                                      <a:ea typeface="Cambria Math"/>
                                    </a:rPr>
                                    <m:t>2</m:t>
                                  </m:r>
                                </m:sup>
                              </m:sSup>
                              <m:r>
                                <a:rPr lang="en-NZ" sz="1400" i="1">
                                  <a:latin typeface="Cambria Math"/>
                                  <a:ea typeface="Cambria Math"/>
                                </a:rPr>
                                <m:t>+</m:t>
                              </m:r>
                              <m:r>
                                <m:rPr>
                                  <m:brk m:alnAt="23"/>
                                </m:rPr>
                                <a:rPr lang="en-NZ" sz="1400" i="1">
                                  <a:solidFill>
                                    <a:srgbClr val="7030A0"/>
                                  </a:solidFill>
                                  <a:latin typeface="Cambria Math"/>
                                  <a:ea typeface="Cambria Math"/>
                                </a:rPr>
                                <m:t>𝜆</m:t>
                              </m:r>
                              <m:nary>
                                <m:naryPr>
                                  <m:chr m:val="∑"/>
                                  <m:ctrlPr>
                                    <a:rPr lang="en-NZ" sz="1400" i="1">
                                      <a:solidFill>
                                        <a:srgbClr val="7030A0"/>
                                      </a:solidFill>
                                      <a:latin typeface="Cambria Math" panose="02040503050406030204" pitchFamily="18" charset="0"/>
                                      <a:ea typeface="Cambria Math"/>
                                    </a:rPr>
                                  </m:ctrlPr>
                                </m:naryPr>
                                <m:sub>
                                  <m:r>
                                    <a:rPr lang="en-NZ" sz="1400" b="0" i="1" smtClean="0">
                                      <a:solidFill>
                                        <a:srgbClr val="7030A0"/>
                                      </a:solidFill>
                                      <a:latin typeface="Cambria Math"/>
                                      <a:ea typeface="Cambria Math"/>
                                    </a:rPr>
                                    <m:t>𝑗</m:t>
                                  </m:r>
                                  <m:r>
                                    <a:rPr lang="en-NZ" sz="1400" i="1">
                                      <a:solidFill>
                                        <a:srgbClr val="7030A0"/>
                                      </a:solidFill>
                                      <a:latin typeface="Cambria Math"/>
                                      <a:ea typeface="Cambria Math"/>
                                    </a:rPr>
                                    <m:t>=1</m:t>
                                  </m:r>
                                </m:sub>
                                <m:sup>
                                  <m:r>
                                    <a:rPr lang="en-NZ" sz="1400" i="1">
                                      <a:solidFill>
                                        <a:srgbClr val="7030A0"/>
                                      </a:solidFill>
                                      <a:latin typeface="Cambria Math"/>
                                      <a:ea typeface="Cambria Math"/>
                                    </a:rPr>
                                    <m:t>𝑛</m:t>
                                  </m:r>
                                </m:sup>
                                <m:e>
                                  <m:sSup>
                                    <m:sSupPr>
                                      <m:ctrlPr>
                                        <a:rPr lang="en-NZ" sz="1400" i="1">
                                          <a:solidFill>
                                            <a:srgbClr val="7030A0"/>
                                          </a:solidFill>
                                          <a:latin typeface="Cambria Math" panose="02040503050406030204" pitchFamily="18" charset="0"/>
                                          <a:ea typeface="Cambria Math"/>
                                        </a:rPr>
                                      </m:ctrlPr>
                                    </m:sSupPr>
                                    <m:e>
                                      <m:r>
                                        <a:rPr lang="en-NZ" sz="1400" i="1">
                                          <a:solidFill>
                                            <a:srgbClr val="7030A0"/>
                                          </a:solidFill>
                                          <a:latin typeface="Cambria Math"/>
                                          <a:ea typeface="Cambria Math"/>
                                        </a:rPr>
                                        <m:t>𝜃</m:t>
                                      </m:r>
                                      <m:r>
                                        <a:rPr lang="en-NZ" sz="1400" i="1" baseline="-25000">
                                          <a:solidFill>
                                            <a:srgbClr val="7030A0"/>
                                          </a:solidFill>
                                          <a:latin typeface="Cambria Math"/>
                                          <a:ea typeface="Cambria Math"/>
                                        </a:rPr>
                                        <m:t>𝑗</m:t>
                                      </m:r>
                                    </m:e>
                                    <m:sup>
                                      <m:r>
                                        <a:rPr lang="en-NZ" sz="1400" i="1">
                                          <a:solidFill>
                                            <a:srgbClr val="7030A0"/>
                                          </a:solidFill>
                                          <a:latin typeface="Cambria Math"/>
                                          <a:ea typeface="Cambria Math"/>
                                        </a:rPr>
                                        <m:t>2</m:t>
                                      </m:r>
                                    </m:sup>
                                  </m:sSup>
                                </m:e>
                              </m:nary>
                            </m:e>
                          </m:nary>
                        </m:e>
                      </m:d>
                    </m:oMath>
                  </m:oMathPara>
                </a14:m>
                <a:endParaRPr lang="en-US" sz="1400" dirty="0"/>
              </a:p>
            </p:txBody>
          </p:sp>
        </mc:Choice>
        <mc:Fallback xmlns="">
          <p:sp>
            <p:nvSpPr>
              <p:cNvPr id="6" name="TextBox 5"/>
              <p:cNvSpPr txBox="1">
                <a:spLocks noRot="1" noChangeAspect="1" noMove="1" noResize="1" noEditPoints="1" noAdjustHandles="1" noChangeArrowheads="1" noChangeShapeType="1" noTextEdit="1"/>
              </p:cNvSpPr>
              <p:nvPr/>
            </p:nvSpPr>
            <p:spPr>
              <a:xfrm>
                <a:off x="2133600" y="3276600"/>
                <a:ext cx="3638688" cy="777072"/>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133601" y="4709328"/>
                <a:ext cx="3550651" cy="77707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1400" i="1" smtClean="0">
                          <a:latin typeface="Cambria Math"/>
                          <a:ea typeface="Cambria Math"/>
                        </a:rPr>
                        <m:t>𝐽</m:t>
                      </m:r>
                      <m:r>
                        <a:rPr lang="en-NZ" sz="1400" i="1" smtClean="0">
                          <a:latin typeface="Cambria Math"/>
                          <a:ea typeface="Cambria Math"/>
                        </a:rPr>
                        <m:t>(</m:t>
                      </m:r>
                      <m:r>
                        <a:rPr lang="en-NZ" sz="1400" i="1" smtClean="0">
                          <a:latin typeface="Cambria Math"/>
                          <a:ea typeface="Cambria Math"/>
                        </a:rPr>
                        <m:t>𝜃</m:t>
                      </m:r>
                      <m:r>
                        <a:rPr lang="en-NZ" sz="1400" i="1" smtClean="0">
                          <a:latin typeface="Cambria Math"/>
                          <a:ea typeface="Cambria Math"/>
                        </a:rPr>
                        <m:t>)=</m:t>
                      </m:r>
                      <m:f>
                        <m:fPr>
                          <m:ctrlPr>
                            <a:rPr lang="en-NZ" sz="1400" i="1">
                              <a:latin typeface="Cambria Math" panose="02040503050406030204" pitchFamily="18" charset="0"/>
                              <a:ea typeface="Cambria Math"/>
                            </a:rPr>
                          </m:ctrlPr>
                        </m:fPr>
                        <m:num>
                          <m:r>
                            <a:rPr lang="en-NZ" sz="1400" i="1">
                              <a:latin typeface="Cambria Math"/>
                              <a:ea typeface="Cambria Math"/>
                            </a:rPr>
                            <m:t>1</m:t>
                          </m:r>
                        </m:num>
                        <m:den>
                          <m:r>
                            <a:rPr lang="en-NZ" sz="1400" i="1">
                              <a:latin typeface="Cambria Math"/>
                              <a:ea typeface="Cambria Math"/>
                            </a:rPr>
                            <m:t>2</m:t>
                          </m:r>
                          <m:r>
                            <a:rPr lang="en-NZ" sz="1400" i="1">
                              <a:latin typeface="Cambria Math"/>
                              <a:ea typeface="Cambria Math"/>
                            </a:rPr>
                            <m:t>𝑚</m:t>
                          </m:r>
                        </m:den>
                      </m:f>
                      <m:d>
                        <m:dPr>
                          <m:begChr m:val="["/>
                          <m:endChr m:val="]"/>
                          <m:ctrlPr>
                            <a:rPr lang="en-NZ" sz="1400" i="1">
                              <a:latin typeface="Cambria Math" panose="02040503050406030204" pitchFamily="18" charset="0"/>
                              <a:ea typeface="Cambria Math"/>
                            </a:rPr>
                          </m:ctrlPr>
                        </m:dPr>
                        <m:e>
                          <m:nary>
                            <m:naryPr>
                              <m:chr m:val="∑"/>
                              <m:ctrlPr>
                                <a:rPr lang="en-NZ" sz="1400" i="1">
                                  <a:latin typeface="Cambria Math" panose="02040503050406030204" pitchFamily="18" charset="0"/>
                                  <a:ea typeface="Cambria Math"/>
                                </a:rPr>
                              </m:ctrlPr>
                            </m:naryPr>
                            <m:sub>
                              <m:r>
                                <m:rPr>
                                  <m:brk m:alnAt="23"/>
                                </m:rPr>
                                <a:rPr lang="en-NZ" sz="1400" i="1">
                                  <a:latin typeface="Cambria Math"/>
                                  <a:ea typeface="Cambria Math"/>
                                </a:rPr>
                                <m:t>𝑖</m:t>
                              </m:r>
                              <m:r>
                                <a:rPr lang="en-NZ" sz="1400" i="1">
                                  <a:latin typeface="Cambria Math"/>
                                  <a:ea typeface="Cambria Math"/>
                                </a:rPr>
                                <m:t>=1</m:t>
                              </m:r>
                            </m:sub>
                            <m:sup>
                              <m:r>
                                <a:rPr lang="en-NZ" sz="1400" i="1">
                                  <a:latin typeface="Cambria Math"/>
                                  <a:ea typeface="Cambria Math"/>
                                </a:rPr>
                                <m:t>𝑚</m:t>
                              </m:r>
                            </m:sup>
                            <m:e>
                              <m:sSup>
                                <m:sSupPr>
                                  <m:ctrlPr>
                                    <a:rPr lang="en-NZ" sz="1400" i="1">
                                      <a:latin typeface="Cambria Math" panose="02040503050406030204" pitchFamily="18" charset="0"/>
                                      <a:ea typeface="Cambria Math"/>
                                    </a:rPr>
                                  </m:ctrlPr>
                                </m:sSupPr>
                                <m:e>
                                  <m:d>
                                    <m:dPr>
                                      <m:ctrlPr>
                                        <a:rPr lang="en-NZ" sz="1400" i="1">
                                          <a:latin typeface="Cambria Math" panose="02040503050406030204" pitchFamily="18" charset="0"/>
                                          <a:ea typeface="Cambria Math"/>
                                        </a:rPr>
                                      </m:ctrlPr>
                                    </m:dPr>
                                    <m:e>
                                      <m:r>
                                        <a:rPr lang="en-NZ" sz="1400" i="1">
                                          <a:latin typeface="Cambria Math"/>
                                          <a:ea typeface="Cambria Math"/>
                                        </a:rPr>
                                        <m:t>h</m:t>
                                      </m:r>
                                      <m:r>
                                        <a:rPr lang="en-NZ" sz="1400" i="1" baseline="-25000">
                                          <a:latin typeface="Cambria Math"/>
                                          <a:ea typeface="Cambria Math"/>
                                        </a:rPr>
                                        <m:t>𝜃</m:t>
                                      </m:r>
                                      <m:d>
                                        <m:dPr>
                                          <m:ctrlPr>
                                            <a:rPr lang="en-NZ" sz="1400" i="1">
                                              <a:latin typeface="Cambria Math" panose="02040503050406030204" pitchFamily="18" charset="0"/>
                                              <a:ea typeface="Cambria Math"/>
                                            </a:rPr>
                                          </m:ctrlPr>
                                        </m:dPr>
                                        <m:e>
                                          <m:sSup>
                                            <m:sSupPr>
                                              <m:ctrlPr>
                                                <a:rPr lang="en-NZ" sz="1400" i="1">
                                                  <a:latin typeface="Cambria Math" panose="02040503050406030204" pitchFamily="18" charset="0"/>
                                                  <a:ea typeface="Cambria Math"/>
                                                </a:rPr>
                                              </m:ctrlPr>
                                            </m:sSupPr>
                                            <m:e>
                                              <m:r>
                                                <a:rPr lang="en-NZ" sz="1400" i="1">
                                                  <a:latin typeface="Cambria Math"/>
                                                  <a:ea typeface="Cambria Math"/>
                                                </a:rPr>
                                                <m:t>𝑥</m:t>
                                              </m:r>
                                            </m:e>
                                            <m:sup>
                                              <m:d>
                                                <m:dPr>
                                                  <m:ctrlPr>
                                                    <a:rPr lang="en-NZ" sz="1400" i="1">
                                                      <a:latin typeface="Cambria Math" panose="02040503050406030204" pitchFamily="18" charset="0"/>
                                                      <a:ea typeface="Cambria Math"/>
                                                    </a:rPr>
                                                  </m:ctrlPr>
                                                </m:dPr>
                                                <m:e>
                                                  <m:r>
                                                    <a:rPr lang="en-NZ" sz="1400" i="1">
                                                      <a:latin typeface="Cambria Math"/>
                                                      <a:ea typeface="Cambria Math"/>
                                                    </a:rPr>
                                                    <m:t>𝑖</m:t>
                                                  </m:r>
                                                </m:e>
                                              </m:d>
                                            </m:sup>
                                          </m:sSup>
                                        </m:e>
                                      </m:d>
                                      <m:r>
                                        <a:rPr lang="en-NZ" sz="1400" i="1">
                                          <a:latin typeface="Cambria Math"/>
                                          <a:ea typeface="Cambria Math"/>
                                        </a:rPr>
                                        <m:t>−</m:t>
                                      </m:r>
                                      <m:sSup>
                                        <m:sSupPr>
                                          <m:ctrlPr>
                                            <a:rPr lang="en-NZ" sz="1400" i="1">
                                              <a:latin typeface="Cambria Math" panose="02040503050406030204" pitchFamily="18" charset="0"/>
                                              <a:ea typeface="Cambria Math"/>
                                            </a:rPr>
                                          </m:ctrlPr>
                                        </m:sSupPr>
                                        <m:e>
                                          <m:r>
                                            <a:rPr lang="en-NZ" sz="1400" i="1">
                                              <a:latin typeface="Cambria Math"/>
                                              <a:ea typeface="Cambria Math"/>
                                            </a:rPr>
                                            <m:t>𝑦</m:t>
                                          </m:r>
                                        </m:e>
                                        <m:sup>
                                          <m:d>
                                            <m:dPr>
                                              <m:ctrlPr>
                                                <a:rPr lang="en-NZ" sz="1400" i="1">
                                                  <a:latin typeface="Cambria Math" panose="02040503050406030204" pitchFamily="18" charset="0"/>
                                                  <a:ea typeface="Cambria Math"/>
                                                </a:rPr>
                                              </m:ctrlPr>
                                            </m:dPr>
                                            <m:e>
                                              <m:r>
                                                <a:rPr lang="en-NZ" sz="1400" i="1">
                                                  <a:latin typeface="Cambria Math"/>
                                                  <a:ea typeface="Cambria Math"/>
                                                </a:rPr>
                                                <m:t>𝑖</m:t>
                                              </m:r>
                                            </m:e>
                                          </m:d>
                                        </m:sup>
                                      </m:sSup>
                                    </m:e>
                                  </m:d>
                                </m:e>
                                <m:sup>
                                  <m:r>
                                    <a:rPr lang="en-NZ" sz="1400" i="1">
                                      <a:latin typeface="Cambria Math"/>
                                      <a:ea typeface="Cambria Math"/>
                                    </a:rPr>
                                    <m:t>2</m:t>
                                  </m:r>
                                </m:sup>
                              </m:sSup>
                              <m:r>
                                <a:rPr lang="en-NZ" sz="1400" i="1">
                                  <a:latin typeface="Cambria Math"/>
                                  <a:ea typeface="Cambria Math"/>
                                </a:rPr>
                                <m:t>+</m:t>
                              </m:r>
                              <m:r>
                                <m:rPr>
                                  <m:brk m:alnAt="23"/>
                                </m:rPr>
                                <a:rPr lang="en-NZ" sz="1400" i="1">
                                  <a:solidFill>
                                    <a:srgbClr val="7030A0"/>
                                  </a:solidFill>
                                  <a:latin typeface="Cambria Math"/>
                                  <a:ea typeface="Cambria Math"/>
                                </a:rPr>
                                <m:t>𝜆</m:t>
                              </m:r>
                              <m:nary>
                                <m:naryPr>
                                  <m:chr m:val="∑"/>
                                  <m:ctrlPr>
                                    <a:rPr lang="en-NZ" sz="1400" i="1">
                                      <a:solidFill>
                                        <a:srgbClr val="7030A0"/>
                                      </a:solidFill>
                                      <a:latin typeface="Cambria Math" panose="02040503050406030204" pitchFamily="18" charset="0"/>
                                      <a:ea typeface="Cambria Math"/>
                                    </a:rPr>
                                  </m:ctrlPr>
                                </m:naryPr>
                                <m:sub>
                                  <m:r>
                                    <a:rPr lang="en-NZ" sz="1400" b="0" i="1" smtClean="0">
                                      <a:solidFill>
                                        <a:srgbClr val="7030A0"/>
                                      </a:solidFill>
                                      <a:latin typeface="Cambria Math"/>
                                      <a:ea typeface="Cambria Math"/>
                                    </a:rPr>
                                    <m:t>𝑗</m:t>
                                  </m:r>
                                  <m:r>
                                    <a:rPr lang="en-NZ" sz="1400" i="1">
                                      <a:solidFill>
                                        <a:srgbClr val="7030A0"/>
                                      </a:solidFill>
                                      <a:latin typeface="Cambria Math"/>
                                      <a:ea typeface="Cambria Math"/>
                                    </a:rPr>
                                    <m:t>=1</m:t>
                                  </m:r>
                                </m:sub>
                                <m:sup>
                                  <m:r>
                                    <a:rPr lang="en-NZ" sz="1400" i="1">
                                      <a:solidFill>
                                        <a:srgbClr val="7030A0"/>
                                      </a:solidFill>
                                      <a:latin typeface="Cambria Math"/>
                                      <a:ea typeface="Cambria Math"/>
                                    </a:rPr>
                                    <m:t>𝑛</m:t>
                                  </m:r>
                                </m:sup>
                                <m:e>
                                  <m:r>
                                    <a:rPr lang="en-NZ" sz="1400" i="1" smtClean="0">
                                      <a:solidFill>
                                        <a:srgbClr val="7030A0"/>
                                      </a:solidFill>
                                      <a:latin typeface="Cambria Math"/>
                                      <a:ea typeface="Cambria Math"/>
                                    </a:rPr>
                                    <m:t>𝜃</m:t>
                                  </m:r>
                                  <m:r>
                                    <a:rPr lang="en-NZ" sz="1400" b="0" i="1" baseline="-25000" smtClean="0">
                                      <a:solidFill>
                                        <a:srgbClr val="7030A0"/>
                                      </a:solidFill>
                                      <a:latin typeface="Cambria Math"/>
                                      <a:ea typeface="Cambria Math"/>
                                    </a:rPr>
                                    <m:t>𝑗</m:t>
                                  </m:r>
                                </m:e>
                              </m:nary>
                            </m:e>
                          </m:nary>
                        </m:e>
                      </m:d>
                    </m:oMath>
                  </m:oMathPara>
                </a14:m>
                <a:endParaRPr lang="en-US" sz="1400" dirty="0"/>
              </a:p>
            </p:txBody>
          </p:sp>
        </mc:Choice>
        <mc:Fallback xmlns="">
          <p:sp>
            <p:nvSpPr>
              <p:cNvPr id="7" name="TextBox 6"/>
              <p:cNvSpPr txBox="1">
                <a:spLocks noRot="1" noChangeAspect="1" noMove="1" noResize="1" noEditPoints="1" noAdjustHandles="1" noChangeArrowheads="1" noChangeShapeType="1" noTextEdit="1"/>
              </p:cNvSpPr>
              <p:nvPr/>
            </p:nvSpPr>
            <p:spPr>
              <a:xfrm>
                <a:off x="2133601" y="4709328"/>
                <a:ext cx="3550651" cy="777072"/>
              </a:xfrm>
              <a:prstGeom prst="rect">
                <a:avLst/>
              </a:prstGeom>
              <a:blipFill rotWithShape="1">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38241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01624" y="482601"/>
            <a:ext cx="2663952" cy="830997"/>
          </a:xfrm>
          <a:prstGeom prst="rect">
            <a:avLst/>
          </a:prstGeom>
          <a:noFill/>
        </p:spPr>
        <p:txBody>
          <a:bodyPr wrap="square" rtlCol="0">
            <a:spAutoFit/>
          </a:bodyPr>
          <a:lstStyle/>
          <a:p>
            <a:r>
              <a:rPr lang="en-US" sz="2400" b="1" dirty="0" smtClean="0">
                <a:solidFill>
                  <a:srgbClr val="00B050"/>
                </a:solidFill>
              </a:rPr>
              <a:t>Model</a:t>
            </a:r>
            <a:r>
              <a:rPr lang="en-US" sz="2400" b="1" dirty="0" smtClean="0"/>
              <a:t> with no Regularization</a:t>
            </a:r>
            <a:endParaRPr lang="en-US" sz="2400" b="1" dirty="0"/>
          </a:p>
        </p:txBody>
      </p:sp>
      <p:sp>
        <p:nvSpPr>
          <p:cNvPr id="6" name="TextBox 5"/>
          <p:cNvSpPr txBox="1"/>
          <p:nvPr/>
        </p:nvSpPr>
        <p:spPr>
          <a:xfrm rot="16200000">
            <a:off x="5368273" y="4222662"/>
            <a:ext cx="1315561" cy="338554"/>
          </a:xfrm>
          <a:prstGeom prst="rect">
            <a:avLst/>
          </a:prstGeom>
          <a:noFill/>
        </p:spPr>
        <p:txBody>
          <a:bodyPr wrap="square" rtlCol="0">
            <a:spAutoFit/>
          </a:bodyPr>
          <a:lstStyle/>
          <a:p>
            <a:pPr algn="ctr"/>
            <a:r>
              <a:rPr lang="en-US" sz="1600" dirty="0" smtClean="0"/>
              <a:t>Price</a:t>
            </a:r>
            <a:endParaRPr lang="en-US" sz="1600" dirty="0"/>
          </a:p>
        </p:txBody>
      </p:sp>
      <p:sp>
        <p:nvSpPr>
          <p:cNvPr id="7" name="TextBox 20"/>
          <p:cNvSpPr txBox="1"/>
          <p:nvPr/>
        </p:nvSpPr>
        <p:spPr>
          <a:xfrm>
            <a:off x="6622365" y="5355751"/>
            <a:ext cx="986671"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smtClean="0"/>
              <a:t>Size</a:t>
            </a:r>
            <a:endParaRPr lang="en-US" sz="1600" dirty="0"/>
          </a:p>
        </p:txBody>
      </p:sp>
      <p:cxnSp>
        <p:nvCxnSpPr>
          <p:cNvPr id="8" name="Straight Connector 7"/>
          <p:cNvCxnSpPr/>
          <p:nvPr/>
        </p:nvCxnSpPr>
        <p:spPr>
          <a:xfrm>
            <a:off x="6172200" y="3342440"/>
            <a:ext cx="0" cy="20086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72200" y="5351067"/>
            <a:ext cx="16701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Multiply 9"/>
          <p:cNvSpPr/>
          <p:nvPr/>
        </p:nvSpPr>
        <p:spPr>
          <a:xfrm>
            <a:off x="6553200" y="456164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6324600" y="488636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6251448" y="517285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7620000" y="354564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ultiply 13"/>
          <p:cNvSpPr/>
          <p:nvPr/>
        </p:nvSpPr>
        <p:spPr>
          <a:xfrm>
            <a:off x="7315200" y="376876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y 14"/>
          <p:cNvSpPr/>
          <p:nvPr/>
        </p:nvSpPr>
        <p:spPr>
          <a:xfrm>
            <a:off x="6775377" y="414020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y 15"/>
          <p:cNvSpPr/>
          <p:nvPr/>
        </p:nvSpPr>
        <p:spPr>
          <a:xfrm>
            <a:off x="7924800" y="364724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y 16"/>
          <p:cNvSpPr/>
          <p:nvPr/>
        </p:nvSpPr>
        <p:spPr>
          <a:xfrm>
            <a:off x="7010400" y="376876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6327648" y="3647240"/>
            <a:ext cx="1749552" cy="1674363"/>
          </a:xfrm>
          <a:custGeom>
            <a:avLst/>
            <a:gdLst>
              <a:gd name="connsiteX0" fmla="*/ 0 w 1749552"/>
              <a:gd name="connsiteY0" fmla="*/ 1292352 h 1292352"/>
              <a:gd name="connsiteX1" fmla="*/ 347472 w 1749552"/>
              <a:gd name="connsiteY1" fmla="*/ 554736 h 1292352"/>
              <a:gd name="connsiteX2" fmla="*/ 890016 w 1749552"/>
              <a:gd name="connsiteY2" fmla="*/ 134112 h 1292352"/>
              <a:gd name="connsiteX3" fmla="*/ 1749552 w 1749552"/>
              <a:gd name="connsiteY3" fmla="*/ 0 h 1292352"/>
            </a:gdLst>
            <a:ahLst/>
            <a:cxnLst>
              <a:cxn ang="0">
                <a:pos x="connsiteX0" y="connsiteY0"/>
              </a:cxn>
              <a:cxn ang="0">
                <a:pos x="connsiteX1" y="connsiteY1"/>
              </a:cxn>
              <a:cxn ang="0">
                <a:pos x="connsiteX2" y="connsiteY2"/>
              </a:cxn>
              <a:cxn ang="0">
                <a:pos x="connsiteX3" y="connsiteY3"/>
              </a:cxn>
            </a:cxnLst>
            <a:rect l="l" t="t" r="r" b="b"/>
            <a:pathLst>
              <a:path w="1749552" h="1292352">
                <a:moveTo>
                  <a:pt x="0" y="1292352"/>
                </a:moveTo>
                <a:cubicBezTo>
                  <a:pt x="99568" y="1020064"/>
                  <a:pt x="199136" y="747776"/>
                  <a:pt x="347472" y="554736"/>
                </a:cubicBezTo>
                <a:cubicBezTo>
                  <a:pt x="495808" y="361696"/>
                  <a:pt x="656336" y="226568"/>
                  <a:pt x="890016" y="134112"/>
                </a:cubicBezTo>
                <a:cubicBezTo>
                  <a:pt x="1123696" y="41656"/>
                  <a:pt x="1592072" y="18288"/>
                  <a:pt x="1749552" y="0"/>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p:cNvSpPr txBox="1"/>
              <p:nvPr/>
            </p:nvSpPr>
            <p:spPr>
              <a:xfrm>
                <a:off x="704690" y="1896230"/>
                <a:ext cx="2705420" cy="5964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NZ" sz="1200" b="0" i="1" smtClean="0">
                              <a:latin typeface="Cambria Math" panose="02040503050406030204" pitchFamily="18" charset="0"/>
                              <a:ea typeface="Cambria Math"/>
                            </a:rPr>
                          </m:ctrlPr>
                        </m:funcPr>
                        <m:fName>
                          <m:limLow>
                            <m:limLowPr>
                              <m:ctrlPr>
                                <a:rPr lang="en-NZ" sz="1200" b="0" i="1" smtClean="0">
                                  <a:latin typeface="Cambria Math" panose="02040503050406030204" pitchFamily="18" charset="0"/>
                                  <a:ea typeface="Cambria Math"/>
                                </a:rPr>
                              </m:ctrlPr>
                            </m:limLowPr>
                            <m:e>
                              <m:r>
                                <m:rPr>
                                  <m:sty m:val="p"/>
                                </m:rPr>
                                <a:rPr lang="en-NZ" sz="1200" b="0" i="0" smtClean="0">
                                  <a:latin typeface="Cambria Math"/>
                                  <a:ea typeface="Cambria Math"/>
                                </a:rPr>
                                <m:t>min</m:t>
                              </m:r>
                            </m:e>
                            <m:lim>
                              <m:r>
                                <a:rPr lang="en-NZ" sz="1200" b="0" i="1" smtClean="0">
                                  <a:latin typeface="Cambria Math"/>
                                  <a:ea typeface="Cambria Math"/>
                                </a:rPr>
                                <m:t>𝜃</m:t>
                              </m:r>
                            </m:lim>
                          </m:limLow>
                        </m:fName>
                        <m:e>
                          <m:r>
                            <a:rPr lang="en-NZ" sz="1200" i="1">
                              <a:latin typeface="Cambria Math"/>
                              <a:ea typeface="Cambria Math"/>
                            </a:rPr>
                            <m:t>𝐽</m:t>
                          </m:r>
                          <m:r>
                            <a:rPr lang="en-NZ" sz="1200" i="1">
                              <a:latin typeface="Cambria Math"/>
                              <a:ea typeface="Cambria Math"/>
                            </a:rPr>
                            <m:t>(</m:t>
                          </m:r>
                          <m:r>
                            <a:rPr lang="en-NZ" sz="1200" i="1">
                              <a:latin typeface="Cambria Math"/>
                              <a:ea typeface="Cambria Math"/>
                            </a:rPr>
                            <m:t>𝜃</m:t>
                          </m:r>
                          <m:r>
                            <a:rPr lang="en-NZ" sz="1200" i="1">
                              <a:latin typeface="Cambria Math"/>
                              <a:ea typeface="Cambria Math"/>
                            </a:rPr>
                            <m:t>)=</m:t>
                          </m:r>
                          <m:f>
                            <m:fPr>
                              <m:ctrlPr>
                                <a:rPr lang="en-NZ" sz="1200" i="1">
                                  <a:latin typeface="Cambria Math" panose="02040503050406030204" pitchFamily="18" charset="0"/>
                                  <a:ea typeface="Cambria Math"/>
                                </a:rPr>
                              </m:ctrlPr>
                            </m:fPr>
                            <m:num>
                              <m:r>
                                <a:rPr lang="en-NZ" sz="1200" i="1">
                                  <a:latin typeface="Cambria Math"/>
                                  <a:ea typeface="Cambria Math"/>
                                </a:rPr>
                                <m:t>1</m:t>
                              </m:r>
                            </m:num>
                            <m:den>
                              <m:r>
                                <a:rPr lang="en-NZ" sz="1200" i="1">
                                  <a:latin typeface="Cambria Math"/>
                                  <a:ea typeface="Cambria Math"/>
                                </a:rPr>
                                <m:t>2</m:t>
                              </m:r>
                              <m:r>
                                <a:rPr lang="en-NZ" sz="1200" i="1">
                                  <a:latin typeface="Cambria Math"/>
                                  <a:ea typeface="Cambria Math"/>
                                </a:rPr>
                                <m:t>𝑚</m:t>
                              </m:r>
                            </m:den>
                          </m:f>
                          <m:d>
                            <m:dPr>
                              <m:begChr m:val="["/>
                              <m:endChr m:val="]"/>
                              <m:ctrlPr>
                                <a:rPr lang="en-NZ" sz="1200" i="1" smtClean="0">
                                  <a:latin typeface="Cambria Math" panose="02040503050406030204" pitchFamily="18" charset="0"/>
                                  <a:ea typeface="Cambria Math"/>
                                </a:rPr>
                              </m:ctrlPr>
                            </m:dPr>
                            <m:e>
                              <m:nary>
                                <m:naryPr>
                                  <m:chr m:val="∑"/>
                                  <m:ctrlPr>
                                    <a:rPr lang="en-NZ" sz="1200" i="1">
                                      <a:latin typeface="Cambria Math" panose="02040503050406030204" pitchFamily="18" charset="0"/>
                                      <a:ea typeface="Cambria Math"/>
                                    </a:rPr>
                                  </m:ctrlPr>
                                </m:naryPr>
                                <m:sub>
                                  <m:r>
                                    <m:rPr>
                                      <m:brk m:alnAt="23"/>
                                    </m:rPr>
                                    <a:rPr lang="en-NZ" sz="1200" i="1">
                                      <a:latin typeface="Cambria Math"/>
                                      <a:ea typeface="Cambria Math"/>
                                    </a:rPr>
                                    <m:t>𝑖</m:t>
                                  </m:r>
                                  <m:r>
                                    <a:rPr lang="en-NZ" sz="1200" i="1">
                                      <a:latin typeface="Cambria Math"/>
                                      <a:ea typeface="Cambria Math"/>
                                    </a:rPr>
                                    <m:t>=1</m:t>
                                  </m:r>
                                </m:sub>
                                <m:sup>
                                  <m:r>
                                    <a:rPr lang="en-NZ" sz="1200" i="1">
                                      <a:latin typeface="Cambria Math"/>
                                      <a:ea typeface="Cambria Math"/>
                                    </a:rPr>
                                    <m:t>𝑚</m:t>
                                  </m:r>
                                </m:sup>
                                <m:e>
                                  <m:sSup>
                                    <m:sSupPr>
                                      <m:ctrlPr>
                                        <a:rPr lang="en-NZ" sz="1200" i="1">
                                          <a:latin typeface="Cambria Math" panose="02040503050406030204" pitchFamily="18" charset="0"/>
                                          <a:ea typeface="Cambria Math"/>
                                        </a:rPr>
                                      </m:ctrlPr>
                                    </m:sSupPr>
                                    <m:e>
                                      <m:d>
                                        <m:dPr>
                                          <m:ctrlPr>
                                            <a:rPr lang="en-NZ" sz="1200" i="1">
                                              <a:latin typeface="Cambria Math" panose="02040503050406030204" pitchFamily="18" charset="0"/>
                                              <a:ea typeface="Cambria Math"/>
                                            </a:rPr>
                                          </m:ctrlPr>
                                        </m:dPr>
                                        <m:e>
                                          <m:r>
                                            <a:rPr lang="en-NZ" sz="1200" i="1">
                                              <a:latin typeface="Cambria Math"/>
                                              <a:ea typeface="Cambria Math"/>
                                            </a:rPr>
                                            <m:t>h</m:t>
                                          </m:r>
                                          <m:r>
                                            <a:rPr lang="en-NZ" sz="1200" i="1" baseline="-25000">
                                              <a:latin typeface="Cambria Math"/>
                                              <a:ea typeface="Cambria Math"/>
                                            </a:rPr>
                                            <m:t>𝜃</m:t>
                                          </m:r>
                                          <m:d>
                                            <m:dPr>
                                              <m:ctrlPr>
                                                <a:rPr lang="en-NZ" sz="1200" i="1">
                                                  <a:latin typeface="Cambria Math" panose="02040503050406030204" pitchFamily="18" charset="0"/>
                                                  <a:ea typeface="Cambria Math"/>
                                                </a:rPr>
                                              </m:ctrlPr>
                                            </m:dPr>
                                            <m:e>
                                              <m:sSup>
                                                <m:sSupPr>
                                                  <m:ctrlPr>
                                                    <a:rPr lang="en-NZ" sz="1200" i="1">
                                                      <a:latin typeface="Cambria Math" panose="02040503050406030204" pitchFamily="18" charset="0"/>
                                                      <a:ea typeface="Cambria Math"/>
                                                    </a:rPr>
                                                  </m:ctrlPr>
                                                </m:sSupPr>
                                                <m:e>
                                                  <m:r>
                                                    <a:rPr lang="en-NZ" sz="1200" i="1">
                                                      <a:latin typeface="Cambria Math"/>
                                                      <a:ea typeface="Cambria Math"/>
                                                    </a:rPr>
                                                    <m:t>𝑥</m:t>
                                                  </m:r>
                                                </m:e>
                                                <m:sup>
                                                  <m:d>
                                                    <m:dPr>
                                                      <m:ctrlPr>
                                                        <a:rPr lang="en-NZ" sz="1200" i="1">
                                                          <a:latin typeface="Cambria Math" panose="02040503050406030204" pitchFamily="18" charset="0"/>
                                                          <a:ea typeface="Cambria Math"/>
                                                        </a:rPr>
                                                      </m:ctrlPr>
                                                    </m:dPr>
                                                    <m:e>
                                                      <m:r>
                                                        <a:rPr lang="en-NZ" sz="1200" i="1">
                                                          <a:latin typeface="Cambria Math"/>
                                                          <a:ea typeface="Cambria Math"/>
                                                        </a:rPr>
                                                        <m:t>𝑖</m:t>
                                                      </m:r>
                                                    </m:e>
                                                  </m:d>
                                                </m:sup>
                                              </m:sSup>
                                            </m:e>
                                          </m:d>
                                          <m:r>
                                            <a:rPr lang="en-NZ" sz="1200" i="1">
                                              <a:latin typeface="Cambria Math"/>
                                              <a:ea typeface="Cambria Math"/>
                                            </a:rPr>
                                            <m:t>−</m:t>
                                          </m:r>
                                          <m:sSup>
                                            <m:sSupPr>
                                              <m:ctrlPr>
                                                <a:rPr lang="en-NZ" sz="1200" i="1">
                                                  <a:latin typeface="Cambria Math" panose="02040503050406030204" pitchFamily="18" charset="0"/>
                                                  <a:ea typeface="Cambria Math"/>
                                                </a:rPr>
                                              </m:ctrlPr>
                                            </m:sSupPr>
                                            <m:e>
                                              <m:r>
                                                <a:rPr lang="en-NZ" sz="1200" i="1">
                                                  <a:latin typeface="Cambria Math"/>
                                                  <a:ea typeface="Cambria Math"/>
                                                </a:rPr>
                                                <m:t>𝑦</m:t>
                                              </m:r>
                                            </m:e>
                                            <m:sup>
                                              <m:d>
                                                <m:dPr>
                                                  <m:ctrlPr>
                                                    <a:rPr lang="en-NZ" sz="1200" i="1">
                                                      <a:latin typeface="Cambria Math" panose="02040503050406030204" pitchFamily="18" charset="0"/>
                                                      <a:ea typeface="Cambria Math"/>
                                                    </a:rPr>
                                                  </m:ctrlPr>
                                                </m:dPr>
                                                <m:e>
                                                  <m:r>
                                                    <a:rPr lang="en-NZ" sz="1200" i="1">
                                                      <a:latin typeface="Cambria Math"/>
                                                      <a:ea typeface="Cambria Math"/>
                                                    </a:rPr>
                                                    <m:t>𝑖</m:t>
                                                  </m:r>
                                                </m:e>
                                              </m:d>
                                            </m:sup>
                                          </m:sSup>
                                        </m:e>
                                      </m:d>
                                    </m:e>
                                    <m:sup>
                                      <m:r>
                                        <a:rPr lang="en-NZ" sz="1200" i="1">
                                          <a:latin typeface="Cambria Math"/>
                                          <a:ea typeface="Cambria Math"/>
                                        </a:rPr>
                                        <m:t>2</m:t>
                                      </m:r>
                                    </m:sup>
                                  </m:sSup>
                                </m:e>
                              </m:nary>
                            </m:e>
                          </m:d>
                        </m:e>
                      </m:func>
                    </m:oMath>
                  </m:oMathPara>
                </a14:m>
                <a:endParaRPr lang="en-US" sz="1200" dirty="0"/>
              </a:p>
            </p:txBody>
          </p:sp>
        </mc:Choice>
        <mc:Fallback xmlns="">
          <p:sp>
            <p:nvSpPr>
              <p:cNvPr id="20" name="TextBox 19"/>
              <p:cNvSpPr txBox="1">
                <a:spLocks noRot="1" noChangeAspect="1" noMove="1" noResize="1" noEditPoints="1" noAdjustHandles="1" noChangeArrowheads="1" noChangeShapeType="1" noTextEdit="1"/>
              </p:cNvSpPr>
              <p:nvPr/>
            </p:nvSpPr>
            <p:spPr>
              <a:xfrm>
                <a:off x="704690" y="1422172"/>
                <a:ext cx="2705420" cy="596445"/>
              </a:xfrm>
              <a:prstGeom prst="rect">
                <a:avLst/>
              </a:prstGeom>
              <a:blipFill rotWithShape="1">
                <a:blip r:embed="rId2"/>
                <a:stretch>
                  <a:fillRect t="-95918" b="-147959"/>
                </a:stretch>
              </a:blipFill>
            </p:spPr>
            <p:txBody>
              <a:bodyPr/>
              <a:lstStyle/>
              <a:p>
                <a:r>
                  <a:rPr lang="en-US">
                    <a:noFill/>
                  </a:rPr>
                  <a:t> </a:t>
                </a:r>
              </a:p>
            </p:txBody>
          </p:sp>
        </mc:Fallback>
      </mc:AlternateContent>
      <p:sp>
        <p:nvSpPr>
          <p:cNvPr id="21" name="TextBox 20"/>
          <p:cNvSpPr txBox="1"/>
          <p:nvPr/>
        </p:nvSpPr>
        <p:spPr>
          <a:xfrm rot="16200000">
            <a:off x="110473" y="4207622"/>
            <a:ext cx="1315561" cy="338554"/>
          </a:xfrm>
          <a:prstGeom prst="rect">
            <a:avLst/>
          </a:prstGeom>
          <a:noFill/>
        </p:spPr>
        <p:txBody>
          <a:bodyPr wrap="square" rtlCol="0">
            <a:spAutoFit/>
          </a:bodyPr>
          <a:lstStyle/>
          <a:p>
            <a:pPr algn="ctr"/>
            <a:r>
              <a:rPr lang="en-US" sz="1600" dirty="0" smtClean="0"/>
              <a:t>Price</a:t>
            </a:r>
            <a:endParaRPr lang="en-US" sz="1600" dirty="0"/>
          </a:p>
        </p:txBody>
      </p:sp>
      <p:sp>
        <p:nvSpPr>
          <p:cNvPr id="22" name="TextBox 20"/>
          <p:cNvSpPr txBox="1"/>
          <p:nvPr/>
        </p:nvSpPr>
        <p:spPr>
          <a:xfrm>
            <a:off x="1364566" y="5340711"/>
            <a:ext cx="986671"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1600" dirty="0" smtClean="0"/>
              <a:t>Size</a:t>
            </a:r>
            <a:endParaRPr lang="en-US" sz="1600" dirty="0"/>
          </a:p>
        </p:txBody>
      </p:sp>
      <p:cxnSp>
        <p:nvCxnSpPr>
          <p:cNvPr id="23" name="Straight Connector 22"/>
          <p:cNvCxnSpPr/>
          <p:nvPr/>
        </p:nvCxnSpPr>
        <p:spPr>
          <a:xfrm>
            <a:off x="914400" y="3327400"/>
            <a:ext cx="0" cy="20086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14400" y="5336027"/>
            <a:ext cx="167014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Multiply 24"/>
          <p:cNvSpPr/>
          <p:nvPr/>
        </p:nvSpPr>
        <p:spPr>
          <a:xfrm>
            <a:off x="1295400" y="454660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y 25"/>
          <p:cNvSpPr/>
          <p:nvPr/>
        </p:nvSpPr>
        <p:spPr>
          <a:xfrm>
            <a:off x="1066800" y="487132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ltiply 26"/>
          <p:cNvSpPr/>
          <p:nvPr/>
        </p:nvSpPr>
        <p:spPr>
          <a:xfrm>
            <a:off x="993648" y="5157816"/>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y 27"/>
          <p:cNvSpPr/>
          <p:nvPr/>
        </p:nvSpPr>
        <p:spPr>
          <a:xfrm>
            <a:off x="2362200" y="353060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y 28"/>
          <p:cNvSpPr/>
          <p:nvPr/>
        </p:nvSpPr>
        <p:spPr>
          <a:xfrm>
            <a:off x="2057400" y="375372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p:nvPr/>
        </p:nvSpPr>
        <p:spPr>
          <a:xfrm>
            <a:off x="1517577" y="412516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Multiply 30"/>
          <p:cNvSpPr/>
          <p:nvPr/>
        </p:nvSpPr>
        <p:spPr>
          <a:xfrm>
            <a:off x="2667000" y="363220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p:cNvSpPr/>
          <p:nvPr/>
        </p:nvSpPr>
        <p:spPr>
          <a:xfrm>
            <a:off x="1752600" y="3753720"/>
            <a:ext cx="152400" cy="183280"/>
          </a:xfrm>
          <a:prstGeom prst="mathMultiply">
            <a:avLst>
              <a:gd name="adj1"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p:cNvSpPr txBox="1"/>
              <p:nvPr/>
            </p:nvSpPr>
            <p:spPr>
              <a:xfrm>
                <a:off x="5487435" y="2099429"/>
                <a:ext cx="3433119" cy="6792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NZ" sz="1200" b="0" i="1" smtClean="0">
                              <a:latin typeface="Cambria Math" panose="02040503050406030204" pitchFamily="18" charset="0"/>
                              <a:ea typeface="Cambria Math"/>
                            </a:rPr>
                          </m:ctrlPr>
                        </m:funcPr>
                        <m:fName>
                          <m:limLow>
                            <m:limLowPr>
                              <m:ctrlPr>
                                <a:rPr lang="en-NZ" sz="1200" b="0" i="1" smtClean="0">
                                  <a:latin typeface="Cambria Math" panose="02040503050406030204" pitchFamily="18" charset="0"/>
                                  <a:ea typeface="Cambria Math"/>
                                </a:rPr>
                              </m:ctrlPr>
                            </m:limLowPr>
                            <m:e>
                              <m:r>
                                <m:rPr>
                                  <m:sty m:val="p"/>
                                </m:rPr>
                                <a:rPr lang="en-NZ" sz="1200" b="0" i="0" smtClean="0">
                                  <a:latin typeface="Cambria Math"/>
                                  <a:ea typeface="Cambria Math"/>
                                </a:rPr>
                                <m:t>min</m:t>
                              </m:r>
                            </m:e>
                            <m:lim>
                              <m:r>
                                <a:rPr lang="en-NZ" sz="1200" b="0" i="1" smtClean="0">
                                  <a:latin typeface="Cambria Math"/>
                                  <a:ea typeface="Cambria Math"/>
                                </a:rPr>
                                <m:t>𝜃</m:t>
                              </m:r>
                            </m:lim>
                          </m:limLow>
                        </m:fName>
                        <m:e>
                          <m:r>
                            <a:rPr lang="en-NZ" sz="1200" i="1">
                              <a:latin typeface="Cambria Math"/>
                              <a:ea typeface="Cambria Math"/>
                            </a:rPr>
                            <m:t>𝐽</m:t>
                          </m:r>
                          <m:r>
                            <a:rPr lang="en-NZ" sz="1200" i="1">
                              <a:latin typeface="Cambria Math"/>
                              <a:ea typeface="Cambria Math"/>
                            </a:rPr>
                            <m:t>(</m:t>
                          </m:r>
                          <m:r>
                            <a:rPr lang="en-NZ" sz="1200" i="1">
                              <a:latin typeface="Cambria Math"/>
                              <a:ea typeface="Cambria Math"/>
                            </a:rPr>
                            <m:t>𝜃</m:t>
                          </m:r>
                          <m:r>
                            <a:rPr lang="en-NZ" sz="1200" i="1">
                              <a:latin typeface="Cambria Math"/>
                              <a:ea typeface="Cambria Math"/>
                            </a:rPr>
                            <m:t>)=</m:t>
                          </m:r>
                          <m:f>
                            <m:fPr>
                              <m:ctrlPr>
                                <a:rPr lang="en-NZ" sz="1200" i="1">
                                  <a:latin typeface="Cambria Math" panose="02040503050406030204" pitchFamily="18" charset="0"/>
                                  <a:ea typeface="Cambria Math"/>
                                </a:rPr>
                              </m:ctrlPr>
                            </m:fPr>
                            <m:num>
                              <m:r>
                                <a:rPr lang="en-NZ" sz="1200" i="1">
                                  <a:latin typeface="Cambria Math"/>
                                  <a:ea typeface="Cambria Math"/>
                                </a:rPr>
                                <m:t>1</m:t>
                              </m:r>
                            </m:num>
                            <m:den>
                              <m:r>
                                <a:rPr lang="en-NZ" sz="1200" i="1">
                                  <a:latin typeface="Cambria Math"/>
                                  <a:ea typeface="Cambria Math"/>
                                </a:rPr>
                                <m:t>2</m:t>
                              </m:r>
                              <m:r>
                                <a:rPr lang="en-NZ" sz="1200" i="1">
                                  <a:latin typeface="Cambria Math"/>
                                  <a:ea typeface="Cambria Math"/>
                                </a:rPr>
                                <m:t>𝑚</m:t>
                              </m:r>
                            </m:den>
                          </m:f>
                          <m:d>
                            <m:dPr>
                              <m:begChr m:val="["/>
                              <m:endChr m:val="]"/>
                              <m:ctrlPr>
                                <a:rPr lang="en-NZ" sz="1200" i="1" smtClean="0">
                                  <a:latin typeface="Cambria Math" panose="02040503050406030204" pitchFamily="18" charset="0"/>
                                  <a:ea typeface="Cambria Math"/>
                                </a:rPr>
                              </m:ctrlPr>
                            </m:dPr>
                            <m:e>
                              <m:nary>
                                <m:naryPr>
                                  <m:chr m:val="∑"/>
                                  <m:ctrlPr>
                                    <a:rPr lang="en-NZ" sz="1200" i="1">
                                      <a:latin typeface="Cambria Math" panose="02040503050406030204" pitchFamily="18" charset="0"/>
                                      <a:ea typeface="Cambria Math"/>
                                    </a:rPr>
                                  </m:ctrlPr>
                                </m:naryPr>
                                <m:sub>
                                  <m:r>
                                    <m:rPr>
                                      <m:brk m:alnAt="23"/>
                                    </m:rPr>
                                    <a:rPr lang="en-NZ" sz="1200" i="1">
                                      <a:latin typeface="Cambria Math"/>
                                      <a:ea typeface="Cambria Math"/>
                                    </a:rPr>
                                    <m:t>𝑖</m:t>
                                  </m:r>
                                  <m:r>
                                    <a:rPr lang="en-NZ" sz="1200" i="1">
                                      <a:latin typeface="Cambria Math"/>
                                      <a:ea typeface="Cambria Math"/>
                                    </a:rPr>
                                    <m:t>=1</m:t>
                                  </m:r>
                                </m:sub>
                                <m:sup>
                                  <m:r>
                                    <a:rPr lang="en-NZ" sz="1200" i="1">
                                      <a:latin typeface="Cambria Math"/>
                                      <a:ea typeface="Cambria Math"/>
                                    </a:rPr>
                                    <m:t>𝑚</m:t>
                                  </m:r>
                                </m:sup>
                                <m:e>
                                  <m:sSup>
                                    <m:sSupPr>
                                      <m:ctrlPr>
                                        <a:rPr lang="en-NZ" sz="1200" i="1">
                                          <a:latin typeface="Cambria Math" panose="02040503050406030204" pitchFamily="18" charset="0"/>
                                          <a:ea typeface="Cambria Math"/>
                                        </a:rPr>
                                      </m:ctrlPr>
                                    </m:sSupPr>
                                    <m:e>
                                      <m:d>
                                        <m:dPr>
                                          <m:ctrlPr>
                                            <a:rPr lang="en-NZ" sz="1200" i="1">
                                              <a:latin typeface="Cambria Math" panose="02040503050406030204" pitchFamily="18" charset="0"/>
                                              <a:ea typeface="Cambria Math"/>
                                            </a:rPr>
                                          </m:ctrlPr>
                                        </m:dPr>
                                        <m:e>
                                          <m:r>
                                            <a:rPr lang="en-NZ" sz="1200" i="1">
                                              <a:latin typeface="Cambria Math"/>
                                              <a:ea typeface="Cambria Math"/>
                                            </a:rPr>
                                            <m:t>h</m:t>
                                          </m:r>
                                          <m:r>
                                            <a:rPr lang="en-NZ" sz="1200" i="1" baseline="-25000">
                                              <a:latin typeface="Cambria Math"/>
                                              <a:ea typeface="Cambria Math"/>
                                            </a:rPr>
                                            <m:t>𝜃</m:t>
                                          </m:r>
                                          <m:d>
                                            <m:dPr>
                                              <m:ctrlPr>
                                                <a:rPr lang="en-NZ" sz="1200" i="1">
                                                  <a:latin typeface="Cambria Math" panose="02040503050406030204" pitchFamily="18" charset="0"/>
                                                  <a:ea typeface="Cambria Math"/>
                                                </a:rPr>
                                              </m:ctrlPr>
                                            </m:dPr>
                                            <m:e>
                                              <m:sSup>
                                                <m:sSupPr>
                                                  <m:ctrlPr>
                                                    <a:rPr lang="en-NZ" sz="1200" i="1">
                                                      <a:latin typeface="Cambria Math" panose="02040503050406030204" pitchFamily="18" charset="0"/>
                                                      <a:ea typeface="Cambria Math"/>
                                                    </a:rPr>
                                                  </m:ctrlPr>
                                                </m:sSupPr>
                                                <m:e>
                                                  <m:r>
                                                    <a:rPr lang="en-NZ" sz="1200" i="1">
                                                      <a:latin typeface="Cambria Math"/>
                                                      <a:ea typeface="Cambria Math"/>
                                                    </a:rPr>
                                                    <m:t>𝑥</m:t>
                                                  </m:r>
                                                </m:e>
                                                <m:sup>
                                                  <m:d>
                                                    <m:dPr>
                                                      <m:ctrlPr>
                                                        <a:rPr lang="en-NZ" sz="1200" i="1">
                                                          <a:latin typeface="Cambria Math" panose="02040503050406030204" pitchFamily="18" charset="0"/>
                                                          <a:ea typeface="Cambria Math"/>
                                                        </a:rPr>
                                                      </m:ctrlPr>
                                                    </m:dPr>
                                                    <m:e>
                                                      <m:r>
                                                        <a:rPr lang="en-NZ" sz="1200" i="1">
                                                          <a:latin typeface="Cambria Math"/>
                                                          <a:ea typeface="Cambria Math"/>
                                                        </a:rPr>
                                                        <m:t>𝑖</m:t>
                                                      </m:r>
                                                    </m:e>
                                                  </m:d>
                                                </m:sup>
                                              </m:sSup>
                                            </m:e>
                                          </m:d>
                                          <m:r>
                                            <a:rPr lang="en-NZ" sz="1200" i="1">
                                              <a:latin typeface="Cambria Math"/>
                                              <a:ea typeface="Cambria Math"/>
                                            </a:rPr>
                                            <m:t>−</m:t>
                                          </m:r>
                                          <m:sSup>
                                            <m:sSupPr>
                                              <m:ctrlPr>
                                                <a:rPr lang="en-NZ" sz="1200" i="1">
                                                  <a:latin typeface="Cambria Math" panose="02040503050406030204" pitchFamily="18" charset="0"/>
                                                  <a:ea typeface="Cambria Math"/>
                                                </a:rPr>
                                              </m:ctrlPr>
                                            </m:sSupPr>
                                            <m:e>
                                              <m:r>
                                                <a:rPr lang="en-NZ" sz="1200" i="1">
                                                  <a:latin typeface="Cambria Math"/>
                                                  <a:ea typeface="Cambria Math"/>
                                                </a:rPr>
                                                <m:t>𝑦</m:t>
                                              </m:r>
                                            </m:e>
                                            <m:sup>
                                              <m:d>
                                                <m:dPr>
                                                  <m:ctrlPr>
                                                    <a:rPr lang="en-NZ" sz="1200" i="1">
                                                      <a:latin typeface="Cambria Math" panose="02040503050406030204" pitchFamily="18" charset="0"/>
                                                      <a:ea typeface="Cambria Math"/>
                                                    </a:rPr>
                                                  </m:ctrlPr>
                                                </m:dPr>
                                                <m:e>
                                                  <m:r>
                                                    <a:rPr lang="en-NZ" sz="1200" i="1">
                                                      <a:latin typeface="Cambria Math"/>
                                                      <a:ea typeface="Cambria Math"/>
                                                    </a:rPr>
                                                    <m:t>𝑖</m:t>
                                                  </m:r>
                                                </m:e>
                                              </m:d>
                                            </m:sup>
                                          </m:sSup>
                                        </m:e>
                                      </m:d>
                                    </m:e>
                                    <m:sup>
                                      <m:r>
                                        <a:rPr lang="en-NZ" sz="1200" i="1">
                                          <a:latin typeface="Cambria Math"/>
                                          <a:ea typeface="Cambria Math"/>
                                        </a:rPr>
                                        <m:t>2</m:t>
                                      </m:r>
                                    </m:sup>
                                  </m:sSup>
                                  <m:r>
                                    <a:rPr lang="en-NZ" sz="1200" i="1">
                                      <a:latin typeface="Cambria Math"/>
                                      <a:ea typeface="Cambria Math"/>
                                    </a:rPr>
                                    <m:t>+</m:t>
                                  </m:r>
                                  <m:r>
                                    <m:rPr>
                                      <m:brk m:alnAt="23"/>
                                    </m:rPr>
                                    <a:rPr lang="en-NZ" sz="1200" i="1">
                                      <a:solidFill>
                                        <a:srgbClr val="7030A0"/>
                                      </a:solidFill>
                                      <a:latin typeface="Cambria Math"/>
                                      <a:ea typeface="Cambria Math"/>
                                    </a:rPr>
                                    <m:t>𝜆</m:t>
                                  </m:r>
                                  <m:nary>
                                    <m:naryPr>
                                      <m:chr m:val="∑"/>
                                      <m:ctrlPr>
                                        <a:rPr lang="en-NZ" sz="1200" i="1">
                                          <a:solidFill>
                                            <a:srgbClr val="7030A0"/>
                                          </a:solidFill>
                                          <a:latin typeface="Cambria Math" panose="02040503050406030204" pitchFamily="18" charset="0"/>
                                          <a:ea typeface="Cambria Math"/>
                                        </a:rPr>
                                      </m:ctrlPr>
                                    </m:naryPr>
                                    <m:sub>
                                      <m:r>
                                        <a:rPr lang="en-NZ" sz="1200" b="0" i="1" smtClean="0">
                                          <a:solidFill>
                                            <a:srgbClr val="7030A0"/>
                                          </a:solidFill>
                                          <a:latin typeface="Cambria Math"/>
                                          <a:ea typeface="Cambria Math"/>
                                        </a:rPr>
                                        <m:t>𝑗</m:t>
                                      </m:r>
                                      <m:r>
                                        <a:rPr lang="en-NZ" sz="1200" i="1">
                                          <a:solidFill>
                                            <a:srgbClr val="7030A0"/>
                                          </a:solidFill>
                                          <a:latin typeface="Cambria Math"/>
                                          <a:ea typeface="Cambria Math"/>
                                        </a:rPr>
                                        <m:t>=1</m:t>
                                      </m:r>
                                    </m:sub>
                                    <m:sup>
                                      <m:r>
                                        <a:rPr lang="en-NZ" sz="1200" i="1">
                                          <a:solidFill>
                                            <a:srgbClr val="7030A0"/>
                                          </a:solidFill>
                                          <a:latin typeface="Cambria Math"/>
                                          <a:ea typeface="Cambria Math"/>
                                        </a:rPr>
                                        <m:t>𝑛</m:t>
                                      </m:r>
                                    </m:sup>
                                    <m:e>
                                      <m:sSup>
                                        <m:sSupPr>
                                          <m:ctrlPr>
                                            <a:rPr lang="en-NZ" sz="1200" i="1">
                                              <a:solidFill>
                                                <a:srgbClr val="7030A0"/>
                                              </a:solidFill>
                                              <a:latin typeface="Cambria Math" panose="02040503050406030204" pitchFamily="18" charset="0"/>
                                              <a:ea typeface="Cambria Math"/>
                                            </a:rPr>
                                          </m:ctrlPr>
                                        </m:sSupPr>
                                        <m:e>
                                          <m:r>
                                            <a:rPr lang="en-NZ" sz="1200" i="1">
                                              <a:solidFill>
                                                <a:srgbClr val="7030A0"/>
                                              </a:solidFill>
                                              <a:latin typeface="Cambria Math"/>
                                              <a:ea typeface="Cambria Math"/>
                                            </a:rPr>
                                            <m:t>𝜃</m:t>
                                          </m:r>
                                          <m:r>
                                            <a:rPr lang="en-NZ" sz="1200" b="0" i="1" baseline="-25000" smtClean="0">
                                              <a:solidFill>
                                                <a:srgbClr val="7030A0"/>
                                              </a:solidFill>
                                              <a:latin typeface="Cambria Math"/>
                                              <a:ea typeface="Cambria Math"/>
                                            </a:rPr>
                                            <m:t>𝑗</m:t>
                                          </m:r>
                                        </m:e>
                                        <m:sup>
                                          <m:r>
                                            <a:rPr lang="en-NZ" sz="1200" i="1">
                                              <a:solidFill>
                                                <a:srgbClr val="7030A0"/>
                                              </a:solidFill>
                                              <a:latin typeface="Cambria Math"/>
                                              <a:ea typeface="Cambria Math"/>
                                            </a:rPr>
                                            <m:t>2</m:t>
                                          </m:r>
                                        </m:sup>
                                      </m:sSup>
                                    </m:e>
                                  </m:nary>
                                </m:e>
                              </m:nary>
                            </m:e>
                          </m:d>
                        </m:e>
                      </m:func>
                    </m:oMath>
                  </m:oMathPara>
                </a14:m>
                <a:endParaRPr lang="en-US" sz="1200" dirty="0"/>
              </a:p>
            </p:txBody>
          </p:sp>
        </mc:Choice>
        <mc:Fallback xmlns="">
          <p:sp>
            <p:nvSpPr>
              <p:cNvPr id="35" name="TextBox 34"/>
              <p:cNvSpPr txBox="1">
                <a:spLocks noRot="1" noChangeAspect="1" noMove="1" noResize="1" noEditPoints="1" noAdjustHandles="1" noChangeArrowheads="1" noChangeShapeType="1" noTextEdit="1"/>
              </p:cNvSpPr>
              <p:nvPr/>
            </p:nvSpPr>
            <p:spPr>
              <a:xfrm>
                <a:off x="5487435" y="1574571"/>
                <a:ext cx="3429080" cy="679289"/>
              </a:xfrm>
              <a:prstGeom prst="rect">
                <a:avLst/>
              </a:prstGeom>
              <a:blipFill rotWithShape="1">
                <a:blip r:embed="rId3"/>
                <a:stretch>
                  <a:fillRect/>
                </a:stretch>
              </a:blipFill>
            </p:spPr>
            <p:txBody>
              <a:bodyPr/>
              <a:lstStyle/>
              <a:p>
                <a:r>
                  <a:rPr lang="en-US">
                    <a:noFill/>
                  </a:rPr>
                  <a:t> </a:t>
                </a:r>
              </a:p>
            </p:txBody>
          </p:sp>
        </mc:Fallback>
      </mc:AlternateContent>
      <p:sp>
        <p:nvSpPr>
          <p:cNvPr id="36" name="TextBox 35"/>
          <p:cNvSpPr txBox="1"/>
          <p:nvPr/>
        </p:nvSpPr>
        <p:spPr>
          <a:xfrm>
            <a:off x="6324600" y="584201"/>
            <a:ext cx="2133600" cy="830997"/>
          </a:xfrm>
          <a:prstGeom prst="rect">
            <a:avLst/>
          </a:prstGeom>
          <a:noFill/>
        </p:spPr>
        <p:txBody>
          <a:bodyPr wrap="square" rtlCol="0">
            <a:spAutoFit/>
          </a:bodyPr>
          <a:lstStyle/>
          <a:p>
            <a:r>
              <a:rPr lang="en-US" sz="2400" b="1" dirty="0" smtClean="0">
                <a:solidFill>
                  <a:srgbClr val="00B050"/>
                </a:solidFill>
              </a:rPr>
              <a:t>Model</a:t>
            </a:r>
            <a:r>
              <a:rPr lang="en-US" sz="2400" b="1" dirty="0" smtClean="0"/>
              <a:t> with Regularization</a:t>
            </a:r>
            <a:endParaRPr lang="en-US" sz="2400" b="1" dirty="0"/>
          </a:p>
        </p:txBody>
      </p:sp>
      <p:sp>
        <p:nvSpPr>
          <p:cNvPr id="5" name="Freeform 4"/>
          <p:cNvSpPr/>
          <p:nvPr/>
        </p:nvSpPr>
        <p:spPr>
          <a:xfrm>
            <a:off x="926592" y="3306828"/>
            <a:ext cx="2042160" cy="1960073"/>
          </a:xfrm>
          <a:custGeom>
            <a:avLst/>
            <a:gdLst>
              <a:gd name="connsiteX0" fmla="*/ 0 w 2042160"/>
              <a:gd name="connsiteY0" fmla="*/ 1293304 h 1470055"/>
              <a:gd name="connsiteX1" fmla="*/ 146304 w 2042160"/>
              <a:gd name="connsiteY1" fmla="*/ 1457896 h 1470055"/>
              <a:gd name="connsiteX2" fmla="*/ 231648 w 2042160"/>
              <a:gd name="connsiteY2" fmla="*/ 1000696 h 1470055"/>
              <a:gd name="connsiteX3" fmla="*/ 298704 w 2042160"/>
              <a:gd name="connsiteY3" fmla="*/ 842200 h 1470055"/>
              <a:gd name="connsiteX4" fmla="*/ 481584 w 2042160"/>
              <a:gd name="connsiteY4" fmla="*/ 1086040 h 1470055"/>
              <a:gd name="connsiteX5" fmla="*/ 615696 w 2042160"/>
              <a:gd name="connsiteY5" fmla="*/ 1025080 h 1470055"/>
              <a:gd name="connsiteX6" fmla="*/ 694944 w 2042160"/>
              <a:gd name="connsiteY6" fmla="*/ 317944 h 1470055"/>
              <a:gd name="connsiteX7" fmla="*/ 841248 w 2042160"/>
              <a:gd name="connsiteY7" fmla="*/ 391096 h 1470055"/>
              <a:gd name="connsiteX8" fmla="*/ 1054608 w 2042160"/>
              <a:gd name="connsiteY8" fmla="*/ 470344 h 1470055"/>
              <a:gd name="connsiteX9" fmla="*/ 1310640 w 2042160"/>
              <a:gd name="connsiteY9" fmla="*/ 281368 h 1470055"/>
              <a:gd name="connsiteX10" fmla="*/ 1420368 w 2042160"/>
              <a:gd name="connsiteY10" fmla="*/ 68008 h 1470055"/>
              <a:gd name="connsiteX11" fmla="*/ 1609344 w 2042160"/>
              <a:gd name="connsiteY11" fmla="*/ 573976 h 1470055"/>
              <a:gd name="connsiteX12" fmla="*/ 1712976 w 2042160"/>
              <a:gd name="connsiteY12" fmla="*/ 537400 h 1470055"/>
              <a:gd name="connsiteX13" fmla="*/ 1938528 w 2042160"/>
              <a:gd name="connsiteY13" fmla="*/ 25336 h 1470055"/>
              <a:gd name="connsiteX14" fmla="*/ 2042160 w 2042160"/>
              <a:gd name="connsiteY14" fmla="*/ 104584 h 147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42160" h="1470055">
                <a:moveTo>
                  <a:pt x="0" y="1293304"/>
                </a:moveTo>
                <a:cubicBezTo>
                  <a:pt x="53848" y="1399984"/>
                  <a:pt x="107696" y="1506664"/>
                  <a:pt x="146304" y="1457896"/>
                </a:cubicBezTo>
                <a:cubicBezTo>
                  <a:pt x="184912" y="1409128"/>
                  <a:pt x="206248" y="1103312"/>
                  <a:pt x="231648" y="1000696"/>
                </a:cubicBezTo>
                <a:cubicBezTo>
                  <a:pt x="257048" y="898080"/>
                  <a:pt x="257048" y="827976"/>
                  <a:pt x="298704" y="842200"/>
                </a:cubicBezTo>
                <a:cubicBezTo>
                  <a:pt x="340360" y="856424"/>
                  <a:pt x="428752" y="1055560"/>
                  <a:pt x="481584" y="1086040"/>
                </a:cubicBezTo>
                <a:cubicBezTo>
                  <a:pt x="534416" y="1116520"/>
                  <a:pt x="580136" y="1153096"/>
                  <a:pt x="615696" y="1025080"/>
                </a:cubicBezTo>
                <a:cubicBezTo>
                  <a:pt x="651256" y="897064"/>
                  <a:pt x="657352" y="423608"/>
                  <a:pt x="694944" y="317944"/>
                </a:cubicBezTo>
                <a:cubicBezTo>
                  <a:pt x="732536" y="212280"/>
                  <a:pt x="781304" y="365696"/>
                  <a:pt x="841248" y="391096"/>
                </a:cubicBezTo>
                <a:cubicBezTo>
                  <a:pt x="901192" y="416496"/>
                  <a:pt x="976376" y="488632"/>
                  <a:pt x="1054608" y="470344"/>
                </a:cubicBezTo>
                <a:cubicBezTo>
                  <a:pt x="1132840" y="452056"/>
                  <a:pt x="1249680" y="348424"/>
                  <a:pt x="1310640" y="281368"/>
                </a:cubicBezTo>
                <a:cubicBezTo>
                  <a:pt x="1371600" y="214312"/>
                  <a:pt x="1370584" y="19240"/>
                  <a:pt x="1420368" y="68008"/>
                </a:cubicBezTo>
                <a:cubicBezTo>
                  <a:pt x="1470152" y="116776"/>
                  <a:pt x="1560576" y="495744"/>
                  <a:pt x="1609344" y="573976"/>
                </a:cubicBezTo>
                <a:cubicBezTo>
                  <a:pt x="1658112" y="652208"/>
                  <a:pt x="1658112" y="628840"/>
                  <a:pt x="1712976" y="537400"/>
                </a:cubicBezTo>
                <a:cubicBezTo>
                  <a:pt x="1767840" y="445960"/>
                  <a:pt x="1883664" y="97472"/>
                  <a:pt x="1938528" y="25336"/>
                </a:cubicBezTo>
                <a:cubicBezTo>
                  <a:pt x="1993392" y="-46800"/>
                  <a:pt x="1993392" y="52768"/>
                  <a:pt x="2042160" y="104584"/>
                </a:cubicBezTo>
              </a:path>
            </a:pathLst>
          </a:cu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3748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ctrTitle"/>
          </p:nvPr>
        </p:nvSpPr>
        <p:spPr>
          <a:xfrm>
            <a:off x="1547813" y="2565400"/>
            <a:ext cx="6570662" cy="1209675"/>
          </a:xfrm>
        </p:spPr>
        <p:txBody>
          <a:bodyPr>
            <a:normAutofit fontScale="90000"/>
          </a:bodyPr>
          <a:lstStyle/>
          <a:p>
            <a:pPr eaLnBrk="1" hangingPunct="1"/>
            <a:r>
              <a:rPr lang="en-IE" altLang="en-US" smtClean="0"/>
              <a:t>Probability &amp; Statistics Overview</a:t>
            </a:r>
          </a:p>
        </p:txBody>
      </p:sp>
    </p:spTree>
    <p:extLst>
      <p:ext uri="{BB962C8B-B14F-4D97-AF65-F5344CB8AC3E}">
        <p14:creationId xmlns:p14="http://schemas.microsoft.com/office/powerpoint/2010/main" val="61957195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z="5400" b="1" dirty="0" smtClean="0">
                <a:solidFill>
                  <a:srgbClr val="D60093"/>
                </a:solidFill>
              </a:rPr>
              <a:t>Probability</a:t>
            </a:r>
          </a:p>
        </p:txBody>
      </p:sp>
      <p:grpSp>
        <p:nvGrpSpPr>
          <p:cNvPr id="4" name="Group 3"/>
          <p:cNvGrpSpPr>
            <a:grpSpLocks/>
          </p:cNvGrpSpPr>
          <p:nvPr/>
        </p:nvGrpSpPr>
        <p:grpSpPr bwMode="auto">
          <a:xfrm>
            <a:off x="107950" y="5828449"/>
            <a:ext cx="9144000" cy="984927"/>
            <a:chOff x="0" y="3324298"/>
            <a:chExt cx="9144000" cy="1487948"/>
          </a:xfrm>
        </p:grpSpPr>
        <p:sp>
          <p:nvSpPr>
            <p:cNvPr id="5" name="Text Box 11"/>
            <p:cNvSpPr txBox="1">
              <a:spLocks noChangeArrowheads="1"/>
            </p:cNvSpPr>
            <p:nvPr/>
          </p:nvSpPr>
          <p:spPr bwMode="auto">
            <a:xfrm>
              <a:off x="0" y="3324298"/>
              <a:ext cx="91440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000" b="1" dirty="0">
                  <a:latin typeface="Verdana" pitchFamily="34" charset="0"/>
                </a:rPr>
                <a:t>Impossible      Unlikely    Equal Chances     Likely         Certain</a:t>
              </a:r>
            </a:p>
          </p:txBody>
        </p:sp>
        <p:sp>
          <p:nvSpPr>
            <p:cNvPr id="6" name="Line 10"/>
            <p:cNvSpPr>
              <a:spLocks noChangeShapeType="1"/>
            </p:cNvSpPr>
            <p:nvPr/>
          </p:nvSpPr>
          <p:spPr bwMode="auto">
            <a:xfrm>
              <a:off x="838200" y="4039249"/>
              <a:ext cx="7589838" cy="0"/>
            </a:xfrm>
            <a:prstGeom prst="line">
              <a:avLst/>
            </a:prstGeom>
            <a:noFill/>
            <a:ln w="38100">
              <a:solidFill>
                <a:schemeClr val="tx1"/>
              </a:solidFill>
              <a:round/>
              <a:headEnd/>
              <a:tailEnd/>
            </a:ln>
            <a:effectLst/>
          </p:spPr>
          <p:txBody>
            <a:bodyPr/>
            <a:lstStyle/>
            <a:p>
              <a:pPr>
                <a:defRPr/>
              </a:pPr>
              <a:endParaRPr lang="en-US" dirty="0">
                <a:ln w="19050">
                  <a:solidFill>
                    <a:schemeClr val="tx1"/>
                  </a:solidFill>
                </a:ln>
                <a:latin typeface="Times New Roman" charset="0"/>
                <a:cs typeface="+mn-cs"/>
              </a:endParaRPr>
            </a:p>
          </p:txBody>
        </p:sp>
        <p:sp>
          <p:nvSpPr>
            <p:cNvPr id="7" name="Line 13"/>
            <p:cNvSpPr>
              <a:spLocks noChangeShapeType="1"/>
            </p:cNvSpPr>
            <p:nvPr/>
          </p:nvSpPr>
          <p:spPr bwMode="auto">
            <a:xfrm>
              <a:off x="838200" y="38862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4"/>
            <p:cNvSpPr>
              <a:spLocks noChangeShapeType="1"/>
            </p:cNvSpPr>
            <p:nvPr/>
          </p:nvSpPr>
          <p:spPr bwMode="auto">
            <a:xfrm>
              <a:off x="4572000" y="38862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Text Box 17"/>
            <p:cNvSpPr txBox="1">
              <a:spLocks noChangeArrowheads="1"/>
            </p:cNvSpPr>
            <p:nvPr/>
          </p:nvSpPr>
          <p:spPr bwMode="auto">
            <a:xfrm>
              <a:off x="609600" y="4114800"/>
              <a:ext cx="8534400" cy="697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defRPr>
              </a:lvl1pPr>
              <a:lvl2pPr marL="742950" indent="-285750">
                <a:spcBef>
                  <a:spcPct val="20000"/>
                </a:spcBef>
                <a:buChar char="–"/>
                <a:defRPr sz="2800">
                  <a:solidFill>
                    <a:schemeClr val="tx1"/>
                  </a:solidFill>
                  <a:latin typeface="Arial" pitchFamily="34" charset="0"/>
                </a:defRPr>
              </a:lvl2pPr>
              <a:lvl3pPr marL="1143000" indent="-228600">
                <a:spcBef>
                  <a:spcPct val="20000"/>
                </a:spcBef>
                <a:buChar char="•"/>
                <a:defRPr sz="2400">
                  <a:solidFill>
                    <a:schemeClr val="tx1"/>
                  </a:solidFill>
                  <a:latin typeface="Arial" pitchFamily="34" charset="0"/>
                </a:defRPr>
              </a:lvl3pPr>
              <a:lvl4pPr marL="1600200" indent="-228600">
                <a:spcBef>
                  <a:spcPct val="20000"/>
                </a:spcBef>
                <a:buChar char="–"/>
                <a:defRPr sz="2000">
                  <a:solidFill>
                    <a:schemeClr val="tx1"/>
                  </a:solidFill>
                  <a:latin typeface="Arial" pitchFamily="34" charset="0"/>
                </a:defRPr>
              </a:lvl4pPr>
              <a:lvl5pPr marL="2057400" indent="-22860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en-US" altLang="en-US" sz="2400" b="1" dirty="0">
                  <a:latin typeface="Verdana" pitchFamily="34" charset="0"/>
                </a:rPr>
                <a:t> 0	 	   	        0.5    			           </a:t>
              </a:r>
              <a:r>
                <a:rPr lang="en-US" altLang="en-US" sz="2400" b="1" dirty="0" smtClean="0">
                  <a:latin typeface="Verdana" pitchFamily="34" charset="0"/>
                </a:rPr>
                <a:t>1</a:t>
              </a:r>
              <a:endParaRPr lang="en-US" altLang="en-US" sz="2400" b="1" dirty="0">
                <a:latin typeface="Verdana" pitchFamily="34" charset="0"/>
              </a:endParaRPr>
            </a:p>
          </p:txBody>
        </p:sp>
        <p:sp>
          <p:nvSpPr>
            <p:cNvPr id="10" name="Line 13"/>
            <p:cNvSpPr>
              <a:spLocks noChangeShapeType="1"/>
            </p:cNvSpPr>
            <p:nvPr/>
          </p:nvSpPr>
          <p:spPr bwMode="auto">
            <a:xfrm>
              <a:off x="8382000" y="38862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13"/>
            <p:cNvSpPr>
              <a:spLocks noChangeShapeType="1"/>
            </p:cNvSpPr>
            <p:nvPr/>
          </p:nvSpPr>
          <p:spPr bwMode="auto">
            <a:xfrm>
              <a:off x="2819400" y="39624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Line 13"/>
            <p:cNvSpPr>
              <a:spLocks noChangeShapeType="1"/>
            </p:cNvSpPr>
            <p:nvPr/>
          </p:nvSpPr>
          <p:spPr bwMode="auto">
            <a:xfrm>
              <a:off x="6477000" y="3962400"/>
              <a:ext cx="0" cy="1524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mc:AlternateContent xmlns:mc="http://schemas.openxmlformats.org/markup-compatibility/2006" xmlns:a14="http://schemas.microsoft.com/office/drawing/2010/main">
        <mc:Choice Requires="a14">
          <p:sp>
            <p:nvSpPr>
              <p:cNvPr id="13" name="Rectangle 3"/>
              <p:cNvSpPr txBox="1">
                <a:spLocks noChangeArrowheads="1"/>
              </p:cNvSpPr>
              <p:nvPr/>
            </p:nvSpPr>
            <p:spPr bwMode="auto">
              <a:xfrm>
                <a:off x="462756" y="1484784"/>
                <a:ext cx="8501732" cy="424847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nSpc>
                    <a:spcPct val="90000"/>
                  </a:lnSpc>
                </a:pPr>
                <a:r>
                  <a:rPr lang="en-US" altLang="en-US" sz="2400" kern="0" dirty="0" smtClean="0">
                    <a:solidFill>
                      <a:srgbClr val="D60093"/>
                    </a:solidFill>
                  </a:rPr>
                  <a:t>Probability</a:t>
                </a:r>
                <a:r>
                  <a:rPr lang="en-US" altLang="en-US" sz="2400" kern="0" dirty="0" smtClean="0"/>
                  <a:t>: a quantitative measurement of the extent to which something is likely to happen or be the case</a:t>
                </a:r>
              </a:p>
              <a:p>
                <a:pPr>
                  <a:lnSpc>
                    <a:spcPct val="90000"/>
                  </a:lnSpc>
                </a:pPr>
                <a:endParaRPr lang="en-US" altLang="en-US" sz="2400" kern="0" dirty="0" smtClean="0"/>
              </a:p>
              <a:p>
                <a:pPr>
                  <a:lnSpc>
                    <a:spcPct val="90000"/>
                  </a:lnSpc>
                </a:pPr>
                <a:r>
                  <a:rPr lang="en-NZ" altLang="en-US" sz="2400" kern="0" dirty="0" smtClean="0"/>
                  <a:t>Probabilities are written as:</a:t>
                </a:r>
              </a:p>
              <a:p>
                <a:pPr lvl="1">
                  <a:lnSpc>
                    <a:spcPct val="90000"/>
                  </a:lnSpc>
                </a:pPr>
                <a:r>
                  <a:rPr lang="en-NZ" altLang="en-US" sz="1800" kern="0" dirty="0" smtClean="0"/>
                  <a:t>Fractions from 0 to 1: </a:t>
                </a:r>
                <a14:m>
                  <m:oMath xmlns:m="http://schemas.openxmlformats.org/officeDocument/2006/math">
                    <m:f>
                      <m:fPr>
                        <m:ctrlPr>
                          <a:rPr lang="en-NZ" altLang="en-US" sz="1800" i="1" kern="0" smtClean="0">
                            <a:latin typeface="Cambria Math" panose="02040503050406030204" pitchFamily="18" charset="0"/>
                          </a:rPr>
                        </m:ctrlPr>
                      </m:fPr>
                      <m:num>
                        <m:r>
                          <a:rPr lang="en-NZ" altLang="en-US" sz="1800" b="0" i="1" kern="0" smtClean="0">
                            <a:latin typeface="Cambria Math"/>
                          </a:rPr>
                          <m:t>1</m:t>
                        </m:r>
                      </m:num>
                      <m:den>
                        <m:r>
                          <a:rPr lang="en-NZ" altLang="en-US" sz="1800" b="0" i="1" kern="0" smtClean="0">
                            <a:latin typeface="Cambria Math"/>
                          </a:rPr>
                          <m:t>10</m:t>
                        </m:r>
                      </m:den>
                    </m:f>
                  </m:oMath>
                </a14:m>
                <a:endParaRPr lang="en-US" altLang="en-US" sz="1800" kern="0" dirty="0" smtClean="0"/>
              </a:p>
              <a:p>
                <a:pPr lvl="1">
                  <a:lnSpc>
                    <a:spcPct val="90000"/>
                  </a:lnSpc>
                </a:pPr>
                <a:r>
                  <a:rPr lang="en-NZ" altLang="en-US" sz="1800" kern="0" dirty="0" smtClean="0"/>
                  <a:t>Decimals from 0 to 1: 0.1</a:t>
                </a:r>
              </a:p>
              <a:p>
                <a:pPr lvl="1">
                  <a:lnSpc>
                    <a:spcPct val="90000"/>
                  </a:lnSpc>
                </a:pPr>
                <a:r>
                  <a:rPr lang="en-NZ" altLang="en-US" sz="1800" kern="0" dirty="0" smtClean="0"/>
                  <a:t>Percentages from 0% to 100%: 10%</a:t>
                </a:r>
              </a:p>
              <a:p>
                <a:pPr>
                  <a:lnSpc>
                    <a:spcPct val="90000"/>
                  </a:lnSpc>
                </a:pPr>
                <a:endParaRPr lang="en-NZ" altLang="en-US" sz="2400" kern="0" dirty="0" smtClean="0"/>
              </a:p>
              <a:p>
                <a:pPr>
                  <a:lnSpc>
                    <a:spcPct val="90000"/>
                  </a:lnSpc>
                </a:pPr>
                <a:r>
                  <a:rPr lang="en-NZ" altLang="en-US" sz="2400" kern="0" dirty="0" smtClean="0"/>
                  <a:t>A probability cannot be negative or greater than 1. The probability of an event E is always between 0 and 1</a:t>
                </a:r>
              </a:p>
              <a:p>
                <a:pPr lvl="1">
                  <a:lnSpc>
                    <a:spcPct val="90000"/>
                  </a:lnSpc>
                </a:pPr>
                <a14:m>
                  <m:oMath xmlns:m="http://schemas.openxmlformats.org/officeDocument/2006/math">
                    <m:r>
                      <a:rPr lang="en-NZ" altLang="en-US" sz="2000" b="0" i="1" kern="0" smtClean="0">
                        <a:latin typeface="Cambria Math"/>
                      </a:rPr>
                      <m:t>0</m:t>
                    </m:r>
                    <m:r>
                      <a:rPr lang="en-NZ" altLang="en-US" sz="2000" b="0" i="1" kern="0" smtClean="0">
                        <a:latin typeface="Cambria Math"/>
                        <a:ea typeface="Cambria Math"/>
                      </a:rPr>
                      <m:t>≤</m:t>
                    </m:r>
                    <m:r>
                      <a:rPr lang="en-NZ" altLang="en-US" sz="2000" b="0" i="1" kern="0" smtClean="0">
                        <a:latin typeface="Cambria Math"/>
                        <a:ea typeface="Cambria Math"/>
                      </a:rPr>
                      <m:t>𝑃</m:t>
                    </m:r>
                    <m:r>
                      <a:rPr lang="en-NZ" altLang="en-US" sz="2000" b="0" i="1" kern="0" smtClean="0">
                        <a:latin typeface="Cambria Math"/>
                        <a:ea typeface="Cambria Math"/>
                      </a:rPr>
                      <m:t>(</m:t>
                    </m:r>
                    <m:r>
                      <a:rPr lang="en-NZ" altLang="en-US" sz="2000" b="0" i="1" kern="0" smtClean="0">
                        <a:latin typeface="Cambria Math"/>
                        <a:ea typeface="Cambria Math"/>
                      </a:rPr>
                      <m:t>𝐸</m:t>
                    </m:r>
                    <m:r>
                      <a:rPr lang="en-NZ" altLang="en-US" sz="2000" b="0" i="1" kern="0" smtClean="0">
                        <a:latin typeface="Cambria Math"/>
                        <a:ea typeface="Cambria Math"/>
                      </a:rPr>
                      <m:t>)≤1</m:t>
                    </m:r>
                  </m:oMath>
                </a14:m>
                <a:endParaRPr lang="en-NZ" altLang="en-US" sz="2000" kern="0" dirty="0" smtClean="0"/>
              </a:p>
            </p:txBody>
          </p:sp>
        </mc:Choice>
        <mc:Fallback xmlns="">
          <p:sp>
            <p:nvSpPr>
              <p:cNvPr id="13" name="Rectangle 3"/>
              <p:cNvSpPr txBox="1">
                <a:spLocks noRot="1" noChangeAspect="1" noMove="1" noResize="1" noEditPoints="1" noAdjustHandles="1" noChangeArrowheads="1" noChangeShapeType="1" noTextEdit="1"/>
              </p:cNvSpPr>
              <p:nvPr/>
            </p:nvSpPr>
            <p:spPr bwMode="auto">
              <a:xfrm>
                <a:off x="462756" y="1484784"/>
                <a:ext cx="8501732" cy="4248472"/>
              </a:xfrm>
              <a:prstGeom prst="rect">
                <a:avLst/>
              </a:prstGeom>
              <a:blipFill>
                <a:blip r:embed="rId2"/>
                <a:stretch>
                  <a:fillRect l="-1004" t="-186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03316366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dirty="0" smtClean="0">
                <a:solidFill>
                  <a:srgbClr val="D60093"/>
                </a:solidFill>
              </a:rPr>
              <a:t>1. Classical probability</a:t>
            </a:r>
          </a:p>
        </p:txBody>
      </p:sp>
      <p:sp>
        <p:nvSpPr>
          <p:cNvPr id="22531" name="Rectangle 3"/>
          <p:cNvSpPr>
            <a:spLocks noGrp="1" noRot="1" noChangeAspect="1" noMove="1" noResize="1" noEditPoints="1" noAdjustHandles="1" noChangeArrowheads="1" noChangeShapeType="1" noTextEdit="1"/>
          </p:cNvSpPr>
          <p:nvPr>
            <p:ph type="body" idx="1"/>
          </p:nvPr>
        </p:nvSpPr>
        <p:spPr>
          <a:xfrm>
            <a:off x="179388" y="2565400"/>
            <a:ext cx="4680644" cy="4043363"/>
          </a:xfrm>
          <a:blipFill rotWithShape="1">
            <a:blip r:embed="rId2"/>
            <a:stretch>
              <a:fillRect l="-1693"/>
            </a:stretch>
          </a:blipFill>
          <a:extLst/>
        </p:spPr>
        <p:txBody>
          <a:bodyPr/>
          <a:lstStyle/>
          <a:p>
            <a:pPr>
              <a:defRPr/>
            </a:pPr>
            <a:r>
              <a:rPr lang="en-US">
                <a:noFill/>
              </a:rPr>
              <a:t> </a:t>
            </a:r>
          </a:p>
        </p:txBody>
      </p:sp>
      <p:sp>
        <p:nvSpPr>
          <p:cNvPr id="2" name="TextBox 1"/>
          <p:cNvSpPr txBox="1">
            <a:spLocks noRot="1" noChangeAspect="1" noMove="1" noResize="1" noEditPoints="1" noAdjustHandles="1" noChangeArrowheads="1" noChangeShapeType="1" noTextEdit="1"/>
          </p:cNvSpPr>
          <p:nvPr/>
        </p:nvSpPr>
        <p:spPr>
          <a:xfrm>
            <a:off x="1763688" y="1412776"/>
            <a:ext cx="6414769" cy="859210"/>
          </a:xfrm>
          <a:prstGeom prst="rect">
            <a:avLst/>
          </a:prstGeom>
          <a:blipFill rotWithShape="1">
            <a:blip r:embed="rId3"/>
            <a:stretch>
              <a:fillRect/>
            </a:stretch>
          </a:blipFill>
        </p:spPr>
        <p:txBody>
          <a:bodyPr/>
          <a:lstStyle/>
          <a:p>
            <a:pPr>
              <a:defRPr/>
            </a:pPr>
            <a:r>
              <a:rPr lang="en-US">
                <a:noFill/>
              </a:rPr>
              <a:t> </a:t>
            </a:r>
          </a:p>
        </p:txBody>
      </p:sp>
      <p:sp>
        <p:nvSpPr>
          <p:cNvPr id="3" name="TextBox 2"/>
          <p:cNvSpPr txBox="1">
            <a:spLocks noRot="1" noChangeAspect="1" noMove="1" noResize="1" noEditPoints="1" noAdjustHandles="1" noChangeArrowheads="1" noChangeShapeType="1" noTextEdit="1"/>
          </p:cNvSpPr>
          <p:nvPr/>
        </p:nvSpPr>
        <p:spPr>
          <a:xfrm>
            <a:off x="3419872" y="3647538"/>
            <a:ext cx="1875835" cy="670183"/>
          </a:xfrm>
          <a:prstGeom prst="rect">
            <a:avLst/>
          </a:prstGeom>
          <a:blipFill rotWithShape="1">
            <a:blip r:embed="rId4"/>
            <a:stretch>
              <a:fillRect/>
            </a:stretch>
          </a:blipFill>
        </p:spPr>
        <p:txBody>
          <a:bodyPr/>
          <a:lstStyle/>
          <a:p>
            <a:pPr>
              <a:defRPr/>
            </a:pPr>
            <a:r>
              <a:rPr lang="en-US">
                <a:noFill/>
              </a:rPr>
              <a:t> </a:t>
            </a:r>
          </a:p>
        </p:txBody>
      </p:sp>
      <p:sp>
        <p:nvSpPr>
          <p:cNvPr id="6" name="TextBox 5"/>
          <p:cNvSpPr txBox="1">
            <a:spLocks noRot="1" noChangeAspect="1" noMove="1" noResize="1" noEditPoints="1" noAdjustHandles="1" noChangeArrowheads="1" noChangeShapeType="1" noTextEdit="1"/>
          </p:cNvSpPr>
          <p:nvPr/>
        </p:nvSpPr>
        <p:spPr>
          <a:xfrm>
            <a:off x="3441969" y="4470121"/>
            <a:ext cx="2305439" cy="670183"/>
          </a:xfrm>
          <a:prstGeom prst="rect">
            <a:avLst/>
          </a:prstGeom>
          <a:blipFill rotWithShape="1">
            <a:blip r:embed="rId5"/>
            <a:stretch>
              <a:fillRect/>
            </a:stretch>
          </a:blipFill>
        </p:spPr>
        <p:txBody>
          <a:bodyPr/>
          <a:lstStyle/>
          <a:p>
            <a:pPr>
              <a:defRPr/>
            </a:pPr>
            <a:r>
              <a:rPr lang="en-US">
                <a:noFill/>
              </a:rPr>
              <a:t> </a:t>
            </a:r>
          </a:p>
        </p:txBody>
      </p:sp>
      <p:sp>
        <p:nvSpPr>
          <p:cNvPr id="8" name="TextBox 7"/>
          <p:cNvSpPr txBox="1">
            <a:spLocks noRot="1" noChangeAspect="1" noMove="1" noResize="1" noEditPoints="1" noAdjustHandles="1" noChangeArrowheads="1" noChangeShapeType="1" noTextEdit="1"/>
          </p:cNvSpPr>
          <p:nvPr/>
        </p:nvSpPr>
        <p:spPr>
          <a:xfrm>
            <a:off x="5961067" y="5915606"/>
            <a:ext cx="2305439" cy="670183"/>
          </a:xfrm>
          <a:prstGeom prst="rect">
            <a:avLst/>
          </a:prstGeom>
          <a:blipFill rotWithShape="1">
            <a:blip r:embed="rId6"/>
            <a:stretch>
              <a:fillRect/>
            </a:stretch>
          </a:blipFill>
        </p:spPr>
        <p:txBody>
          <a:bodyPr/>
          <a:lstStyle/>
          <a:p>
            <a:pPr>
              <a:defRPr/>
            </a:pPr>
            <a:r>
              <a:rPr lang="en-US">
                <a:noFill/>
              </a:rPr>
              <a:t> </a:t>
            </a:r>
          </a:p>
        </p:txBody>
      </p:sp>
      <p:pic>
        <p:nvPicPr>
          <p:cNvPr id="19464" name="Picture 2" descr="http://images.cnitblog.com/blog/413416/201307/10125105-858c87b7fd074ce7ab66558a7b4fce2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9425" y="3068638"/>
            <a:ext cx="100806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Rot="1" noChangeAspect="1" noMove="1" noResize="1" noEditPoints="1" noAdjustHandles="1" noChangeArrowheads="1" noChangeShapeType="1" noTextEdit="1"/>
          </p:cNvSpPr>
          <p:nvPr/>
        </p:nvSpPr>
        <p:spPr>
          <a:xfrm>
            <a:off x="3203848" y="5252410"/>
            <a:ext cx="2091860" cy="639983"/>
          </a:xfrm>
          <a:prstGeom prst="rect">
            <a:avLst/>
          </a:prstGeom>
          <a:blipFill rotWithShape="1">
            <a:blip r:embed="rId8"/>
            <a:stretch>
              <a:fillRect/>
            </a:stretch>
          </a:blipFill>
        </p:spPr>
        <p:txBody>
          <a:bodyPr/>
          <a:lstStyle/>
          <a:p>
            <a:pPr>
              <a:defRPr/>
            </a:pPr>
            <a:r>
              <a:rPr lang="en-US">
                <a:noFill/>
              </a:rPr>
              <a:t> </a:t>
            </a:r>
          </a:p>
        </p:txBody>
      </p:sp>
    </p:spTree>
    <p:extLst>
      <p:ext uri="{BB962C8B-B14F-4D97-AF65-F5344CB8AC3E}">
        <p14:creationId xmlns:p14="http://schemas.microsoft.com/office/powerpoint/2010/main" val="1927711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4"/>
          <p:cNvSpPr>
            <a:spLocks noChangeArrowheads="1"/>
          </p:cNvSpPr>
          <p:nvPr/>
        </p:nvSpPr>
        <p:spPr bwMode="auto">
          <a:xfrm>
            <a:off x="0" y="52809"/>
            <a:ext cx="39465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dirty="0">
                <a:solidFill>
                  <a:schemeClr val="tx1"/>
                </a:solidFill>
              </a:rPr>
              <a:t>Scalar </a:t>
            </a:r>
            <a:r>
              <a:rPr lang="en-US" altLang="en-US" dirty="0" smtClean="0">
                <a:solidFill>
                  <a:schemeClr val="tx1"/>
                </a:solidFill>
              </a:rPr>
              <a:t>Product</a:t>
            </a:r>
          </a:p>
          <a:p>
            <a:r>
              <a:rPr lang="en-US" altLang="en-US" sz="2000" dirty="0" smtClean="0">
                <a:solidFill>
                  <a:schemeClr val="tx1"/>
                </a:solidFill>
              </a:rPr>
              <a:t>(stretching or shrinking a vector)</a:t>
            </a:r>
            <a:endParaRPr lang="en-US" altLang="en-US" sz="2000" dirty="0">
              <a:solidFill>
                <a:schemeClr val="tx1"/>
              </a:solidFill>
            </a:endParaRPr>
          </a:p>
        </p:txBody>
      </p:sp>
      <p:graphicFrame>
        <p:nvGraphicFramePr>
          <p:cNvPr id="58373" name="Object 5"/>
          <p:cNvGraphicFramePr>
            <a:graphicFrameLocks noChangeAspect="1"/>
          </p:cNvGraphicFramePr>
          <p:nvPr>
            <p:extLst/>
          </p:nvPr>
        </p:nvGraphicFramePr>
        <p:xfrm>
          <a:off x="406609" y="2932479"/>
          <a:ext cx="4349750" cy="587375"/>
        </p:xfrm>
        <a:graphic>
          <a:graphicData uri="http://schemas.openxmlformats.org/presentationml/2006/ole">
            <mc:AlternateContent xmlns:mc="http://schemas.openxmlformats.org/markup-compatibility/2006">
              <mc:Choice xmlns:v="urn:schemas-microsoft-com:vml" Requires="v">
                <p:oleObj spid="_x0000_s46086" name="Equation" r:id="rId6" imgW="1600200" imgH="215640" progId="Equation.3">
                  <p:embed/>
                </p:oleObj>
              </mc:Choice>
              <mc:Fallback>
                <p:oleObj name="Equation" r:id="rId6" imgW="1600200" imgH="215640" progId="Equation.3">
                  <p:embed/>
                  <p:pic>
                    <p:nvPicPr>
                      <p:cNvPr id="58373" name="Object 5"/>
                      <p:cNvPicPr>
                        <a:picLocks noChangeAspect="1" noChangeArrowheads="1"/>
                      </p:cNvPicPr>
                      <p:nvPr/>
                    </p:nvPicPr>
                    <p:blipFill>
                      <a:blip r:embed="rId7"/>
                      <a:srcRect/>
                      <a:stretch>
                        <a:fillRect/>
                      </a:stretch>
                    </p:blipFill>
                    <p:spPr bwMode="auto">
                      <a:xfrm>
                        <a:off x="406609" y="2932479"/>
                        <a:ext cx="434975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5" name="Line 7"/>
          <p:cNvSpPr>
            <a:spLocks noChangeShapeType="1"/>
          </p:cNvSpPr>
          <p:nvPr/>
        </p:nvSpPr>
        <p:spPr bwMode="auto">
          <a:xfrm flipV="1">
            <a:off x="2492565" y="4012197"/>
            <a:ext cx="609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6" name="Line 8"/>
          <p:cNvSpPr>
            <a:spLocks noChangeShapeType="1"/>
          </p:cNvSpPr>
          <p:nvPr/>
        </p:nvSpPr>
        <p:spPr bwMode="auto">
          <a:xfrm flipV="1">
            <a:off x="2512402" y="3707397"/>
            <a:ext cx="1371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8377" name="Text Box 9"/>
          <p:cNvSpPr txBox="1">
            <a:spLocks noChangeArrowheads="1"/>
          </p:cNvSpPr>
          <p:nvPr/>
        </p:nvSpPr>
        <p:spPr bwMode="auto">
          <a:xfrm>
            <a:off x="2648927" y="3783597"/>
            <a:ext cx="29687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latin typeface="Comic Sans MS" pitchFamily="66" charset="0"/>
              </a:rPr>
              <a:t>v</a:t>
            </a:r>
          </a:p>
        </p:txBody>
      </p:sp>
      <p:sp>
        <p:nvSpPr>
          <p:cNvPr id="58378" name="Text Box 10"/>
          <p:cNvSpPr txBox="1">
            <a:spLocks noChangeArrowheads="1"/>
          </p:cNvSpPr>
          <p:nvPr/>
        </p:nvSpPr>
        <p:spPr bwMode="auto">
          <a:xfrm>
            <a:off x="3639527" y="3402597"/>
            <a:ext cx="41549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err="1">
                <a:latin typeface="Comic Sans MS" pitchFamily="66" charset="0"/>
              </a:rPr>
              <a:t>av</a:t>
            </a:r>
            <a:endParaRPr lang="en-US" altLang="en-US" dirty="0">
              <a:latin typeface="Comic Sans MS" pitchFamily="66" charset="0"/>
            </a:endParaRPr>
          </a:p>
        </p:txBody>
      </p:sp>
      <p:sp>
        <p:nvSpPr>
          <p:cNvPr id="8" name="Text Box 8"/>
          <p:cNvSpPr txBox="1">
            <a:spLocks noChangeArrowheads="1"/>
          </p:cNvSpPr>
          <p:nvPr/>
        </p:nvSpPr>
        <p:spPr bwMode="auto">
          <a:xfrm>
            <a:off x="449702" y="1056173"/>
            <a:ext cx="4125399"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a:lstStyle>
          <a:p>
            <a:r>
              <a:rPr lang="en-US" altLang="en-US" dirty="0" smtClean="0"/>
              <a:t>The scalar product of a vector stretches or shrinks or inverts the </a:t>
            </a:r>
            <a:r>
              <a:rPr lang="en-US" altLang="en-US" dirty="0"/>
              <a:t>length (“scaling</a:t>
            </a:r>
            <a:r>
              <a:rPr lang="en-US" altLang="en-US" dirty="0" smtClean="0"/>
              <a:t>”) of the vector, </a:t>
            </a:r>
            <a:r>
              <a:rPr lang="en-US" altLang="en-US" dirty="0"/>
              <a:t>but </a:t>
            </a:r>
            <a:r>
              <a:rPr lang="en-US" altLang="en-US" dirty="0" smtClean="0"/>
              <a:t>keeps its </a:t>
            </a:r>
            <a:r>
              <a:rPr lang="en-US" altLang="en-US" i="1" u="sng" dirty="0"/>
              <a:t>direction fixed</a:t>
            </a:r>
            <a:r>
              <a:rPr lang="en-US" altLang="en-US" dirty="0"/>
              <a:t>.</a:t>
            </a:r>
          </a:p>
          <a:p>
            <a:endParaRPr lang="en-US" altLang="en-US" dirty="0"/>
          </a:p>
        </p:txBody>
      </p:sp>
      <mc:AlternateContent xmlns:mc="http://schemas.openxmlformats.org/markup-compatibility/2006" xmlns:a14="http://schemas.microsoft.com/office/drawing/2010/main">
        <mc:Choice Requires="a14">
          <p:sp>
            <p:nvSpPr>
              <p:cNvPr id="3" name="TextBox 2"/>
              <p:cNvSpPr txBox="1"/>
              <p:nvPr/>
            </p:nvSpPr>
            <p:spPr>
              <a:xfrm>
                <a:off x="2357731" y="5018603"/>
                <a:ext cx="4119269" cy="120032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solidFill>
                            <a:srgbClr val="00B0F0"/>
                          </a:solidFill>
                          <a:latin typeface="Cambria Math"/>
                        </a:rPr>
                        <m:t>𝑎</m:t>
                      </m:r>
                      <m:r>
                        <a:rPr lang="en-NZ" b="0" i="1" smtClean="0">
                          <a:solidFill>
                            <a:srgbClr val="00B0F0"/>
                          </a:solidFill>
                          <a:latin typeface="Cambria Math"/>
                        </a:rPr>
                        <m:t>=2</m:t>
                      </m:r>
                    </m:oMath>
                  </m:oMathPara>
                </a14:m>
                <a:endParaRPr lang="en-NZ" b="0" dirty="0" smtClean="0">
                  <a:solidFill>
                    <a:srgbClr val="00B0F0"/>
                  </a:solidFill>
                </a:endParaRPr>
              </a:p>
              <a:p>
                <a:pPr/>
                <a14:m>
                  <m:oMathPara xmlns:m="http://schemas.openxmlformats.org/officeDocument/2006/math">
                    <m:oMathParaPr>
                      <m:jc m:val="centerGroup"/>
                    </m:oMathParaPr>
                    <m:oMath xmlns:m="http://schemas.openxmlformats.org/officeDocument/2006/math">
                      <m:r>
                        <a:rPr lang="en-NZ" b="1" i="1" smtClean="0">
                          <a:solidFill>
                            <a:srgbClr val="FFC000"/>
                          </a:solidFill>
                          <a:latin typeface="Cambria Math"/>
                        </a:rPr>
                        <m:t>𝒗</m:t>
                      </m:r>
                      <m:r>
                        <a:rPr lang="en-NZ" b="0" i="1" smtClean="0">
                          <a:solidFill>
                            <a:srgbClr val="FFC000"/>
                          </a:solidFill>
                          <a:latin typeface="Cambria Math"/>
                        </a:rPr>
                        <m:t>=</m:t>
                      </m:r>
                      <m:d>
                        <m:dPr>
                          <m:ctrlPr>
                            <a:rPr lang="en-NZ" b="0" i="1" smtClean="0">
                              <a:solidFill>
                                <a:srgbClr val="FFC000"/>
                              </a:solidFill>
                              <a:latin typeface="Cambria Math" panose="02040503050406030204" pitchFamily="18" charset="0"/>
                            </a:rPr>
                          </m:ctrlPr>
                        </m:dPr>
                        <m:e>
                          <m:r>
                            <a:rPr lang="en-NZ" b="0" i="1" smtClean="0">
                              <a:solidFill>
                                <a:srgbClr val="FFC000"/>
                              </a:solidFill>
                              <a:latin typeface="Cambria Math"/>
                            </a:rPr>
                            <m:t>1,2</m:t>
                          </m:r>
                        </m:e>
                      </m:d>
                    </m:oMath>
                  </m:oMathPara>
                </a14:m>
                <a:endParaRPr lang="en-NZ" b="0" dirty="0" smtClean="0">
                  <a:solidFill>
                    <a:srgbClr val="FFC000"/>
                  </a:solidFill>
                </a:endParaRPr>
              </a:p>
              <a:p>
                <a:pPr/>
                <a14:m>
                  <m:oMathPara xmlns:m="http://schemas.openxmlformats.org/officeDocument/2006/math">
                    <m:oMathParaPr>
                      <m:jc m:val="centerGroup"/>
                    </m:oMathParaPr>
                    <m:oMath xmlns:m="http://schemas.openxmlformats.org/officeDocument/2006/math">
                      <m:r>
                        <a:rPr lang="en-NZ" b="0" i="1" smtClean="0">
                          <a:solidFill>
                            <a:srgbClr val="00B0F0"/>
                          </a:solidFill>
                          <a:latin typeface="Cambria Math"/>
                        </a:rPr>
                        <m:t>𝑎</m:t>
                      </m:r>
                      <m:r>
                        <a:rPr lang="en-NZ" b="1" i="1" smtClean="0">
                          <a:solidFill>
                            <a:srgbClr val="FFC000"/>
                          </a:solidFill>
                          <a:latin typeface="Cambria Math"/>
                        </a:rPr>
                        <m:t>𝒗</m:t>
                      </m:r>
                      <m:r>
                        <a:rPr lang="en-NZ" b="0" i="1" smtClean="0">
                          <a:latin typeface="Cambria Math"/>
                        </a:rPr>
                        <m:t>=</m:t>
                      </m:r>
                      <m:r>
                        <a:rPr lang="en-NZ" b="0" i="1" smtClean="0">
                          <a:solidFill>
                            <a:srgbClr val="00B0F0"/>
                          </a:solidFill>
                          <a:latin typeface="Cambria Math"/>
                        </a:rPr>
                        <m:t>2</m:t>
                      </m:r>
                      <m:r>
                        <a:rPr lang="en-NZ" b="0" i="1" smtClean="0">
                          <a:latin typeface="Cambria Math"/>
                          <a:ea typeface="Cambria Math"/>
                        </a:rPr>
                        <m:t>∙</m:t>
                      </m:r>
                      <m:d>
                        <m:dPr>
                          <m:ctrlPr>
                            <a:rPr lang="en-NZ" b="0" i="1" smtClean="0">
                              <a:solidFill>
                                <a:srgbClr val="FFC000"/>
                              </a:solidFill>
                              <a:latin typeface="Cambria Math" panose="02040503050406030204" pitchFamily="18" charset="0"/>
                              <a:ea typeface="Cambria Math"/>
                            </a:rPr>
                          </m:ctrlPr>
                        </m:dPr>
                        <m:e>
                          <m:r>
                            <a:rPr lang="en-NZ" b="0" i="1" smtClean="0">
                              <a:solidFill>
                                <a:srgbClr val="FFC000"/>
                              </a:solidFill>
                              <a:latin typeface="Cambria Math"/>
                              <a:ea typeface="Cambria Math"/>
                            </a:rPr>
                            <m:t>1,2</m:t>
                          </m:r>
                        </m:e>
                      </m:d>
                      <m:r>
                        <a:rPr lang="en-NZ" b="0" i="1" smtClean="0">
                          <a:latin typeface="Cambria Math"/>
                          <a:ea typeface="Cambria Math"/>
                        </a:rPr>
                        <m:t>=</m:t>
                      </m:r>
                      <m:d>
                        <m:dPr>
                          <m:ctrlPr>
                            <a:rPr lang="en-NZ" b="0" i="1" smtClean="0">
                              <a:latin typeface="Cambria Math" panose="02040503050406030204" pitchFamily="18" charset="0"/>
                              <a:ea typeface="Cambria Math"/>
                            </a:rPr>
                          </m:ctrlPr>
                        </m:dPr>
                        <m:e>
                          <m:r>
                            <a:rPr lang="en-NZ" b="0" i="1" smtClean="0">
                              <a:solidFill>
                                <a:srgbClr val="00B0F0"/>
                              </a:solidFill>
                              <a:latin typeface="Cambria Math"/>
                              <a:ea typeface="Cambria Math"/>
                            </a:rPr>
                            <m:t>2</m:t>
                          </m:r>
                          <m:r>
                            <a:rPr lang="en-NZ" b="0" i="1" smtClean="0">
                              <a:latin typeface="Cambria Math"/>
                              <a:ea typeface="Cambria Math"/>
                            </a:rPr>
                            <m:t>∙</m:t>
                          </m:r>
                          <m:r>
                            <a:rPr lang="en-NZ" b="0" i="1" smtClean="0">
                              <a:solidFill>
                                <a:srgbClr val="FFC000"/>
                              </a:solidFill>
                              <a:latin typeface="Cambria Math"/>
                              <a:ea typeface="Cambria Math"/>
                            </a:rPr>
                            <m:t>1</m:t>
                          </m:r>
                          <m:r>
                            <a:rPr lang="en-NZ" b="0" i="1" smtClean="0">
                              <a:latin typeface="Cambria Math"/>
                              <a:ea typeface="Cambria Math"/>
                            </a:rPr>
                            <m:t>,</m:t>
                          </m:r>
                          <m:r>
                            <a:rPr lang="en-NZ" b="0" i="1" smtClean="0">
                              <a:solidFill>
                                <a:srgbClr val="00B0F0"/>
                              </a:solidFill>
                              <a:latin typeface="Cambria Math"/>
                              <a:ea typeface="Cambria Math"/>
                            </a:rPr>
                            <m:t>2</m:t>
                          </m:r>
                          <m:r>
                            <a:rPr lang="en-NZ" b="0" i="1" smtClean="0">
                              <a:latin typeface="Cambria Math"/>
                              <a:ea typeface="Cambria Math"/>
                            </a:rPr>
                            <m:t>∙</m:t>
                          </m:r>
                          <m:r>
                            <a:rPr lang="en-NZ" b="0" i="1" smtClean="0">
                              <a:solidFill>
                                <a:srgbClr val="FFC000"/>
                              </a:solidFill>
                              <a:latin typeface="Cambria Math"/>
                              <a:ea typeface="Cambria Math"/>
                            </a:rPr>
                            <m:t>2</m:t>
                          </m:r>
                        </m:e>
                      </m:d>
                      <m:r>
                        <a:rPr lang="en-NZ" b="0" i="1" smtClean="0">
                          <a:latin typeface="Cambria Math"/>
                          <a:ea typeface="Cambria Math"/>
                        </a:rPr>
                        <m:t>=</m:t>
                      </m:r>
                      <m:r>
                        <a:rPr lang="en-NZ" b="0" i="1" smtClean="0">
                          <a:solidFill>
                            <a:srgbClr val="FF0000"/>
                          </a:solidFill>
                          <a:latin typeface="Cambria Math"/>
                          <a:ea typeface="Cambria Math"/>
                        </a:rPr>
                        <m:t>(2,4)</m:t>
                      </m:r>
                    </m:oMath>
                  </m:oMathPara>
                </a14:m>
                <a:endParaRPr lang="en-NZ" b="0" dirty="0" smtClean="0">
                  <a:solidFill>
                    <a:srgbClr val="FF0000"/>
                  </a:solidFill>
                </a:endParaRPr>
              </a:p>
              <a:p>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2357731" y="5018603"/>
                <a:ext cx="4119269" cy="1200329"/>
              </a:xfrm>
              <a:prstGeom prst="rect">
                <a:avLst/>
              </a:prstGeom>
              <a:blipFill>
                <a:blip r:embed="rId8"/>
                <a:stretch>
                  <a:fillRect/>
                </a:stretch>
              </a:blipFill>
            </p:spPr>
            <p:txBody>
              <a:bodyPr/>
              <a:lstStyle/>
              <a:p>
                <a:r>
                  <a:rPr lang="en-US">
                    <a:noFill/>
                  </a:rPr>
                  <a:t> </a:t>
                </a:r>
              </a:p>
            </p:txBody>
          </p:sp>
        </mc:Fallback>
      </mc:AlternateContent>
      <p:pic>
        <p:nvPicPr>
          <p:cNvPr id="10" name="Picture 159" descr="Image result for coordinate system"/>
          <p:cNvPicPr>
            <a:picLocks noChangeAspect="1" noChangeArrowheads="1"/>
          </p:cNvPicPr>
          <p:nvPr/>
        </p:nvPicPr>
        <p:blipFill rotWithShape="1">
          <a:blip r:embed="rId9">
            <a:extLst>
              <a:ext uri="{28A0092B-C50C-407E-A947-70E740481C1C}">
                <a14:useLocalDpi xmlns:a14="http://schemas.microsoft.com/office/drawing/2010/main" val="0"/>
              </a:ext>
            </a:extLst>
          </a:blip>
          <a:srcRect l="4943" r="4378"/>
          <a:stretch/>
        </p:blipFill>
        <p:spPr bwMode="auto">
          <a:xfrm>
            <a:off x="0" y="4147066"/>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V="1">
            <a:off x="1219200" y="4980503"/>
            <a:ext cx="252969" cy="45720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p:cNvSpPr/>
              <p:nvPr/>
            </p:nvSpPr>
            <p:spPr>
              <a:xfrm>
                <a:off x="1300977" y="4611171"/>
                <a:ext cx="3754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b="1" i="1">
                          <a:solidFill>
                            <a:srgbClr val="FFC000"/>
                          </a:solidFill>
                          <a:latin typeface="Cambria Math"/>
                        </a:rPr>
                        <m:t>𝒗</m:t>
                      </m:r>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1300977" y="4611171"/>
                <a:ext cx="375423" cy="369332"/>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59" descr="Image result for coordinate system"/>
          <p:cNvPicPr>
            <a:picLocks noChangeAspect="1" noChangeArrowheads="1"/>
          </p:cNvPicPr>
          <p:nvPr/>
        </p:nvPicPr>
        <p:blipFill rotWithShape="1">
          <a:blip r:embed="rId9">
            <a:extLst>
              <a:ext uri="{28A0092B-C50C-407E-A947-70E740481C1C}">
                <a14:useLocalDpi xmlns:a14="http://schemas.microsoft.com/office/drawing/2010/main" val="0"/>
              </a:ext>
            </a:extLst>
          </a:blip>
          <a:srcRect l="4943" r="4378"/>
          <a:stretch/>
        </p:blipFill>
        <p:spPr bwMode="auto">
          <a:xfrm>
            <a:off x="6448425" y="4114800"/>
            <a:ext cx="2543175" cy="254317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7696200" y="4572000"/>
            <a:ext cx="381000" cy="83820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8077200" y="4369832"/>
                <a:ext cx="5036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i="1">
                          <a:solidFill>
                            <a:srgbClr val="FF0000"/>
                          </a:solidFill>
                          <a:latin typeface="Cambria Math"/>
                        </a:rPr>
                        <m:t>𝑎</m:t>
                      </m:r>
                      <m:r>
                        <a:rPr lang="en-NZ" b="1" i="1">
                          <a:solidFill>
                            <a:srgbClr val="FF0000"/>
                          </a:solidFill>
                          <a:latin typeface="Cambria Math"/>
                        </a:rPr>
                        <m:t>𝒗</m:t>
                      </m:r>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8077200" y="4369832"/>
                <a:ext cx="503663" cy="369332"/>
              </a:xfrm>
              <a:prstGeom prst="rect">
                <a:avLst/>
              </a:prstGeom>
              <a:blipFill rotWithShape="1">
                <a:blip r:embed="rId11"/>
                <a:stretch>
                  <a:fillRect/>
                </a:stretch>
              </a:blipFill>
            </p:spPr>
            <p:txBody>
              <a:bodyPr/>
              <a:lstStyle/>
              <a:p>
                <a:r>
                  <a:rPr lang="en-US">
                    <a:noFill/>
                  </a:rPr>
                  <a:t> </a:t>
                </a:r>
              </a:p>
            </p:txBody>
          </p:sp>
        </mc:Fallback>
      </mc:AlternateContent>
      <p:pic>
        <p:nvPicPr>
          <p:cNvPr id="6" name="scalar product">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2"/>
          <a:stretch>
            <a:fillRect/>
          </a:stretch>
        </p:blipFill>
        <p:spPr>
          <a:xfrm>
            <a:off x="4598128" y="326548"/>
            <a:ext cx="4409514" cy="2478415"/>
          </a:xfrm>
          <a:prstGeom prst="rect">
            <a:avLst/>
          </a:prstGeom>
        </p:spPr>
      </p:pic>
    </p:spTree>
    <p:extLst>
      <p:ext uri="{BB962C8B-B14F-4D97-AF65-F5344CB8AC3E}">
        <p14:creationId xmlns:p14="http://schemas.microsoft.com/office/powerpoint/2010/main" val="34517880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smtClean="0">
                <a:solidFill>
                  <a:srgbClr val="D60093"/>
                </a:solidFill>
              </a:rPr>
              <a:t>2. Empirical Probability</a:t>
            </a:r>
          </a:p>
        </p:txBody>
      </p:sp>
      <p:sp>
        <p:nvSpPr>
          <p:cNvPr id="20483" name="Rectangle 3"/>
          <p:cNvSpPr>
            <a:spLocks noGrp="1" noChangeArrowheads="1"/>
          </p:cNvSpPr>
          <p:nvPr>
            <p:ph type="body" idx="1"/>
          </p:nvPr>
        </p:nvSpPr>
        <p:spPr>
          <a:xfrm>
            <a:off x="539750" y="1773238"/>
            <a:ext cx="8424863" cy="1731962"/>
          </a:xfrm>
        </p:spPr>
        <p:txBody>
          <a:bodyPr>
            <a:normAutofit fontScale="77500" lnSpcReduction="20000"/>
          </a:bodyPr>
          <a:lstStyle/>
          <a:p>
            <a:r>
              <a:rPr lang="en-US" altLang="en-US" dirty="0" smtClean="0"/>
              <a:t>Based on observations obtained from probability experiments  </a:t>
            </a:r>
          </a:p>
          <a:p>
            <a:r>
              <a:rPr lang="en-US" altLang="en-US" dirty="0" smtClean="0"/>
              <a:t>The </a:t>
            </a:r>
            <a:r>
              <a:rPr lang="en-US" altLang="en-US" dirty="0" smtClean="0">
                <a:solidFill>
                  <a:srgbClr val="D60093"/>
                </a:solidFill>
              </a:rPr>
              <a:t>empirical probability</a:t>
            </a:r>
            <a:r>
              <a:rPr lang="en-US" altLang="en-US" dirty="0" smtClean="0"/>
              <a:t> of an event E is the relative frequency of observed event E (hence, the usage of the term </a:t>
            </a:r>
            <a:r>
              <a:rPr lang="en-US" altLang="en-US" i="1" dirty="0" smtClean="0"/>
              <a:t>empirical</a:t>
            </a:r>
            <a:r>
              <a:rPr lang="en-US" altLang="en-US" dirty="0" smtClean="0"/>
              <a:t>)</a:t>
            </a:r>
          </a:p>
        </p:txBody>
      </p:sp>
      <p:sp>
        <p:nvSpPr>
          <p:cNvPr id="5" name="TextBox 4"/>
          <p:cNvSpPr txBox="1">
            <a:spLocks noRot="1" noChangeAspect="1" noMove="1" noResize="1" noEditPoints="1" noAdjustHandles="1" noChangeArrowheads="1" noChangeShapeType="1" noTextEdit="1"/>
          </p:cNvSpPr>
          <p:nvPr/>
        </p:nvSpPr>
        <p:spPr>
          <a:xfrm>
            <a:off x="1403648" y="4797152"/>
            <a:ext cx="6624736" cy="1114857"/>
          </a:xfrm>
          <a:prstGeom prst="rect">
            <a:avLst/>
          </a:prstGeom>
          <a:blipFill rotWithShape="1">
            <a:blip r:embed="rId2"/>
            <a:stretch>
              <a:fillRect/>
            </a:stretch>
          </a:blipFill>
        </p:spPr>
        <p:txBody>
          <a:bodyPr/>
          <a:lstStyle/>
          <a:p>
            <a:pPr>
              <a:defRPr/>
            </a:pPr>
            <a:r>
              <a:rPr lang="en-US">
                <a:noFill/>
              </a:rPr>
              <a:t> </a:t>
            </a:r>
          </a:p>
        </p:txBody>
      </p:sp>
    </p:spTree>
    <p:extLst>
      <p:ext uri="{BB962C8B-B14F-4D97-AF65-F5344CB8AC3E}">
        <p14:creationId xmlns:p14="http://schemas.microsoft.com/office/powerpoint/2010/main" val="10241540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23528" y="274638"/>
            <a:ext cx="8640960" cy="1143000"/>
          </a:xfrm>
        </p:spPr>
        <p:txBody>
          <a:bodyPr/>
          <a:lstStyle/>
          <a:p>
            <a:r>
              <a:rPr lang="en-US" altLang="en-US" dirty="0" smtClean="0">
                <a:solidFill>
                  <a:srgbClr val="D60093"/>
                </a:solidFill>
              </a:rPr>
              <a:t>2. Empirical Probability: Example</a:t>
            </a:r>
          </a:p>
        </p:txBody>
      </p:sp>
      <p:sp>
        <p:nvSpPr>
          <p:cNvPr id="21507" name="Rectangle 3"/>
          <p:cNvSpPr>
            <a:spLocks noGrp="1" noChangeArrowheads="1"/>
          </p:cNvSpPr>
          <p:nvPr>
            <p:ph type="body" idx="1"/>
          </p:nvPr>
        </p:nvSpPr>
        <p:spPr>
          <a:xfrm>
            <a:off x="250825" y="1341438"/>
            <a:ext cx="8785225" cy="2016125"/>
          </a:xfrm>
        </p:spPr>
        <p:txBody>
          <a:bodyPr/>
          <a:lstStyle/>
          <a:p>
            <a:r>
              <a:rPr lang="en-US" altLang="en-US" sz="2000" dirty="0" smtClean="0"/>
              <a:t>A pond containing 3 types of fish:  bluegills, </a:t>
            </a:r>
            <a:r>
              <a:rPr lang="en-US" altLang="en-US" sz="2000" dirty="0" err="1" smtClean="0"/>
              <a:t>redgills</a:t>
            </a:r>
            <a:r>
              <a:rPr lang="en-US" altLang="en-US" sz="2000" dirty="0" smtClean="0"/>
              <a:t>, and crappies.  Each fish in the pond is equally likely to be caught.  You catch 40 fish and record the type.  Each time, you release the fish back in to the pond.  The following frequency distribution shows your results.  </a:t>
            </a:r>
          </a:p>
        </p:txBody>
      </p:sp>
      <p:graphicFrame>
        <p:nvGraphicFramePr>
          <p:cNvPr id="32801" name="Group 33"/>
          <p:cNvGraphicFramePr>
            <a:graphicFrameLocks noGrp="1"/>
          </p:cNvGraphicFramePr>
          <p:nvPr/>
        </p:nvGraphicFramePr>
        <p:xfrm>
          <a:off x="1511300" y="2924175"/>
          <a:ext cx="6096000" cy="1981200"/>
        </p:xfrm>
        <a:graphic>
          <a:graphicData uri="http://schemas.openxmlformats.org/drawingml/2006/table">
            <a:tbl>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65125">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D60093"/>
                          </a:solidFill>
                          <a:effectLst/>
                          <a:latin typeface="Arial" charset="0"/>
                        </a:rPr>
                        <a:t>Fish Type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1" i="0" u="none" strike="noStrike" cap="none" normalizeH="0" baseline="0" dirty="0" smtClean="0">
                          <a:ln>
                            <a:noFill/>
                          </a:ln>
                          <a:solidFill>
                            <a:srgbClr val="D60093"/>
                          </a:solidFill>
                          <a:effectLst/>
                          <a:latin typeface="Arial" charset="0"/>
                        </a:rPr>
                        <a:t># of Times Caught, (f)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6713">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rgbClr val="D60093"/>
                          </a:solidFill>
                          <a:effectLst/>
                          <a:latin typeface="Arial" charset="0"/>
                        </a:rPr>
                        <a:t>Bluegill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rgbClr val="D60093"/>
                          </a:solidFill>
                          <a:effectLst/>
                          <a:latin typeface="Arial" charset="0"/>
                        </a:rPr>
                        <a:t>13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125">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err="1" smtClean="0">
                          <a:ln>
                            <a:noFill/>
                          </a:ln>
                          <a:solidFill>
                            <a:srgbClr val="D60093"/>
                          </a:solidFill>
                          <a:effectLst/>
                          <a:latin typeface="Arial" charset="0"/>
                        </a:rPr>
                        <a:t>Redgill</a:t>
                      </a:r>
                      <a:endParaRPr kumimoji="0" lang="en-US" altLang="en-US" sz="2000" b="0" i="0" u="none" strike="noStrike" cap="none" normalizeH="0" baseline="0" dirty="0" smtClean="0">
                        <a:ln>
                          <a:noFill/>
                        </a:ln>
                        <a:solidFill>
                          <a:srgbClr val="D60093"/>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rgbClr val="D60093"/>
                          </a:solidFill>
                          <a:effectLst/>
                          <a:latin typeface="Arial" charset="0"/>
                        </a:rPr>
                        <a:t>17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6713">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rgbClr val="D60093"/>
                          </a:solidFill>
                          <a:effectLst/>
                          <a:latin typeface="Arial" charset="0"/>
                        </a:rPr>
                        <a:t>Crappy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smtClean="0">
                          <a:ln>
                            <a:noFill/>
                          </a:ln>
                          <a:solidFill>
                            <a:srgbClr val="D60093"/>
                          </a:solidFill>
                          <a:effectLst/>
                          <a:latin typeface="Arial" charset="0"/>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65125">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2000" b="0" i="0" u="none" strike="noStrike" cap="none" normalizeH="0" baseline="0" smtClean="0">
                        <a:ln>
                          <a:noFill/>
                        </a:ln>
                        <a:solidFill>
                          <a:srgbClr val="D60093"/>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000">
                          <a:solidFill>
                            <a:srgbClr val="006699"/>
                          </a:solidFill>
                          <a:latin typeface="Arial" charset="0"/>
                        </a:defRPr>
                      </a:lvl1pPr>
                      <a:lvl2pPr>
                        <a:spcBef>
                          <a:spcPct val="20000"/>
                        </a:spcBef>
                        <a:defRPr sz="2000">
                          <a:solidFill>
                            <a:srgbClr val="006699"/>
                          </a:solidFill>
                          <a:latin typeface="Arial" charset="0"/>
                        </a:defRPr>
                      </a:lvl2pPr>
                      <a:lvl3pPr>
                        <a:spcBef>
                          <a:spcPct val="20000"/>
                        </a:spcBef>
                        <a:defRPr sz="2000">
                          <a:solidFill>
                            <a:srgbClr val="006699"/>
                          </a:solidFill>
                          <a:latin typeface="Arial" charset="0"/>
                        </a:defRPr>
                      </a:lvl3pPr>
                      <a:lvl4pPr>
                        <a:spcBef>
                          <a:spcPct val="20000"/>
                        </a:spcBef>
                        <a:defRPr sz="2000">
                          <a:solidFill>
                            <a:srgbClr val="006699"/>
                          </a:solidFill>
                          <a:latin typeface="Arial" charset="0"/>
                        </a:defRPr>
                      </a:lvl4pPr>
                      <a:lvl5pPr>
                        <a:spcBef>
                          <a:spcPct val="20000"/>
                        </a:spcBef>
                        <a:defRPr sz="2400" b="1">
                          <a:solidFill>
                            <a:schemeClr val="bg1"/>
                          </a:solidFill>
                          <a:latin typeface="Goudy Old Style" pitchFamily="18" charset="0"/>
                        </a:defRPr>
                      </a:lvl5pPr>
                      <a:lvl6pPr fontAlgn="base">
                        <a:spcBef>
                          <a:spcPct val="20000"/>
                        </a:spcBef>
                        <a:spcAft>
                          <a:spcPct val="0"/>
                        </a:spcAft>
                        <a:defRPr sz="2400" b="1">
                          <a:solidFill>
                            <a:schemeClr val="bg1"/>
                          </a:solidFill>
                          <a:latin typeface="Goudy Old Style" pitchFamily="18" charset="0"/>
                        </a:defRPr>
                      </a:lvl6pPr>
                      <a:lvl7pPr fontAlgn="base">
                        <a:spcBef>
                          <a:spcPct val="20000"/>
                        </a:spcBef>
                        <a:spcAft>
                          <a:spcPct val="0"/>
                        </a:spcAft>
                        <a:defRPr sz="2400" b="1">
                          <a:solidFill>
                            <a:schemeClr val="bg1"/>
                          </a:solidFill>
                          <a:latin typeface="Goudy Old Style" pitchFamily="18" charset="0"/>
                        </a:defRPr>
                      </a:lvl7pPr>
                      <a:lvl8pPr fontAlgn="base">
                        <a:spcBef>
                          <a:spcPct val="20000"/>
                        </a:spcBef>
                        <a:spcAft>
                          <a:spcPct val="0"/>
                        </a:spcAft>
                        <a:defRPr sz="2400" b="1">
                          <a:solidFill>
                            <a:schemeClr val="bg1"/>
                          </a:solidFill>
                          <a:latin typeface="Goudy Old Style" pitchFamily="18" charset="0"/>
                        </a:defRPr>
                      </a:lvl8pPr>
                      <a:lvl9pPr fontAlgn="base">
                        <a:spcBef>
                          <a:spcPct val="20000"/>
                        </a:spcBef>
                        <a:spcAft>
                          <a:spcPct val="0"/>
                        </a:spcAft>
                        <a:defRPr sz="2400" b="1">
                          <a:solidFill>
                            <a:schemeClr val="bg1"/>
                          </a:solidFill>
                          <a:latin typeface="Goudy Old Style" pitchFamily="18"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smtClean="0">
                          <a:ln>
                            <a:noFill/>
                          </a:ln>
                          <a:solidFill>
                            <a:srgbClr val="D60093"/>
                          </a:solidFill>
                          <a:effectLst/>
                          <a:latin typeface="Arial" charset="0"/>
                          <a:sym typeface="Symbol" pitchFamily="18" charset="2"/>
                        </a:rPr>
                        <a:t>f = 40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528" name="Text Box 34"/>
          <p:cNvSpPr txBox="1">
            <a:spLocks noChangeArrowheads="1"/>
          </p:cNvSpPr>
          <p:nvPr/>
        </p:nvSpPr>
        <p:spPr bwMode="auto">
          <a:xfrm>
            <a:off x="900113" y="5300663"/>
            <a:ext cx="784225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50000"/>
              </a:spcBef>
              <a:buFontTx/>
              <a:buNone/>
            </a:pPr>
            <a:r>
              <a:rPr lang="en-US" altLang="en-US" sz="1800">
                <a:latin typeface="Tahoma" pitchFamily="34" charset="0"/>
              </a:rPr>
              <a:t>If you catch another fish, what is the probability that it is a bluegill?</a:t>
            </a:r>
          </a:p>
        </p:txBody>
      </p:sp>
      <mc:AlternateContent xmlns:mc="http://schemas.openxmlformats.org/markup-compatibility/2006" xmlns:a14="http://schemas.microsoft.com/office/drawing/2010/main">
        <mc:Choice Requires="a14">
          <p:sp>
            <p:nvSpPr>
              <p:cNvPr id="10" name="Rectangle 9"/>
              <p:cNvSpPr/>
              <p:nvPr/>
            </p:nvSpPr>
            <p:spPr>
              <a:xfrm>
                <a:off x="3135613" y="5877338"/>
                <a:ext cx="2851422"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NZ" altLang="en-US" b="0" i="1" smtClean="0">
                          <a:latin typeface="Cambria Math"/>
                        </a:rPr>
                        <m:t>𝑃</m:t>
                      </m:r>
                      <m:d>
                        <m:dPr>
                          <m:ctrlPr>
                            <a:rPr lang="en-NZ" altLang="en-US" b="0" i="1" smtClean="0">
                              <a:latin typeface="Cambria Math" panose="02040503050406030204" pitchFamily="18" charset="0"/>
                            </a:rPr>
                          </m:ctrlPr>
                        </m:dPr>
                        <m:e>
                          <m:r>
                            <a:rPr lang="en-NZ" altLang="en-US" b="0" i="1" smtClean="0">
                              <a:latin typeface="Cambria Math"/>
                            </a:rPr>
                            <m:t>𝐵𝑙𝑢𝑒𝑔𝑖𝑙𝑙</m:t>
                          </m:r>
                        </m:e>
                      </m:d>
                      <m:r>
                        <a:rPr lang="en-NZ" altLang="en-US" b="0" i="1" smtClean="0">
                          <a:latin typeface="Cambria Math"/>
                          <a:ea typeface="Cambria Math"/>
                        </a:rPr>
                        <m:t>≈</m:t>
                      </m:r>
                      <m:f>
                        <m:fPr>
                          <m:ctrlPr>
                            <a:rPr lang="en-NZ" altLang="en-US" b="0" i="1" smtClean="0">
                              <a:latin typeface="Cambria Math" panose="02040503050406030204" pitchFamily="18" charset="0"/>
                              <a:ea typeface="Cambria Math"/>
                            </a:rPr>
                          </m:ctrlPr>
                        </m:fPr>
                        <m:num>
                          <m:r>
                            <a:rPr lang="en-NZ" altLang="en-US" b="0" i="1" smtClean="0">
                              <a:latin typeface="Cambria Math"/>
                              <a:ea typeface="Cambria Math"/>
                            </a:rPr>
                            <m:t>13</m:t>
                          </m:r>
                        </m:num>
                        <m:den>
                          <m:r>
                            <a:rPr lang="en-NZ" altLang="en-US" b="0" i="1" smtClean="0">
                              <a:latin typeface="Cambria Math"/>
                              <a:ea typeface="Cambria Math"/>
                            </a:rPr>
                            <m:t>40</m:t>
                          </m:r>
                        </m:den>
                      </m:f>
                      <m:r>
                        <a:rPr lang="en-NZ" altLang="en-US" b="0" i="1" smtClean="0">
                          <a:latin typeface="Cambria Math"/>
                          <a:ea typeface="Cambria Math"/>
                        </a:rPr>
                        <m:t>=0.325</m:t>
                      </m:r>
                    </m:oMath>
                  </m:oMathPara>
                </a14:m>
                <a:endParaRPr lang="en-US" altLang="en-US" dirty="0" smtClean="0"/>
              </a:p>
            </p:txBody>
          </p:sp>
        </mc:Choice>
        <mc:Fallback xmlns="">
          <p:sp>
            <p:nvSpPr>
              <p:cNvPr id="10" name="Rectangle 9"/>
              <p:cNvSpPr>
                <a:spLocks noRot="1" noChangeAspect="1" noMove="1" noResize="1" noEditPoints="1" noAdjustHandles="1" noChangeArrowheads="1" noChangeShapeType="1" noTextEdit="1"/>
              </p:cNvSpPr>
              <p:nvPr/>
            </p:nvSpPr>
            <p:spPr>
              <a:xfrm>
                <a:off x="3135613" y="5877338"/>
                <a:ext cx="2851422" cy="612732"/>
              </a:xfrm>
              <a:prstGeom prst="rect">
                <a:avLst/>
              </a:prstGeom>
              <a:blipFill rotWithShape="1">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8736126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74638"/>
            <a:ext cx="8578850" cy="1143000"/>
          </a:xfrm>
        </p:spPr>
        <p:txBody>
          <a:bodyPr/>
          <a:lstStyle/>
          <a:p>
            <a:r>
              <a:rPr lang="en-US" altLang="en-US" dirty="0" smtClean="0">
                <a:solidFill>
                  <a:srgbClr val="D60093"/>
                </a:solidFill>
              </a:rPr>
              <a:t>Independent Events</a:t>
            </a:r>
          </a:p>
        </p:txBody>
      </p:sp>
      <p:sp>
        <p:nvSpPr>
          <p:cNvPr id="30723" name="Rectangle 3"/>
          <p:cNvSpPr>
            <a:spLocks noGrp="1" noChangeArrowheads="1"/>
          </p:cNvSpPr>
          <p:nvPr>
            <p:ph type="body" idx="1"/>
          </p:nvPr>
        </p:nvSpPr>
        <p:spPr>
          <a:xfrm>
            <a:off x="457200" y="1600200"/>
            <a:ext cx="8229600" cy="1900238"/>
          </a:xfrm>
        </p:spPr>
        <p:txBody>
          <a:bodyPr/>
          <a:lstStyle/>
          <a:p>
            <a:r>
              <a:rPr lang="en-US" altLang="en-US" smtClean="0"/>
              <a:t>Probability experiment:  Roll a six-sided die 3 times.</a:t>
            </a:r>
          </a:p>
        </p:txBody>
      </p:sp>
      <p:pic>
        <p:nvPicPr>
          <p:cNvPr id="30724" name="Picture 2" descr="http://images.cnitblog.com/blog/413416/201307/10125105-858c87b7fd074ce7ab66558a7b4fce20.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750" y="2636838"/>
            <a:ext cx="1008063"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a:spLocks noRot="1" noChangeAspect="1" noMove="1" noResize="1" noEditPoints="1" noAdjustHandles="1" noChangeArrowheads="1" noChangeShapeType="1" noTextEdit="1"/>
          </p:cNvSpPr>
          <p:nvPr/>
        </p:nvSpPr>
        <p:spPr>
          <a:xfrm>
            <a:off x="2648822" y="2822675"/>
            <a:ext cx="2931956" cy="636585"/>
          </a:xfrm>
          <a:prstGeom prst="rect">
            <a:avLst/>
          </a:prstGeom>
          <a:blipFill rotWithShape="1">
            <a:blip r:embed="rId3"/>
            <a:stretch>
              <a:fillRect/>
            </a:stretch>
          </a:blipFill>
        </p:spPr>
        <p:txBody>
          <a:bodyPr/>
          <a:lstStyle/>
          <a:p>
            <a:pPr>
              <a:defRPr/>
            </a:pPr>
            <a:r>
              <a:rPr lang="en-US">
                <a:noFill/>
              </a:rPr>
              <a:t> </a:t>
            </a:r>
          </a:p>
        </p:txBody>
      </p:sp>
      <p:sp>
        <p:nvSpPr>
          <p:cNvPr id="6" name="Rectangle 3"/>
          <p:cNvSpPr txBox="1">
            <a:spLocks noChangeArrowheads="1"/>
          </p:cNvSpPr>
          <p:nvPr/>
        </p:nvSpPr>
        <p:spPr bwMode="auto">
          <a:xfrm>
            <a:off x="598488" y="3789363"/>
            <a:ext cx="8229600" cy="190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a:defRPr/>
            </a:pPr>
            <a:r>
              <a:rPr lang="en-US" altLang="en-US" kern="0" dirty="0" smtClean="0"/>
              <a:t>Probability experiment:  Toss a coin twice</a:t>
            </a:r>
            <a:endParaRPr lang="en-US" altLang="en-US" kern="0" dirty="0"/>
          </a:p>
        </p:txBody>
      </p:sp>
      <p:sp>
        <p:nvSpPr>
          <p:cNvPr id="7" name="TextBox 6"/>
          <p:cNvSpPr txBox="1">
            <a:spLocks noRot="1" noChangeAspect="1" noMove="1" noResize="1" noEditPoints="1" noAdjustHandles="1" noChangeArrowheads="1" noChangeShapeType="1" noTextEdit="1"/>
          </p:cNvSpPr>
          <p:nvPr/>
        </p:nvSpPr>
        <p:spPr>
          <a:xfrm>
            <a:off x="2801222" y="4941168"/>
            <a:ext cx="2426049" cy="610936"/>
          </a:xfrm>
          <a:prstGeom prst="rect">
            <a:avLst/>
          </a:prstGeom>
          <a:blipFill rotWithShape="1">
            <a:blip r:embed="rId4"/>
            <a:stretch>
              <a:fillRect/>
            </a:stretch>
          </a:blipFill>
        </p:spPr>
        <p:txBody>
          <a:bodyPr/>
          <a:lstStyle/>
          <a:p>
            <a:pPr>
              <a:defRPr/>
            </a:pPr>
            <a:r>
              <a:rPr lang="en-US">
                <a:noFill/>
              </a:rPr>
              <a:t> </a:t>
            </a:r>
          </a:p>
        </p:txBody>
      </p:sp>
      <p:pic>
        <p:nvPicPr>
          <p:cNvPr id="30728" name="Picture 2" descr="https://chiefauditexecutive.files.wordpress.com/2015/02/coi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588" y="4627563"/>
            <a:ext cx="1295400" cy="133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0674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eaLnBrk="1" hangingPunct="1"/>
            <a:r>
              <a:rPr lang="en-IE" altLang="en-US" sz="3600" dirty="0" smtClean="0">
                <a:solidFill>
                  <a:srgbClr val="99CC00"/>
                </a:solidFill>
              </a:rPr>
              <a:t>Terminology: Populations &amp; Samples</a:t>
            </a:r>
            <a:endParaRPr lang="en-US" altLang="en-US" sz="3600" dirty="0" smtClean="0">
              <a:solidFill>
                <a:srgbClr val="99CC00"/>
              </a:solidFill>
            </a:endParaRPr>
          </a:p>
        </p:txBody>
      </p:sp>
      <p:sp>
        <p:nvSpPr>
          <p:cNvPr id="35843" name="Rectangle 3"/>
          <p:cNvSpPr>
            <a:spLocks noGrp="1" noChangeArrowheads="1"/>
          </p:cNvSpPr>
          <p:nvPr>
            <p:ph idx="1"/>
          </p:nvPr>
        </p:nvSpPr>
        <p:spPr>
          <a:xfrm>
            <a:off x="339792" y="1414337"/>
            <a:ext cx="8353176" cy="4464050"/>
          </a:xfrm>
        </p:spPr>
        <p:txBody>
          <a:bodyPr/>
          <a:lstStyle/>
          <a:p>
            <a:pPr eaLnBrk="1" hangingPunct="1">
              <a:lnSpc>
                <a:spcPct val="90000"/>
              </a:lnSpc>
            </a:pPr>
            <a:r>
              <a:rPr lang="en-IE" altLang="en-US" sz="2400" b="1" smtClean="0">
                <a:solidFill>
                  <a:schemeClr val="folHlink"/>
                </a:solidFill>
              </a:rPr>
              <a:t>Population</a:t>
            </a:r>
            <a:r>
              <a:rPr lang="en-IE" altLang="en-US" sz="2400" smtClean="0"/>
              <a:t>: the complete set of individuals, objects or scores of interest </a:t>
            </a:r>
          </a:p>
          <a:p>
            <a:pPr lvl="1" eaLnBrk="1" hangingPunct="1">
              <a:lnSpc>
                <a:spcPct val="90000"/>
              </a:lnSpc>
            </a:pPr>
            <a:r>
              <a:rPr lang="en-IE" altLang="en-US" sz="2000" smtClean="0"/>
              <a:t>Often too large to sample in its entirety </a:t>
            </a:r>
          </a:p>
          <a:p>
            <a:pPr lvl="1" eaLnBrk="1" hangingPunct="1">
              <a:lnSpc>
                <a:spcPct val="90000"/>
              </a:lnSpc>
            </a:pPr>
            <a:r>
              <a:rPr lang="en-IE" altLang="en-US" sz="2000" smtClean="0"/>
              <a:t>It may be real or hypothetical (e.g. the results from an experiment repeated ad infinitum)</a:t>
            </a:r>
          </a:p>
          <a:p>
            <a:pPr lvl="1" eaLnBrk="1" hangingPunct="1">
              <a:lnSpc>
                <a:spcPct val="90000"/>
              </a:lnSpc>
            </a:pPr>
            <a:endParaRPr lang="en-IE" altLang="en-US" sz="2000" smtClean="0"/>
          </a:p>
          <a:p>
            <a:pPr eaLnBrk="1" hangingPunct="1">
              <a:lnSpc>
                <a:spcPct val="90000"/>
              </a:lnSpc>
            </a:pPr>
            <a:r>
              <a:rPr lang="en-IE" altLang="en-US" sz="2400" b="1" smtClean="0">
                <a:solidFill>
                  <a:schemeClr val="folHlink"/>
                </a:solidFill>
              </a:rPr>
              <a:t>Sample</a:t>
            </a:r>
            <a:r>
              <a:rPr lang="en-IE" altLang="en-US" sz="2400" smtClean="0"/>
              <a:t>: A subset of the population. </a:t>
            </a:r>
          </a:p>
          <a:p>
            <a:pPr lvl="1" eaLnBrk="1" hangingPunct="1">
              <a:lnSpc>
                <a:spcPct val="90000"/>
              </a:lnSpc>
            </a:pPr>
            <a:r>
              <a:rPr lang="en-IE" altLang="en-US" sz="2000" smtClean="0"/>
              <a:t>Random selection attempts to ensure the sample is </a:t>
            </a:r>
            <a:r>
              <a:rPr lang="en-IE" altLang="en-US" sz="2000" b="1" smtClean="0">
                <a:solidFill>
                  <a:schemeClr val="folHlink"/>
                </a:solidFill>
              </a:rPr>
              <a:t>representative</a:t>
            </a:r>
            <a:r>
              <a:rPr lang="en-IE" altLang="en-US" sz="2000" smtClean="0"/>
              <a:t> of the population.</a:t>
            </a:r>
            <a:endParaRPr lang="en-US" altLang="en-US" sz="2000" dirty="0" smtClean="0"/>
          </a:p>
        </p:txBody>
      </p:sp>
      <p:pic>
        <p:nvPicPr>
          <p:cNvPr id="184322" name="Picture 2" descr="http://www.snapsurveys.com/blog/wp-content/uploads/2011/08/target-popul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4581128"/>
            <a:ext cx="4972050" cy="21240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234" y="4950667"/>
            <a:ext cx="3907664" cy="1384995"/>
          </a:xfrm>
          <a:prstGeom prst="rect">
            <a:avLst/>
          </a:prstGeom>
        </p:spPr>
        <p:txBody>
          <a:bodyPr wrap="square">
            <a:spAutoFit/>
          </a:bodyPr>
          <a:lstStyle/>
          <a:p>
            <a:pPr marL="285750" indent="-285750">
              <a:buFont typeface="Arial" panose="020B0604020202020204" pitchFamily="34" charset="0"/>
              <a:buChar char="•"/>
            </a:pPr>
            <a:r>
              <a:rPr lang="en-US" sz="1400" dirty="0"/>
              <a:t>Imagine you want to study the average height of people in New Zealand.</a:t>
            </a:r>
          </a:p>
          <a:p>
            <a:pPr marL="742950" lvl="1" indent="-285750">
              <a:buFont typeface="Arial" panose="020B0604020202020204" pitchFamily="34" charset="0"/>
              <a:buChar char="•"/>
            </a:pPr>
            <a:r>
              <a:rPr lang="en-US" sz="1400" dirty="0"/>
              <a:t>The population would be every person in New Zealand</a:t>
            </a:r>
          </a:p>
          <a:p>
            <a:pPr marL="742950" lvl="1" indent="-285750">
              <a:buFont typeface="Arial" panose="020B0604020202020204" pitchFamily="34" charset="0"/>
              <a:buChar char="•"/>
            </a:pPr>
            <a:r>
              <a:rPr lang="en-US" sz="1400" dirty="0"/>
              <a:t>A sample would be a group of people ( 100, 1000, etc.) in New Zealand</a:t>
            </a:r>
          </a:p>
        </p:txBody>
      </p:sp>
    </p:spTree>
    <p:extLst>
      <p:ext uri="{BB962C8B-B14F-4D97-AF65-F5344CB8AC3E}">
        <p14:creationId xmlns:p14="http://schemas.microsoft.com/office/powerpoint/2010/main" val="10811657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457200" y="274638"/>
            <a:ext cx="5482952" cy="1143000"/>
          </a:xfrm>
        </p:spPr>
        <p:txBody>
          <a:bodyPr/>
          <a:lstStyle/>
          <a:p>
            <a:pPr eaLnBrk="1" hangingPunct="1"/>
            <a:r>
              <a:rPr lang="en-US" altLang="en-US" sz="3200" dirty="0" smtClean="0">
                <a:solidFill>
                  <a:srgbClr val="99CC00"/>
                </a:solidFill>
              </a:rPr>
              <a:t>Frequency histogram</a:t>
            </a:r>
          </a:p>
        </p:txBody>
      </p:sp>
      <p:sp>
        <p:nvSpPr>
          <p:cNvPr id="39939" name="Content Placeholder 2"/>
          <p:cNvSpPr>
            <a:spLocks noGrp="1"/>
          </p:cNvSpPr>
          <p:nvPr>
            <p:ph idx="4294967295"/>
          </p:nvPr>
        </p:nvSpPr>
        <p:spPr>
          <a:xfrm>
            <a:off x="468313" y="1743075"/>
            <a:ext cx="4535735" cy="4525963"/>
          </a:xfrm>
        </p:spPr>
        <p:txBody>
          <a:bodyPr/>
          <a:lstStyle/>
          <a:p>
            <a:pPr eaLnBrk="1" hangingPunct="1">
              <a:buFontTx/>
              <a:buNone/>
            </a:pPr>
            <a:r>
              <a:rPr lang="en-US" altLang="en-US" sz="2400" b="1" dirty="0" smtClean="0">
                <a:solidFill>
                  <a:srgbClr val="99CC00"/>
                </a:solidFill>
              </a:rPr>
              <a:t>Frequency Histogram</a:t>
            </a:r>
          </a:p>
          <a:p>
            <a:pPr eaLnBrk="1" hangingPunct="1"/>
            <a:r>
              <a:rPr lang="en-US" altLang="en-US" sz="2400" dirty="0" smtClean="0"/>
              <a:t>A bar graph that represents the frequency distribution</a:t>
            </a:r>
          </a:p>
          <a:p>
            <a:pPr eaLnBrk="1" hangingPunct="1"/>
            <a:endParaRPr lang="en-US" altLang="en-US" sz="2400" dirty="0" smtClean="0"/>
          </a:p>
          <a:p>
            <a:pPr eaLnBrk="1" hangingPunct="1"/>
            <a:r>
              <a:rPr lang="en-US" altLang="en-US" sz="2400" dirty="0" smtClean="0"/>
              <a:t>The horizontal scale is quantitative and measures the range of data values</a:t>
            </a:r>
          </a:p>
          <a:p>
            <a:pPr eaLnBrk="1" hangingPunct="1"/>
            <a:endParaRPr lang="en-US" altLang="en-US" sz="2400" dirty="0" smtClean="0"/>
          </a:p>
          <a:p>
            <a:pPr eaLnBrk="1" hangingPunct="1"/>
            <a:r>
              <a:rPr lang="en-US" altLang="en-US" sz="2400" dirty="0" smtClean="0"/>
              <a:t>The vertical scale measures the frequencies of the classes/events</a:t>
            </a:r>
          </a:p>
        </p:txBody>
      </p:sp>
      <p:graphicFrame>
        <p:nvGraphicFramePr>
          <p:cNvPr id="5" name="Group 4"/>
          <p:cNvGraphicFramePr>
            <a:graphicFrameLocks noGrp="1"/>
          </p:cNvGraphicFramePr>
          <p:nvPr>
            <p:extLst/>
          </p:nvPr>
        </p:nvGraphicFramePr>
        <p:xfrm>
          <a:off x="6907327" y="361029"/>
          <a:ext cx="2154436" cy="3645027"/>
        </p:xfrm>
        <a:graphic>
          <a:graphicData uri="http://schemas.openxmlformats.org/drawingml/2006/table">
            <a:tbl>
              <a:tblPr/>
              <a:tblGrid>
                <a:gridCol w="1415415">
                  <a:extLst>
                    <a:ext uri="{9D8B030D-6E8A-4147-A177-3AD203B41FA5}">
                      <a16:colId xmlns:a16="http://schemas.microsoft.com/office/drawing/2014/main" val="20000"/>
                    </a:ext>
                  </a:extLst>
                </a:gridCol>
                <a:gridCol w="739021">
                  <a:extLst>
                    <a:ext uri="{9D8B030D-6E8A-4147-A177-3AD203B41FA5}">
                      <a16:colId xmlns:a16="http://schemas.microsoft.com/office/drawing/2014/main" val="20001"/>
                    </a:ext>
                  </a:extLst>
                </a:gridCol>
              </a:tblGrid>
              <a:tr h="631465">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600" b="0" i="0" u="none" strike="noStrike" cap="none" normalizeH="0" baseline="0" dirty="0" smtClean="0">
                          <a:ln>
                            <a:noFill/>
                          </a:ln>
                          <a:solidFill>
                            <a:schemeClr val="tx1"/>
                          </a:solidFill>
                          <a:effectLst/>
                          <a:latin typeface="Times New Roman" pitchFamily="18" charset="0"/>
                          <a:cs typeface="Arial" charset="0"/>
                        </a:rPr>
                        <a:t>Age range</a:t>
                      </a:r>
                      <a:endParaRPr kumimoji="0" lang="en-US" altLang="en-US"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600" b="0" i="0" u="none" strike="noStrike" cap="none" normalizeH="0" baseline="0" dirty="0" err="1" smtClean="0">
                          <a:ln>
                            <a:noFill/>
                          </a:ln>
                          <a:solidFill>
                            <a:schemeClr val="tx1"/>
                          </a:solidFill>
                          <a:effectLst/>
                          <a:latin typeface="Times New Roman" pitchFamily="18" charset="0"/>
                          <a:cs typeface="Arial" charset="0"/>
                        </a:rPr>
                        <a:t>Freq</a:t>
                      </a:r>
                      <a:endParaRPr kumimoji="0" lang="en-US" altLang="en-US" sz="16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val="10000"/>
                  </a:ext>
                </a:extLst>
              </a:tr>
              <a:tr h="335786">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NZ" altLang="en-US" sz="1400" b="1" i="0" u="none" strike="noStrike" cap="none" normalizeH="0" baseline="0" dirty="0" smtClean="0">
                          <a:ln>
                            <a:noFill/>
                          </a:ln>
                          <a:solidFill>
                            <a:schemeClr val="tx1"/>
                          </a:solidFill>
                          <a:effectLst/>
                          <a:latin typeface="Times New Roman" pitchFamily="18" charset="0"/>
                          <a:cs typeface="Arial" charset="0"/>
                        </a:rPr>
                        <a:t>10-20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4570">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20-30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NZ" altLang="en-US" sz="1400" b="1" i="0" u="none" strike="noStrike" cap="none" normalizeH="0" baseline="0" dirty="0" smtClean="0">
                          <a:ln>
                            <a:noFill/>
                          </a:ln>
                          <a:solidFill>
                            <a:schemeClr val="tx1"/>
                          </a:solidFill>
                          <a:effectLst/>
                          <a:latin typeface="Times New Roman" pitchFamily="18" charset="0"/>
                          <a:cs typeface="Times New Roman" pitchFamily="18" charset="0"/>
                        </a:rPr>
                        <a:t>1</a:t>
                      </a:r>
                      <a:endParaRPr kumimoji="0" lang="en-US" altLang="en-US" sz="14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4570">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NZ" altLang="en-US" sz="1400" b="1" i="0" u="none" strike="noStrike" cap="none" normalizeH="0" baseline="0" dirty="0" smtClean="0">
                          <a:ln>
                            <a:noFill/>
                          </a:ln>
                          <a:solidFill>
                            <a:schemeClr val="tx1"/>
                          </a:solidFill>
                          <a:effectLst/>
                          <a:latin typeface="Times New Roman" pitchFamily="18" charset="0"/>
                          <a:cs typeface="Arial" charset="0"/>
                        </a:rPr>
                        <a:t>30-40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3</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4570">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40-50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7</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786">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50-60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9</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4570">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60-70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smtClean="0">
                          <a:ln>
                            <a:noFill/>
                          </a:ln>
                          <a:solidFill>
                            <a:schemeClr val="tx1"/>
                          </a:solidFill>
                          <a:effectLst/>
                          <a:latin typeface="Times New Roman" pitchFamily="18" charset="0"/>
                          <a:cs typeface="Arial" charset="0"/>
                        </a:rPr>
                        <a:t>12</a:t>
                      </a:r>
                      <a:endParaRPr kumimoji="0" lang="en-US" altLang="en-US" sz="2800" b="1" i="0" u="none" strike="noStrike" cap="none" normalizeH="0" baseline="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4570">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70-80</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1pPr>
                      <a:lvl2pPr eaLnBrk="0" hangingPunct="0">
                        <a:spcBef>
                          <a:spcPct val="20000"/>
                        </a:spcBef>
                        <a:buClr>
                          <a:schemeClr val="accent1"/>
                        </a:buClr>
                        <a:buFont typeface="Wingdings" pitchFamily="2" charset="2"/>
                        <a:defRPr sz="2400">
                          <a:solidFill>
                            <a:schemeClr val="tx1"/>
                          </a:solidFill>
                          <a:latin typeface="Times New Roman" pitchFamily="18" charset="0"/>
                          <a:cs typeface="Times New Roman" pitchFamily="18" charset="0"/>
                        </a:defRPr>
                      </a:lvl2pPr>
                      <a:lvl3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3pPr>
                      <a:lvl4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4pPr>
                      <a:lvl5pPr eaLnBrk="0" hangingPunct="0">
                        <a:spcBef>
                          <a:spcPct val="20000"/>
                        </a:spcBef>
                        <a:buClr>
                          <a:schemeClr val="accent1"/>
                        </a:buClr>
                        <a:buFont typeface="Arial" charset="0"/>
                        <a:defRPr sz="2400">
                          <a:solidFill>
                            <a:schemeClr val="tx1"/>
                          </a:solidFill>
                          <a:latin typeface="Times New Roman" pitchFamily="18" charset="0"/>
                          <a:cs typeface="Times New Roman" pitchFamily="18" charset="0"/>
                        </a:defRPr>
                      </a:lvl5pPr>
                      <a:lvl6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6pPr>
                      <a:lvl7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7pPr>
                      <a:lvl8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8pPr>
                      <a:lvl9pPr eaLnBrk="0" fontAlgn="base" hangingPunct="0">
                        <a:spcBef>
                          <a:spcPct val="20000"/>
                        </a:spcBef>
                        <a:spcAft>
                          <a:spcPct val="0"/>
                        </a:spcAft>
                        <a:buClr>
                          <a:schemeClr val="accent1"/>
                        </a:buClr>
                        <a:buFont typeface="Arial" charset="0"/>
                        <a:defRPr sz="2400">
                          <a:solidFill>
                            <a:schemeClr val="tx1"/>
                          </a:solidFill>
                          <a:latin typeface="Times New Roman" pitchFamily="18" charset="0"/>
                          <a:cs typeface="Times New Roman" pitchFamily="18" charset="0"/>
                        </a:defRPr>
                      </a:lvl9p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US" altLang="en-US" sz="1400" b="1" i="0" u="none" strike="noStrike" cap="none" normalizeH="0" baseline="0" dirty="0" smtClean="0">
                          <a:ln>
                            <a:noFill/>
                          </a:ln>
                          <a:solidFill>
                            <a:schemeClr val="tx1"/>
                          </a:solidFill>
                          <a:effectLst/>
                          <a:latin typeface="Times New Roman" pitchFamily="18" charset="0"/>
                          <a:cs typeface="Arial" charset="0"/>
                        </a:rPr>
                        <a:t>7</a:t>
                      </a:r>
                      <a:endParaRPr kumimoji="0" lang="en-US" altLang="en-US" sz="28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4570">
                <a:tc>
                  <a:txBody>
                    <a:bodyPr/>
                    <a:lstStyle/>
                    <a:p>
                      <a:pPr marL="0" marR="0" lvl="0" indent="0" algn="ctr" defTabSz="914400" rtl="0" eaLnBrk="0" fontAlgn="b" latinLnBrk="0" hangingPunct="0">
                        <a:lnSpc>
                          <a:spcPct val="100000"/>
                        </a:lnSpc>
                        <a:spcBef>
                          <a:spcPct val="0"/>
                        </a:spcBef>
                        <a:spcAft>
                          <a:spcPct val="0"/>
                        </a:spcAft>
                        <a:buClr>
                          <a:srgbClr val="BBE0E3"/>
                        </a:buClr>
                        <a:buSzTx/>
                        <a:buFont typeface="Arial" charset="0"/>
                        <a:buNone/>
                        <a:tabLst/>
                        <a:defRPr/>
                      </a:pPr>
                      <a:r>
                        <a:rPr kumimoji="0" lang="en-US" altLang="en-US" sz="1400" b="1" i="0" u="none" strike="noStrike" kern="1200" cap="none" spc="0" normalizeH="0" baseline="0" noProof="0" dirty="0" smtClean="0">
                          <a:ln>
                            <a:noFill/>
                          </a:ln>
                          <a:solidFill>
                            <a:srgbClr val="000000"/>
                          </a:solidFill>
                          <a:effectLst/>
                          <a:uLnTx/>
                          <a:uFillTx/>
                          <a:latin typeface="Times New Roman" pitchFamily="18" charset="0"/>
                          <a:cs typeface="Arial" charset="0"/>
                        </a:rPr>
                        <a:t>80-90</a:t>
                      </a:r>
                      <a:endParaRPr kumimoji="0" lang="en-US" altLang="en-US" sz="2800" b="1"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NZ" altLang="en-US" sz="1400" b="1" i="0" u="none" strike="noStrike" cap="none" normalizeH="0" baseline="0" dirty="0" smtClean="0">
                          <a:ln>
                            <a:noFill/>
                          </a:ln>
                          <a:solidFill>
                            <a:schemeClr val="tx1"/>
                          </a:solidFill>
                          <a:effectLst/>
                          <a:latin typeface="Times New Roman" pitchFamily="18" charset="0"/>
                          <a:cs typeface="Arial" charset="0"/>
                        </a:rPr>
                        <a:t>3</a:t>
                      </a:r>
                      <a:endParaRPr kumimoji="0" lang="en-US" altLang="en-US" sz="14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4570">
                <a:tc>
                  <a:txBody>
                    <a:bodyPr/>
                    <a:lstStyle/>
                    <a:p>
                      <a:pPr marL="0" marR="0" lvl="0" indent="0" algn="ctr" defTabSz="914400" rtl="0" eaLnBrk="0" fontAlgn="b" latinLnBrk="0" hangingPunct="0">
                        <a:lnSpc>
                          <a:spcPct val="100000"/>
                        </a:lnSpc>
                        <a:spcBef>
                          <a:spcPct val="0"/>
                        </a:spcBef>
                        <a:spcAft>
                          <a:spcPct val="0"/>
                        </a:spcAft>
                        <a:buClr>
                          <a:srgbClr val="BBE0E3"/>
                        </a:buClr>
                        <a:buSzTx/>
                        <a:buFont typeface="Arial" charset="0"/>
                        <a:buNone/>
                        <a:tabLst/>
                        <a:defRPr/>
                      </a:pPr>
                      <a:r>
                        <a:rPr kumimoji="0" lang="en-US" altLang="en-US" sz="1400" b="1" i="0" u="none" strike="noStrike" kern="1200" cap="none" spc="0" normalizeH="0" baseline="0" noProof="0" dirty="0" smtClean="0">
                          <a:ln>
                            <a:noFill/>
                          </a:ln>
                          <a:solidFill>
                            <a:srgbClr val="000000"/>
                          </a:solidFill>
                          <a:effectLst/>
                          <a:uLnTx/>
                          <a:uFillTx/>
                          <a:latin typeface="Times New Roman" pitchFamily="18" charset="0"/>
                          <a:cs typeface="Arial" charset="0"/>
                        </a:rPr>
                        <a:t>90-100</a:t>
                      </a:r>
                      <a:endParaRPr kumimoji="0" lang="en-US" altLang="en-US" sz="2800" b="1" i="0" u="none" strike="noStrike" kern="1200" cap="none" spc="0" normalizeH="0" baseline="0" noProof="0" dirty="0" smtClean="0">
                        <a:ln>
                          <a:noFill/>
                        </a:ln>
                        <a:solidFill>
                          <a:srgbClr val="000000"/>
                        </a:solidFill>
                        <a:effectLst/>
                        <a:uLnTx/>
                        <a:uFillTx/>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
                          <a:schemeClr val="accent1"/>
                        </a:buClr>
                        <a:buSzTx/>
                        <a:buFont typeface="Arial" charset="0"/>
                        <a:buNone/>
                        <a:tabLst/>
                      </a:pPr>
                      <a:r>
                        <a:rPr kumimoji="0" lang="en-NZ" altLang="en-US" sz="1400" b="1" i="0" u="none" strike="noStrike" cap="none" normalizeH="0" baseline="0" dirty="0" smtClean="0">
                          <a:ln>
                            <a:noFill/>
                          </a:ln>
                          <a:solidFill>
                            <a:schemeClr val="tx1"/>
                          </a:solidFill>
                          <a:effectLst/>
                          <a:latin typeface="Times New Roman" pitchFamily="18" charset="0"/>
                          <a:cs typeface="Arial" charset="0"/>
                        </a:rPr>
                        <a:t>1</a:t>
                      </a:r>
                      <a:endParaRPr kumimoji="0" lang="en-US" altLang="en-US" sz="1400" b="1" i="0" u="none" strike="noStrike" cap="none" normalizeH="0" baseline="0" dirty="0" smtClean="0">
                        <a:ln>
                          <a:noFill/>
                        </a:ln>
                        <a:solidFill>
                          <a:schemeClr val="tx1"/>
                        </a:solidFill>
                        <a:effectLst/>
                        <a:latin typeface="Times New Roman" pitchFamily="18" charset="0"/>
                        <a:cs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6" name="Picture 38" descr="http://www.softschools.com/math/probability_and_statistics/images/histogram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4077072"/>
            <a:ext cx="4088786" cy="25033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7185287" y="0"/>
            <a:ext cx="1598515" cy="307777"/>
          </a:xfrm>
          <a:prstGeom prst="rect">
            <a:avLst/>
          </a:prstGeom>
        </p:spPr>
        <p:txBody>
          <a:bodyPr wrap="none">
            <a:spAutoFit/>
          </a:bodyPr>
          <a:lstStyle/>
          <a:p>
            <a:pPr algn="ctr"/>
            <a:r>
              <a:rPr lang="en-US" altLang="en-US" sz="1400" b="1" dirty="0"/>
              <a:t>frequency table</a:t>
            </a:r>
          </a:p>
        </p:txBody>
      </p:sp>
    </p:spTree>
    <p:extLst>
      <p:ext uri="{BB962C8B-B14F-4D97-AF65-F5344CB8AC3E}">
        <p14:creationId xmlns:p14="http://schemas.microsoft.com/office/powerpoint/2010/main" val="2056136243"/>
      </p:ext>
    </p:extLst>
  </p:cSld>
  <p:clrMapOvr>
    <a:masterClrMapping/>
  </p:clrMapOvr>
  <p:transition spd="slow"/>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fontScale="90000"/>
          </a:bodyPr>
          <a:lstStyle/>
          <a:p>
            <a:pPr eaLnBrk="1" hangingPunct="1"/>
            <a:r>
              <a:rPr lang="en-IE" altLang="en-US" dirty="0" smtClean="0">
                <a:solidFill>
                  <a:srgbClr val="99CC00"/>
                </a:solidFill>
              </a:rPr>
              <a:t>Measures of Central Tendency (Location)</a:t>
            </a:r>
          </a:p>
        </p:txBody>
      </p:sp>
      <p:sp>
        <p:nvSpPr>
          <p:cNvPr id="49155" name="Rectangle 3"/>
          <p:cNvSpPr>
            <a:spLocks noGrp="1" noChangeArrowheads="1"/>
          </p:cNvSpPr>
          <p:nvPr>
            <p:ph idx="1"/>
          </p:nvPr>
        </p:nvSpPr>
        <p:spPr/>
        <p:txBody>
          <a:bodyPr/>
          <a:lstStyle/>
          <a:p>
            <a:pPr marL="0" indent="0" eaLnBrk="1" hangingPunct="1">
              <a:buFont typeface="Wingdings" pitchFamily="2" charset="2"/>
              <a:buNone/>
            </a:pPr>
            <a:r>
              <a:rPr lang="en-IE" altLang="en-US" dirty="0" smtClean="0">
                <a:latin typeface="Times New Roman" pitchFamily="18" charset="0"/>
              </a:rPr>
              <a:t>Measures of location indicate where on the number line the data are to be found. Common measures of location are:</a:t>
            </a:r>
          </a:p>
          <a:p>
            <a:pPr marL="0" indent="0" eaLnBrk="1" hangingPunct="1">
              <a:lnSpc>
                <a:spcPct val="40000"/>
              </a:lnSpc>
              <a:buFont typeface="Wingdings" pitchFamily="2" charset="2"/>
              <a:buNone/>
            </a:pPr>
            <a:endParaRPr lang="en-IE" altLang="en-US" dirty="0" smtClean="0">
              <a:latin typeface="Times New Roman" pitchFamily="18" charset="0"/>
            </a:endParaRPr>
          </a:p>
          <a:p>
            <a:pPr marL="571500" indent="-571500" eaLnBrk="1" hangingPunct="1">
              <a:buFont typeface="Wingdings" pitchFamily="2" charset="2"/>
              <a:buAutoNum type="romanLcParenBoth"/>
            </a:pPr>
            <a:r>
              <a:rPr lang="en-IE" altLang="en-US" b="1" dirty="0" smtClean="0">
                <a:solidFill>
                  <a:schemeClr val="folHlink"/>
                </a:solidFill>
                <a:latin typeface="Times New Roman" pitchFamily="18" charset="0"/>
              </a:rPr>
              <a:t>Arithmetic</a:t>
            </a:r>
            <a:r>
              <a:rPr lang="en-IE" altLang="en-US" dirty="0" smtClean="0">
                <a:latin typeface="Times New Roman" pitchFamily="18" charset="0"/>
              </a:rPr>
              <a:t> </a:t>
            </a:r>
            <a:r>
              <a:rPr lang="en-IE" altLang="en-US" b="1" dirty="0" smtClean="0">
                <a:solidFill>
                  <a:schemeClr val="folHlink"/>
                </a:solidFill>
                <a:latin typeface="Times New Roman" pitchFamily="18" charset="0"/>
              </a:rPr>
              <a:t>Mean</a:t>
            </a:r>
          </a:p>
          <a:p>
            <a:pPr marL="571500" indent="-571500" eaLnBrk="1" hangingPunct="1">
              <a:buFont typeface="Wingdings" pitchFamily="2" charset="2"/>
              <a:buAutoNum type="romanLcParenBoth" startAt="2"/>
            </a:pPr>
            <a:r>
              <a:rPr lang="en-IE" altLang="en-US" b="1" dirty="0" smtClean="0">
                <a:solidFill>
                  <a:schemeClr val="folHlink"/>
                </a:solidFill>
                <a:latin typeface="Times New Roman" pitchFamily="18" charset="0"/>
              </a:rPr>
              <a:t>Median</a:t>
            </a:r>
          </a:p>
          <a:p>
            <a:pPr marL="571500" indent="-571500" eaLnBrk="1" hangingPunct="1">
              <a:buFont typeface="Wingdings" pitchFamily="2" charset="2"/>
              <a:buAutoNum type="romanLcParenBoth" startAt="2"/>
            </a:pPr>
            <a:r>
              <a:rPr lang="en-IE" altLang="en-US" b="1" smtClean="0">
                <a:solidFill>
                  <a:schemeClr val="folHlink"/>
                </a:solidFill>
                <a:latin typeface="Times New Roman" pitchFamily="18" charset="0"/>
              </a:rPr>
              <a:t>Mode </a:t>
            </a:r>
            <a:r>
              <a:rPr lang="en-IE" altLang="en-US" sz="2400" b="1" smtClean="0">
                <a:solidFill>
                  <a:schemeClr val="folHlink"/>
                </a:solidFill>
                <a:latin typeface="Times New Roman" pitchFamily="18" charset="0"/>
              </a:rPr>
              <a:t>(the </a:t>
            </a:r>
            <a:r>
              <a:rPr lang="en-IE" altLang="en-US" sz="2400" b="1" dirty="0" smtClean="0">
                <a:solidFill>
                  <a:schemeClr val="folHlink"/>
                </a:solidFill>
                <a:latin typeface="Times New Roman" pitchFamily="18" charset="0"/>
              </a:rPr>
              <a:t>most frequent value in a sample)</a:t>
            </a:r>
            <a:endParaRPr lang="en-IE" altLang="en-US" b="1" dirty="0" smtClean="0">
              <a:solidFill>
                <a:schemeClr val="folHlink"/>
              </a:solidFill>
              <a:latin typeface="Times New Roman" pitchFamily="18" charset="0"/>
            </a:endParaRPr>
          </a:p>
          <a:p>
            <a:pPr marL="0" indent="0" eaLnBrk="1" hangingPunct="1">
              <a:buNone/>
            </a:pPr>
            <a:endParaRPr lang="en-IE" altLang="en-US" dirty="0" smtClean="0">
              <a:latin typeface="Times New Roman" pitchFamily="18" charset="0"/>
            </a:endParaRPr>
          </a:p>
        </p:txBody>
      </p:sp>
    </p:spTree>
    <p:extLst>
      <p:ext uri="{BB962C8B-B14F-4D97-AF65-F5344CB8AC3E}">
        <p14:creationId xmlns:p14="http://schemas.microsoft.com/office/powerpoint/2010/main" val="78144685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636713" y="482600"/>
            <a:ext cx="3538537" cy="596900"/>
          </a:xfrm>
        </p:spPr>
        <p:txBody>
          <a:bodyPr>
            <a:normAutofit fontScale="90000"/>
          </a:bodyPr>
          <a:lstStyle/>
          <a:p>
            <a:pPr eaLnBrk="1" hangingPunct="1"/>
            <a:r>
              <a:rPr lang="en-IE" altLang="en-US" dirty="0" smtClean="0">
                <a:solidFill>
                  <a:srgbClr val="99CC00"/>
                </a:solidFill>
              </a:rPr>
              <a:t>The </a:t>
            </a:r>
            <a:r>
              <a:rPr lang="en-IE" altLang="en-US" b="1" dirty="0" smtClean="0">
                <a:solidFill>
                  <a:srgbClr val="99CC00"/>
                </a:solidFill>
              </a:rPr>
              <a:t>Mean</a:t>
            </a:r>
          </a:p>
        </p:txBody>
      </p:sp>
      <p:graphicFrame>
        <p:nvGraphicFramePr>
          <p:cNvPr id="50179" name="Object 22"/>
          <p:cNvGraphicFramePr>
            <a:graphicFrameLocks noGrp="1" noChangeAspect="1"/>
          </p:cNvGraphicFramePr>
          <p:nvPr>
            <p:ph idx="1"/>
          </p:nvPr>
        </p:nvGraphicFramePr>
        <p:xfrm>
          <a:off x="2987675" y="2887663"/>
          <a:ext cx="2670175" cy="1855787"/>
        </p:xfrm>
        <a:graphic>
          <a:graphicData uri="http://schemas.openxmlformats.org/presentationml/2006/ole">
            <mc:AlternateContent xmlns:mc="http://schemas.openxmlformats.org/markup-compatibility/2006">
              <mc:Choice xmlns:v="urn:schemas-microsoft-com:vml" Requires="v">
                <p:oleObj spid="_x0000_s39952" name="Equation" r:id="rId4" imgW="748975" imgH="520474" progId="Equation.3">
                  <p:embed/>
                </p:oleObj>
              </mc:Choice>
              <mc:Fallback>
                <p:oleObj name="Equation" r:id="rId4" imgW="748975" imgH="520474" progId="Equation.3">
                  <p:embed/>
                  <p:pic>
                    <p:nvPicPr>
                      <p:cNvPr id="50179" name="Object 2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2887663"/>
                        <a:ext cx="2670175"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80" name="Rectangle 3"/>
          <p:cNvSpPr>
            <a:spLocks noGrp="1" noChangeArrowheads="1"/>
          </p:cNvSpPr>
          <p:nvPr>
            <p:ph type="body" idx="4294967295"/>
          </p:nvPr>
        </p:nvSpPr>
        <p:spPr>
          <a:xfrm>
            <a:off x="0" y="1412875"/>
            <a:ext cx="8229600" cy="1655763"/>
          </a:xfrm>
        </p:spPr>
        <p:txBody>
          <a:bodyPr/>
          <a:lstStyle/>
          <a:p>
            <a:pPr eaLnBrk="1" hangingPunct="1"/>
            <a:r>
              <a:rPr lang="en-IE" altLang="en-US" dirty="0" smtClean="0"/>
              <a:t>Let x</a:t>
            </a:r>
            <a:r>
              <a:rPr lang="en-IE" altLang="en-US" baseline="-25000" dirty="0" smtClean="0"/>
              <a:t>1</a:t>
            </a:r>
            <a:r>
              <a:rPr lang="en-IE" altLang="en-US" dirty="0" smtClean="0"/>
              <a:t>,x</a:t>
            </a:r>
            <a:r>
              <a:rPr lang="en-IE" altLang="en-US" baseline="-25000" dirty="0" smtClean="0"/>
              <a:t>2</a:t>
            </a:r>
            <a:r>
              <a:rPr lang="en-IE" altLang="en-US" dirty="0" smtClean="0"/>
              <a:t>,x</a:t>
            </a:r>
            <a:r>
              <a:rPr lang="en-IE" altLang="en-US" baseline="-25000" dirty="0" smtClean="0"/>
              <a:t>3</a:t>
            </a:r>
            <a:r>
              <a:rPr lang="en-IE" altLang="en-US" dirty="0" smtClean="0"/>
              <a:t>,…,</a:t>
            </a:r>
            <a:r>
              <a:rPr lang="en-IE" altLang="en-US" dirty="0" err="1" smtClean="0"/>
              <a:t>x</a:t>
            </a:r>
            <a:r>
              <a:rPr lang="en-IE" altLang="en-US" i="1" baseline="-25000" dirty="0" err="1" smtClean="0"/>
              <a:t>n</a:t>
            </a:r>
            <a:r>
              <a:rPr lang="en-IE" altLang="en-US" i="1" dirty="0" smtClean="0"/>
              <a:t> </a:t>
            </a:r>
            <a:r>
              <a:rPr lang="en-IE" altLang="en-US" dirty="0" smtClean="0"/>
              <a:t>be the realised values</a:t>
            </a:r>
            <a:r>
              <a:rPr lang="en-IE" altLang="en-US" i="1" dirty="0" smtClean="0"/>
              <a:t> </a:t>
            </a:r>
            <a:r>
              <a:rPr lang="en-IE" altLang="en-US" dirty="0" smtClean="0"/>
              <a:t>of a random variable </a:t>
            </a:r>
            <a:r>
              <a:rPr lang="en-IE" altLang="en-US" b="1" dirty="0" smtClean="0"/>
              <a:t>X</a:t>
            </a:r>
            <a:r>
              <a:rPr lang="en-IE" altLang="en-US" dirty="0" smtClean="0"/>
              <a:t>, from a sample of size</a:t>
            </a:r>
            <a:r>
              <a:rPr lang="en-IE" altLang="en-US" b="1" dirty="0" smtClean="0"/>
              <a:t> n.</a:t>
            </a:r>
            <a:r>
              <a:rPr lang="en-IE" altLang="en-US" dirty="0" smtClean="0"/>
              <a:t> The </a:t>
            </a:r>
            <a:r>
              <a:rPr lang="en-IE" altLang="en-US" b="1" dirty="0" smtClean="0">
                <a:solidFill>
                  <a:schemeClr val="folHlink"/>
                </a:solidFill>
              </a:rPr>
              <a:t>sample arithmetic mean</a:t>
            </a:r>
            <a:r>
              <a:rPr lang="en-IE" altLang="en-US" dirty="0" smtClean="0"/>
              <a:t> is defined as:</a:t>
            </a:r>
          </a:p>
        </p:txBody>
      </p:sp>
      <p:sp>
        <p:nvSpPr>
          <p:cNvPr id="50181" name="Rectangle 27"/>
          <p:cNvSpPr>
            <a:spLocks noChangeArrowheads="1"/>
          </p:cNvSpPr>
          <p:nvPr/>
        </p:nvSpPr>
        <p:spPr bwMode="auto">
          <a:xfrm>
            <a:off x="468313" y="4724400"/>
            <a:ext cx="82296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669925" indent="-325438">
              <a:spcBef>
                <a:spcPct val="20000"/>
              </a:spcBef>
              <a:buChar char="–"/>
              <a:defRPr sz="2800">
                <a:solidFill>
                  <a:schemeClr val="tx1"/>
                </a:solidFill>
                <a:latin typeface="Arial" pitchFamily="34" charset="0"/>
                <a:cs typeface="Arial" pitchFamily="34" charset="0"/>
              </a:defRPr>
            </a:lvl2pPr>
            <a:lvl3pPr marL="1022350" indent="-350838">
              <a:spcBef>
                <a:spcPct val="20000"/>
              </a:spcBef>
              <a:buChar char="•"/>
              <a:defRPr sz="2400">
                <a:solidFill>
                  <a:schemeClr val="tx1"/>
                </a:solidFill>
                <a:latin typeface="Arial" pitchFamily="34" charset="0"/>
                <a:cs typeface="Arial" pitchFamily="34" charset="0"/>
              </a:defRPr>
            </a:lvl3pPr>
            <a:lvl4pPr marL="1339850" indent="-315913">
              <a:spcBef>
                <a:spcPct val="20000"/>
              </a:spcBef>
              <a:buChar char="–"/>
              <a:defRPr sz="2000">
                <a:solidFill>
                  <a:schemeClr val="tx1"/>
                </a:solidFill>
                <a:latin typeface="Arial" pitchFamily="34" charset="0"/>
                <a:cs typeface="Arial" pitchFamily="34" charset="0"/>
              </a:defRPr>
            </a:lvl4pPr>
            <a:lvl5pPr marL="1681163" indent="-339725">
              <a:spcBef>
                <a:spcPct val="20000"/>
              </a:spcBef>
              <a:buChar char="»"/>
              <a:defRPr sz="2000">
                <a:solidFill>
                  <a:schemeClr val="tx1"/>
                </a:solidFill>
                <a:latin typeface="Arial" pitchFamily="34" charset="0"/>
                <a:cs typeface="Arial" pitchFamily="34" charset="0"/>
              </a:defRPr>
            </a:lvl5pPr>
            <a:lvl6pPr marL="2138363" indent="-339725"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595563" indent="-339725"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052763" indent="-339725"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509963" indent="-339725"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lnSpc>
                <a:spcPct val="90000"/>
              </a:lnSpc>
              <a:buClr>
                <a:schemeClr val="accent1"/>
              </a:buClr>
              <a:buSzPct val="65000"/>
              <a:buFont typeface="Wingdings" pitchFamily="2" charset="2"/>
              <a:buChar char="n"/>
            </a:pPr>
            <a:endParaRPr lang="en-GB" altLang="en-US" sz="2600"/>
          </a:p>
        </p:txBody>
      </p:sp>
      <p:sp>
        <p:nvSpPr>
          <p:cNvPr id="50182" name="Rectangle 1"/>
          <p:cNvSpPr>
            <a:spLocks noChangeArrowheads="1"/>
          </p:cNvSpPr>
          <p:nvPr/>
        </p:nvSpPr>
        <p:spPr bwMode="auto">
          <a:xfrm>
            <a:off x="684213" y="5013325"/>
            <a:ext cx="8013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 typeface="Wingdings" pitchFamily="2" charset="2"/>
              <a:buNone/>
            </a:pPr>
            <a:r>
              <a:rPr lang="en-IE" altLang="en-US" sz="1800" dirty="0">
                <a:latin typeface="Tahoma" pitchFamily="34" charset="0"/>
              </a:rPr>
              <a:t>Example: The systolic blood pressure of 7 middle aged men were:</a:t>
            </a:r>
          </a:p>
          <a:p>
            <a:pPr eaLnBrk="1" hangingPunct="1">
              <a:lnSpc>
                <a:spcPct val="10000"/>
              </a:lnSpc>
              <a:spcBef>
                <a:spcPct val="0"/>
              </a:spcBef>
              <a:buFont typeface="Wingdings" pitchFamily="2" charset="2"/>
              <a:buNone/>
            </a:pPr>
            <a:endParaRPr lang="en-IE" altLang="en-US" sz="1800" dirty="0">
              <a:latin typeface="Tahoma" pitchFamily="34" charset="0"/>
            </a:endParaRPr>
          </a:p>
          <a:p>
            <a:pPr eaLnBrk="1" hangingPunct="1">
              <a:spcBef>
                <a:spcPct val="0"/>
              </a:spcBef>
              <a:buFont typeface="Wingdings" pitchFamily="2" charset="2"/>
              <a:buNone/>
            </a:pPr>
            <a:r>
              <a:rPr lang="en-IE" altLang="en-US" sz="1800" dirty="0">
                <a:latin typeface="Tahoma" pitchFamily="34" charset="0"/>
              </a:rPr>
              <a:t>151, 124, 132, 170, 146, 124 and 113.</a:t>
            </a:r>
          </a:p>
        </p:txBody>
      </p:sp>
      <p:sp>
        <p:nvSpPr>
          <p:cNvPr id="3" name="TextBox 2"/>
          <p:cNvSpPr txBox="1">
            <a:spLocks noRot="1" noChangeAspect="1" noMove="1" noResize="1" noEditPoints="1" noAdjustHandles="1" noChangeArrowheads="1" noChangeShapeType="1" noTextEdit="1"/>
          </p:cNvSpPr>
          <p:nvPr/>
        </p:nvSpPr>
        <p:spPr>
          <a:xfrm>
            <a:off x="-36512" y="5874221"/>
            <a:ext cx="9155583" cy="869533"/>
          </a:xfrm>
          <a:prstGeom prst="rect">
            <a:avLst/>
          </a:prstGeom>
          <a:blipFill rotWithShape="1">
            <a:blip r:embed="rId6"/>
            <a:stretch>
              <a:fillRect/>
            </a:stretch>
          </a:blipFill>
        </p:spPr>
        <p:txBody>
          <a:bodyPr/>
          <a:lstStyle/>
          <a:p>
            <a:pPr>
              <a:defRPr/>
            </a:pPr>
            <a:r>
              <a:rPr lang="en-US">
                <a:noFill/>
                <a:cs typeface="Arial" charset="0"/>
              </a:rPr>
              <a:t> </a:t>
            </a:r>
          </a:p>
        </p:txBody>
      </p:sp>
    </p:spTree>
    <p:extLst>
      <p:ext uri="{BB962C8B-B14F-4D97-AF65-F5344CB8AC3E}">
        <p14:creationId xmlns:p14="http://schemas.microsoft.com/office/powerpoint/2010/main" val="355667180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IE" altLang="en-US" dirty="0" smtClean="0">
                <a:solidFill>
                  <a:srgbClr val="99CC00"/>
                </a:solidFill>
              </a:rPr>
              <a:t>The Median</a:t>
            </a:r>
          </a:p>
        </p:txBody>
      </p:sp>
      <p:sp>
        <p:nvSpPr>
          <p:cNvPr id="51203" name="Rectangle 3"/>
          <p:cNvSpPr>
            <a:spLocks noGrp="1" noChangeArrowheads="1"/>
          </p:cNvSpPr>
          <p:nvPr>
            <p:ph idx="1"/>
          </p:nvPr>
        </p:nvSpPr>
        <p:spPr>
          <a:xfrm>
            <a:off x="457200" y="1600200"/>
            <a:ext cx="8229600" cy="3484563"/>
          </a:xfrm>
        </p:spPr>
        <p:txBody>
          <a:bodyPr/>
          <a:lstStyle/>
          <a:p>
            <a:pPr marL="365125" indent="-365125" eaLnBrk="1" hangingPunct="1">
              <a:tabLst>
                <a:tab pos="1082675" algn="l"/>
              </a:tabLst>
            </a:pPr>
            <a:r>
              <a:rPr lang="en-IE" altLang="en-US" dirty="0" smtClean="0"/>
              <a:t>If the sample data are arranged in increasing order, the </a:t>
            </a:r>
            <a:r>
              <a:rPr lang="en-IE" altLang="en-US" b="1" dirty="0" smtClean="0">
                <a:solidFill>
                  <a:schemeClr val="folHlink"/>
                </a:solidFill>
              </a:rPr>
              <a:t>median</a:t>
            </a:r>
            <a:r>
              <a:rPr lang="en-IE" altLang="en-US" dirty="0" smtClean="0"/>
              <a:t> is </a:t>
            </a:r>
          </a:p>
          <a:p>
            <a:pPr marL="1082675" lvl="1" indent="-538163" eaLnBrk="1" hangingPunct="1">
              <a:buFontTx/>
              <a:buAutoNum type="romanLcParenBoth"/>
              <a:tabLst>
                <a:tab pos="1082675" algn="l"/>
              </a:tabLst>
            </a:pPr>
            <a:r>
              <a:rPr lang="en-IE" altLang="en-US" dirty="0" smtClean="0"/>
              <a:t>the </a:t>
            </a:r>
            <a:r>
              <a:rPr lang="en-IE" altLang="en-US" u="sng" dirty="0" smtClean="0"/>
              <a:t>middle</a:t>
            </a:r>
            <a:r>
              <a:rPr lang="en-IE" altLang="en-US" dirty="0" smtClean="0"/>
              <a:t> value if </a:t>
            </a:r>
            <a:r>
              <a:rPr lang="en-IE" altLang="en-US" i="1" dirty="0" smtClean="0"/>
              <a:t>n</a:t>
            </a:r>
            <a:r>
              <a:rPr lang="en-IE" altLang="en-US" dirty="0" smtClean="0"/>
              <a:t> is an odd number, or</a:t>
            </a:r>
          </a:p>
          <a:p>
            <a:pPr marL="1082675" lvl="1" indent="-538163" eaLnBrk="1" hangingPunct="1">
              <a:buFontTx/>
              <a:buAutoNum type="romanLcParenBoth"/>
              <a:tabLst>
                <a:tab pos="1082675" algn="l"/>
              </a:tabLst>
            </a:pPr>
            <a:r>
              <a:rPr lang="en-IE" altLang="en-US" u="sng" dirty="0" smtClean="0"/>
              <a:t>midway</a:t>
            </a:r>
            <a:r>
              <a:rPr lang="en-IE" altLang="en-US" dirty="0" smtClean="0"/>
              <a:t> between the two middle values if </a:t>
            </a:r>
            <a:r>
              <a:rPr lang="en-IE" altLang="en-US" i="1" dirty="0" smtClean="0"/>
              <a:t>n</a:t>
            </a:r>
            <a:r>
              <a:rPr lang="en-IE" altLang="en-US" dirty="0" smtClean="0"/>
              <a:t> is an even number</a:t>
            </a:r>
          </a:p>
        </p:txBody>
      </p:sp>
      <p:sp>
        <p:nvSpPr>
          <p:cNvPr id="51204" name="Rectangle 1"/>
          <p:cNvSpPr>
            <a:spLocks noChangeArrowheads="1"/>
          </p:cNvSpPr>
          <p:nvPr/>
        </p:nvSpPr>
        <p:spPr bwMode="auto">
          <a:xfrm>
            <a:off x="179388" y="5130800"/>
            <a:ext cx="8964612" cy="1449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 typeface="Wingdings" pitchFamily="2" charset="2"/>
              <a:buNone/>
            </a:pPr>
            <a:r>
              <a:rPr lang="en-IE" altLang="en-US" sz="1800" dirty="0">
                <a:latin typeface="Tahoma" pitchFamily="34" charset="0"/>
              </a:rPr>
              <a:t>The reordered systolic blood pressure data seen earlier </a:t>
            </a:r>
            <a:r>
              <a:rPr lang="en-IE" altLang="en-US" sz="1200" dirty="0">
                <a:latin typeface="Tahoma" pitchFamily="34" charset="0"/>
              </a:rPr>
              <a:t>151, 124, 132, 170, 146, 124 and 113</a:t>
            </a:r>
            <a:r>
              <a:rPr lang="en-IE" altLang="en-US" sz="1800" dirty="0">
                <a:latin typeface="Tahoma" pitchFamily="34" charset="0"/>
              </a:rPr>
              <a:t> are:</a:t>
            </a:r>
          </a:p>
          <a:p>
            <a:pPr eaLnBrk="1" hangingPunct="1">
              <a:lnSpc>
                <a:spcPct val="40000"/>
              </a:lnSpc>
              <a:spcBef>
                <a:spcPct val="0"/>
              </a:spcBef>
              <a:buFont typeface="Wingdings" pitchFamily="2" charset="2"/>
              <a:buNone/>
            </a:pPr>
            <a:endParaRPr lang="en-IE" altLang="en-US" sz="1800" dirty="0">
              <a:latin typeface="Tahoma" pitchFamily="34" charset="0"/>
            </a:endParaRPr>
          </a:p>
          <a:p>
            <a:pPr eaLnBrk="1" hangingPunct="1">
              <a:spcBef>
                <a:spcPct val="0"/>
              </a:spcBef>
              <a:buFont typeface="Wingdings" pitchFamily="2" charset="2"/>
              <a:buNone/>
            </a:pPr>
            <a:r>
              <a:rPr lang="en-IE" altLang="en-US" sz="1800" dirty="0">
                <a:latin typeface="Tahoma" pitchFamily="34" charset="0"/>
              </a:rPr>
              <a:t>113, 124, 124, 132, 146, 151, 170</a:t>
            </a:r>
          </a:p>
          <a:p>
            <a:pPr eaLnBrk="1" hangingPunct="1">
              <a:lnSpc>
                <a:spcPct val="50000"/>
              </a:lnSpc>
              <a:spcBef>
                <a:spcPct val="0"/>
              </a:spcBef>
              <a:buFont typeface="Wingdings" pitchFamily="2" charset="2"/>
              <a:buNone/>
            </a:pPr>
            <a:endParaRPr lang="en-IE" altLang="en-US" sz="1800" dirty="0">
              <a:latin typeface="Tahoma" pitchFamily="34" charset="0"/>
            </a:endParaRPr>
          </a:p>
          <a:p>
            <a:pPr eaLnBrk="1" hangingPunct="1">
              <a:spcBef>
                <a:spcPct val="0"/>
              </a:spcBef>
              <a:buFont typeface="Wingdings" pitchFamily="2" charset="2"/>
              <a:buNone/>
            </a:pPr>
            <a:r>
              <a:rPr lang="en-IE" altLang="en-US" sz="1800" dirty="0">
                <a:latin typeface="Tahoma" pitchFamily="34" charset="0"/>
              </a:rPr>
              <a:t>The Median is the value in the middle of the ordered data: 132 </a:t>
            </a:r>
          </a:p>
          <a:p>
            <a:pPr eaLnBrk="1" hangingPunct="1">
              <a:spcBef>
                <a:spcPct val="0"/>
              </a:spcBef>
              <a:buFont typeface="Wingdings" pitchFamily="2" charset="2"/>
              <a:buNone/>
            </a:pPr>
            <a:endParaRPr lang="en-IE" altLang="en-US" sz="1800" dirty="0">
              <a:latin typeface="Tahoma" pitchFamily="34" charset="0"/>
            </a:endParaRPr>
          </a:p>
        </p:txBody>
      </p:sp>
    </p:spTree>
    <p:extLst>
      <p:ext uri="{BB962C8B-B14F-4D97-AF65-F5344CB8AC3E}">
        <p14:creationId xmlns:p14="http://schemas.microsoft.com/office/powerpoint/2010/main" val="2423067696"/>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IE" altLang="en-US" sz="3600" dirty="0" smtClean="0">
                <a:solidFill>
                  <a:srgbClr val="99CC00"/>
                </a:solidFill>
              </a:rPr>
              <a:t>Measures of Dispersion/variability</a:t>
            </a:r>
          </a:p>
        </p:txBody>
      </p:sp>
      <p:sp>
        <p:nvSpPr>
          <p:cNvPr id="62467" name="Rectangle 3"/>
          <p:cNvSpPr>
            <a:spLocks noGrp="1" noChangeArrowheads="1"/>
          </p:cNvSpPr>
          <p:nvPr>
            <p:ph idx="1"/>
          </p:nvPr>
        </p:nvSpPr>
        <p:spPr>
          <a:xfrm>
            <a:off x="457200" y="1417638"/>
            <a:ext cx="8459787" cy="5154613"/>
          </a:xfrm>
        </p:spPr>
        <p:txBody>
          <a:bodyPr/>
          <a:lstStyle/>
          <a:p>
            <a:pPr marL="609600" indent="-609600" eaLnBrk="1" hangingPunct="1"/>
            <a:r>
              <a:rPr lang="en-IE" altLang="en-US" sz="2600" dirty="0" smtClean="0"/>
              <a:t>Measures of dispersion characterise how spread out the distribution is, i.e., how variable the data are</a:t>
            </a:r>
          </a:p>
          <a:p>
            <a:pPr marL="609600" indent="-609600" eaLnBrk="1" hangingPunct="1"/>
            <a:endParaRPr lang="en-IE" altLang="en-US" sz="2600" dirty="0"/>
          </a:p>
          <a:p>
            <a:pPr marL="609600" indent="-609600" eaLnBrk="1" hangingPunct="1"/>
            <a:r>
              <a:rPr lang="en-IE" altLang="en-US" sz="2600" dirty="0" smtClean="0"/>
              <a:t>Commonly used measures of dispersion include:</a:t>
            </a:r>
          </a:p>
          <a:p>
            <a:pPr marL="1154113" lvl="1" indent="-533400" eaLnBrk="1" hangingPunct="1">
              <a:buFontTx/>
              <a:buAutoNum type="arabicPeriod"/>
            </a:pPr>
            <a:r>
              <a:rPr lang="en-IE" altLang="en-US" sz="2200" dirty="0" smtClean="0">
                <a:solidFill>
                  <a:schemeClr val="folHlink"/>
                </a:solidFill>
              </a:rPr>
              <a:t>Range</a:t>
            </a:r>
          </a:p>
          <a:p>
            <a:pPr marL="1154113" lvl="1" indent="-533400" eaLnBrk="1" hangingPunct="1">
              <a:buFontTx/>
              <a:buAutoNum type="arabicPeriod"/>
            </a:pPr>
            <a:r>
              <a:rPr lang="en-IE" altLang="en-US" sz="2200" dirty="0" smtClean="0">
                <a:solidFill>
                  <a:schemeClr val="folHlink"/>
                </a:solidFill>
              </a:rPr>
              <a:t>Variance &amp; Standard deviation</a:t>
            </a:r>
          </a:p>
        </p:txBody>
      </p:sp>
    </p:spTree>
    <p:extLst>
      <p:ext uri="{BB962C8B-B14F-4D97-AF65-F5344CB8AC3E}">
        <p14:creationId xmlns:p14="http://schemas.microsoft.com/office/powerpoint/2010/main" val="180201632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IE" altLang="en-US" dirty="0" smtClean="0">
                <a:solidFill>
                  <a:srgbClr val="99CC00"/>
                </a:solidFill>
              </a:rPr>
              <a:t>Sample Variance</a:t>
            </a:r>
          </a:p>
        </p:txBody>
      </p:sp>
      <p:graphicFrame>
        <p:nvGraphicFramePr>
          <p:cNvPr id="64515" name="Object 4"/>
          <p:cNvGraphicFramePr>
            <a:graphicFrameLocks noGrp="1" noChangeAspect="1"/>
          </p:cNvGraphicFramePr>
          <p:nvPr>
            <p:ph idx="1"/>
          </p:nvPr>
        </p:nvGraphicFramePr>
        <p:xfrm>
          <a:off x="2914650" y="3032125"/>
          <a:ext cx="2565400" cy="1501775"/>
        </p:xfrm>
        <a:graphic>
          <a:graphicData uri="http://schemas.openxmlformats.org/presentationml/2006/ole">
            <mc:AlternateContent xmlns:mc="http://schemas.openxmlformats.org/markup-compatibility/2006">
              <mc:Choice xmlns:v="urn:schemas-microsoft-com:vml" Requires="v">
                <p:oleObj spid="_x0000_s40976" name="Equation" r:id="rId4" imgW="1040948" imgH="609336" progId="Equation.3">
                  <p:embed/>
                </p:oleObj>
              </mc:Choice>
              <mc:Fallback>
                <p:oleObj name="Equation" r:id="rId4" imgW="1040948" imgH="609336" progId="Equation.3">
                  <p:embed/>
                  <p:pic>
                    <p:nvPicPr>
                      <p:cNvPr id="64515"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4650" y="3032125"/>
                        <a:ext cx="2565400" cy="1501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16" name="Rectangle 3"/>
          <p:cNvSpPr>
            <a:spLocks noGrp="1" noChangeArrowheads="1"/>
          </p:cNvSpPr>
          <p:nvPr>
            <p:ph type="body" idx="4294967295"/>
          </p:nvPr>
        </p:nvSpPr>
        <p:spPr>
          <a:xfrm>
            <a:off x="0" y="1600200"/>
            <a:ext cx="8229600" cy="1631950"/>
          </a:xfrm>
        </p:spPr>
        <p:txBody>
          <a:bodyPr/>
          <a:lstStyle/>
          <a:p>
            <a:pPr eaLnBrk="1" hangingPunct="1"/>
            <a:r>
              <a:rPr lang="en-IE" altLang="en-US" smtClean="0"/>
              <a:t>The </a:t>
            </a:r>
            <a:r>
              <a:rPr lang="en-IE" altLang="en-US" b="1" smtClean="0">
                <a:solidFill>
                  <a:schemeClr val="folHlink"/>
                </a:solidFill>
              </a:rPr>
              <a:t>sample variance</a:t>
            </a:r>
            <a:r>
              <a:rPr lang="en-IE" altLang="en-US" smtClean="0"/>
              <a:t>, </a:t>
            </a:r>
            <a:r>
              <a:rPr lang="en-IE" altLang="en-US" b="1" smtClean="0">
                <a:solidFill>
                  <a:schemeClr val="folHlink"/>
                </a:solidFill>
              </a:rPr>
              <a:t>s</a:t>
            </a:r>
            <a:r>
              <a:rPr lang="en-IE" altLang="en-US" b="1" baseline="30000" smtClean="0">
                <a:solidFill>
                  <a:schemeClr val="folHlink"/>
                </a:solidFill>
              </a:rPr>
              <a:t>2</a:t>
            </a:r>
            <a:r>
              <a:rPr lang="en-IE" altLang="en-US" smtClean="0"/>
              <a:t>, is the arithmetic mean of the squared deviations from the sample mean:</a:t>
            </a:r>
          </a:p>
        </p:txBody>
      </p:sp>
      <p:sp>
        <p:nvSpPr>
          <p:cNvPr id="64517" name="Rectangle 5"/>
          <p:cNvSpPr>
            <a:spLocks noChangeArrowheads="1"/>
          </p:cNvSpPr>
          <p:nvPr/>
        </p:nvSpPr>
        <p:spPr bwMode="auto">
          <a:xfrm>
            <a:off x="4067175" y="5084763"/>
            <a:ext cx="4645025"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669925" indent="-325438">
              <a:spcBef>
                <a:spcPct val="20000"/>
              </a:spcBef>
              <a:buChar char="–"/>
              <a:defRPr sz="2800">
                <a:solidFill>
                  <a:schemeClr val="tx1"/>
                </a:solidFill>
                <a:latin typeface="Arial" pitchFamily="34" charset="0"/>
                <a:cs typeface="Arial" pitchFamily="34" charset="0"/>
              </a:defRPr>
            </a:lvl2pPr>
            <a:lvl3pPr marL="1022350" indent="-350838">
              <a:spcBef>
                <a:spcPct val="20000"/>
              </a:spcBef>
              <a:buChar char="•"/>
              <a:defRPr sz="2400">
                <a:solidFill>
                  <a:schemeClr val="tx1"/>
                </a:solidFill>
                <a:latin typeface="Arial" pitchFamily="34" charset="0"/>
                <a:cs typeface="Arial" pitchFamily="34" charset="0"/>
              </a:defRPr>
            </a:lvl3pPr>
            <a:lvl4pPr marL="1339850" indent="-315913">
              <a:spcBef>
                <a:spcPct val="20000"/>
              </a:spcBef>
              <a:buChar char="–"/>
              <a:defRPr sz="2000">
                <a:solidFill>
                  <a:schemeClr val="tx1"/>
                </a:solidFill>
                <a:latin typeface="Arial" pitchFamily="34" charset="0"/>
                <a:cs typeface="Arial" pitchFamily="34" charset="0"/>
              </a:defRPr>
            </a:lvl4pPr>
            <a:lvl5pPr marL="1681163" indent="-339725">
              <a:spcBef>
                <a:spcPct val="20000"/>
              </a:spcBef>
              <a:buChar char="»"/>
              <a:defRPr sz="2000">
                <a:solidFill>
                  <a:schemeClr val="tx1"/>
                </a:solidFill>
                <a:latin typeface="Arial" pitchFamily="34" charset="0"/>
                <a:cs typeface="Arial" pitchFamily="34" charset="0"/>
              </a:defRPr>
            </a:lvl5pPr>
            <a:lvl6pPr marL="2138363" indent="-339725"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595563" indent="-339725"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052763" indent="-339725"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509963" indent="-339725"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lnSpc>
                <a:spcPct val="90000"/>
              </a:lnSpc>
              <a:buClr>
                <a:schemeClr val="accent1"/>
              </a:buClr>
              <a:buSzPct val="65000"/>
              <a:buFont typeface="Wingdings" pitchFamily="2" charset="2"/>
              <a:buNone/>
            </a:pPr>
            <a:endParaRPr lang="en-US" altLang="en-US" sz="3000" b="1"/>
          </a:p>
        </p:txBody>
      </p:sp>
      <p:pic>
        <p:nvPicPr>
          <p:cNvPr id="645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5084763"/>
            <a:ext cx="303688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263" y="5084763"/>
            <a:ext cx="3036887"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0" name="Text Box 8"/>
          <p:cNvSpPr txBox="1">
            <a:spLocks noChangeArrowheads="1"/>
          </p:cNvSpPr>
          <p:nvPr/>
        </p:nvSpPr>
        <p:spPr bwMode="auto">
          <a:xfrm>
            <a:off x="4572000" y="5227638"/>
            <a:ext cx="517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IE" altLang="en-US" sz="3600">
                <a:latin typeface="Tahoma" pitchFamily="34" charset="0"/>
              </a:rPr>
              <a:t>&gt;</a:t>
            </a:r>
            <a:endParaRPr lang="en-US" altLang="en-US" sz="3600">
              <a:latin typeface="Tahoma" pitchFamily="34" charset="0"/>
            </a:endParaRPr>
          </a:p>
        </p:txBody>
      </p:sp>
      <p:sp>
        <p:nvSpPr>
          <p:cNvPr id="11" name="Rectangle 3"/>
          <p:cNvSpPr txBox="1">
            <a:spLocks noChangeArrowheads="1"/>
          </p:cNvSpPr>
          <p:nvPr/>
        </p:nvSpPr>
        <p:spPr bwMode="auto">
          <a:xfrm>
            <a:off x="1357313" y="6096000"/>
            <a:ext cx="2840037"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FontTx/>
              <a:buNone/>
              <a:defRPr/>
            </a:pPr>
            <a:r>
              <a:rPr lang="en-IE" altLang="en-US" kern="0" dirty="0" smtClean="0"/>
              <a:t>[0,2,4,6,8,10]</a:t>
            </a:r>
          </a:p>
        </p:txBody>
      </p:sp>
      <p:sp>
        <p:nvSpPr>
          <p:cNvPr id="12" name="Rectangle 3"/>
          <p:cNvSpPr txBox="1">
            <a:spLocks noChangeArrowheads="1"/>
          </p:cNvSpPr>
          <p:nvPr/>
        </p:nvSpPr>
        <p:spPr bwMode="auto">
          <a:xfrm>
            <a:off x="5549900" y="6092825"/>
            <a:ext cx="28384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FontTx/>
              <a:buNone/>
              <a:defRPr/>
            </a:pPr>
            <a:r>
              <a:rPr lang="en-IE" altLang="en-US" kern="0" dirty="0" smtClean="0"/>
              <a:t>[2,3,4,6,7,8]</a:t>
            </a:r>
          </a:p>
        </p:txBody>
      </p:sp>
    </p:spTree>
    <p:extLst>
      <p:ext uri="{BB962C8B-B14F-4D97-AF65-F5344CB8AC3E}">
        <p14:creationId xmlns:p14="http://schemas.microsoft.com/office/powerpoint/2010/main" val="310360976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2953" name="Rectangle 9"/>
              <p:cNvSpPr>
                <a:spLocks noChangeArrowheads="1"/>
              </p:cNvSpPr>
              <p:nvPr/>
            </p:nvSpPr>
            <p:spPr bwMode="auto">
              <a:xfrm>
                <a:off x="381000" y="990600"/>
                <a:ext cx="8796092" cy="2743200"/>
              </a:xfrm>
              <a:prstGeom prst="rect">
                <a:avLst/>
              </a:prstGeom>
              <a:noFill/>
              <a:ln w="9525">
                <a:noFill/>
                <a:miter lim="800000"/>
                <a:headEnd/>
                <a:tailEnd/>
              </a:ln>
              <a:effectLst/>
            </p:spPr>
            <p:txBody>
              <a:bodyPr/>
              <a:lstStyle/>
              <a:p>
                <a:pPr marL="457200" indent="-457200">
                  <a:spcBef>
                    <a:spcPct val="20000"/>
                  </a:spcBef>
                  <a:buFont typeface="Arial" panose="020B0604020202020204" pitchFamily="34" charset="0"/>
                  <a:buChar char="•"/>
                  <a:defRPr/>
                </a:pPr>
                <a:r>
                  <a:rPr lang="en-US" sz="2800" dirty="0" smtClean="0">
                    <a:latin typeface="+mj-lt"/>
                  </a:rPr>
                  <a:t>A </a:t>
                </a:r>
                <a:r>
                  <a:rPr lang="en-US" sz="2800" dirty="0">
                    <a:latin typeface="+mj-lt"/>
                  </a:rPr>
                  <a:t>norm of a vector </a:t>
                </a:r>
                <a14:m>
                  <m:oMath xmlns:m="http://schemas.openxmlformats.org/officeDocument/2006/math">
                    <m:d>
                      <m:dPr>
                        <m:begChr m:val="‖"/>
                        <m:endChr m:val="‖"/>
                        <m:ctrlPr>
                          <a:rPr lang="en-US" sz="2800" i="1" smtClean="0">
                            <a:latin typeface="Cambria Math" panose="02040503050406030204" pitchFamily="18" charset="0"/>
                          </a:rPr>
                        </m:ctrlPr>
                      </m:dPr>
                      <m:e>
                        <m:r>
                          <a:rPr lang="en-NZ" sz="2800" b="0" i="1" smtClean="0">
                            <a:latin typeface="Cambria Math"/>
                          </a:rPr>
                          <m:t>𝑥</m:t>
                        </m:r>
                      </m:e>
                    </m:d>
                  </m:oMath>
                </a14:m>
                <a:r>
                  <a:rPr lang="en-US" sz="2800" dirty="0">
                    <a:latin typeface="+mj-lt"/>
                  </a:rPr>
                  <a:t> is informally a measure of the </a:t>
                </a:r>
                <a:r>
                  <a:rPr lang="en-US" sz="2800" dirty="0" smtClean="0">
                    <a:latin typeface="+mj-lt"/>
                  </a:rPr>
                  <a:t>“magnitude” </a:t>
                </a:r>
                <a:r>
                  <a:rPr lang="en-US" sz="2800" dirty="0">
                    <a:latin typeface="+mj-lt"/>
                  </a:rPr>
                  <a:t>of the vector</a:t>
                </a:r>
                <a:r>
                  <a:rPr lang="en-US" sz="2800" dirty="0" smtClean="0">
                    <a:latin typeface="+mj-lt"/>
                  </a:rPr>
                  <a:t>.</a:t>
                </a:r>
              </a:p>
              <a:p>
                <a:pPr marL="457200" indent="-457200">
                  <a:spcBef>
                    <a:spcPct val="20000"/>
                  </a:spcBef>
                  <a:buFont typeface="Arial" panose="020B0604020202020204" pitchFamily="34" charset="0"/>
                  <a:buChar char="•"/>
                  <a:defRPr/>
                </a:pPr>
                <a:r>
                  <a:rPr lang="en-NZ" sz="2800" dirty="0" smtClean="0">
                    <a:latin typeface="+mj-lt"/>
                  </a:rPr>
                  <a:t>There are many type of norms, L</a:t>
                </a:r>
                <a:r>
                  <a:rPr lang="en-NZ" sz="2800" baseline="-25000" dirty="0" smtClean="0">
                    <a:latin typeface="+mj-lt"/>
                  </a:rPr>
                  <a:t>1</a:t>
                </a:r>
                <a:r>
                  <a:rPr lang="en-NZ" sz="2800" dirty="0" smtClean="0">
                    <a:latin typeface="+mj-lt"/>
                  </a:rPr>
                  <a:t>,L</a:t>
                </a:r>
                <a:r>
                  <a:rPr lang="en-NZ" sz="2800" baseline="-25000" dirty="0" smtClean="0">
                    <a:latin typeface="+mj-lt"/>
                  </a:rPr>
                  <a:t>2</a:t>
                </a:r>
                <a:r>
                  <a:rPr lang="en-NZ" sz="2800" dirty="0" smtClean="0">
                    <a:latin typeface="+mj-lt"/>
                  </a:rPr>
                  <a:t>,L</a:t>
                </a:r>
                <a:r>
                  <a:rPr lang="en-NZ" sz="2800" baseline="-25000" dirty="0" smtClean="0">
                    <a:latin typeface="+mj-lt"/>
                  </a:rPr>
                  <a:t>3</a:t>
                </a:r>
                <a:r>
                  <a:rPr lang="en-NZ" sz="2800" dirty="0" smtClean="0">
                    <a:latin typeface="+mj-lt"/>
                  </a:rPr>
                  <a:t>,…</a:t>
                </a:r>
                <a:r>
                  <a:rPr lang="en-NZ" sz="2800" dirty="0" err="1" smtClean="0">
                    <a:latin typeface="+mj-lt"/>
                  </a:rPr>
                  <a:t>L</a:t>
                </a:r>
                <a:r>
                  <a:rPr lang="en-NZ" sz="2800" baseline="-25000" dirty="0" err="1" smtClean="0">
                    <a:latin typeface="+mj-lt"/>
                  </a:rPr>
                  <a:t>infinity</a:t>
                </a:r>
                <a:endParaRPr lang="en-NZ" sz="2800" baseline="-25000" dirty="0" smtClean="0">
                  <a:latin typeface="+mj-lt"/>
                </a:endParaRPr>
              </a:p>
              <a:p>
                <a:pPr marL="457200" indent="-457200">
                  <a:spcBef>
                    <a:spcPct val="20000"/>
                  </a:spcBef>
                  <a:buFont typeface="Arial" panose="020B0604020202020204" pitchFamily="34" charset="0"/>
                  <a:buChar char="•"/>
                  <a:defRPr/>
                </a:pPr>
                <a:r>
                  <a:rPr lang="en-NZ" sz="2800" dirty="0" smtClean="0">
                    <a:latin typeface="+mj-lt"/>
                  </a:rPr>
                  <a:t>The most important one is the L</a:t>
                </a:r>
                <a:r>
                  <a:rPr lang="en-NZ" sz="2800" baseline="-25000" dirty="0" smtClean="0">
                    <a:latin typeface="+mj-lt"/>
                  </a:rPr>
                  <a:t>2</a:t>
                </a:r>
                <a:r>
                  <a:rPr lang="en-NZ" sz="2800" dirty="0" smtClean="0">
                    <a:latin typeface="+mj-lt"/>
                  </a:rPr>
                  <a:t> norm (</a:t>
                </a:r>
                <a:r>
                  <a:rPr lang="en-US" sz="2800" dirty="0"/>
                  <a:t>magnitude, length, Euclidean distance</a:t>
                </a:r>
                <a:r>
                  <a:rPr lang="en-NZ" sz="2800" dirty="0" smtClean="0">
                    <a:latin typeface="+mj-lt"/>
                  </a:rPr>
                  <a:t>)</a:t>
                </a:r>
              </a:p>
              <a:p>
                <a:pPr marL="742950" lvl="1" indent="-285750">
                  <a:spcBef>
                    <a:spcPct val="20000"/>
                  </a:spcBef>
                  <a:buFontTx/>
                  <a:buChar char="–"/>
                  <a:defRPr/>
                </a:pPr>
                <a:endParaRPr lang="en-NZ" sz="2400" dirty="0" smtClean="0">
                  <a:latin typeface="+mj-lt"/>
                  <a:cs typeface="Arial" charset="0"/>
                </a:endParaRPr>
              </a:p>
              <a:p>
                <a:pPr marL="742950" lvl="1" indent="-285750">
                  <a:spcBef>
                    <a:spcPct val="20000"/>
                  </a:spcBef>
                  <a:buFontTx/>
                  <a:buChar char="–"/>
                  <a:defRPr/>
                </a:pPr>
                <a:endParaRPr lang="en-NZ" sz="2400" dirty="0" smtClean="0">
                  <a:latin typeface="+mj-lt"/>
                  <a:cs typeface="Arial" charset="0"/>
                </a:endParaRPr>
              </a:p>
              <a:p>
                <a:pPr marL="742950" lvl="1" indent="-285750">
                  <a:spcBef>
                    <a:spcPct val="20000"/>
                  </a:spcBef>
                  <a:buFontTx/>
                  <a:buChar char="–"/>
                  <a:defRPr/>
                </a:pPr>
                <a:endParaRPr lang="en-NZ" sz="2400" dirty="0">
                  <a:latin typeface="+mj-lt"/>
                  <a:cs typeface="Arial" charset="0"/>
                </a:endParaRPr>
              </a:p>
              <a:p>
                <a:pPr marL="742950" lvl="1" indent="-285750">
                  <a:spcBef>
                    <a:spcPct val="20000"/>
                  </a:spcBef>
                  <a:buFontTx/>
                  <a:buChar char="–"/>
                  <a:defRPr/>
                </a:pPr>
                <a:endParaRPr lang="en-NZ" sz="2400" dirty="0" smtClean="0">
                  <a:latin typeface="+mj-lt"/>
                  <a:cs typeface="Arial" charset="0"/>
                </a:endParaRPr>
              </a:p>
              <a:p>
                <a:pPr marL="742950" lvl="1" indent="-285750">
                  <a:spcBef>
                    <a:spcPct val="20000"/>
                  </a:spcBef>
                  <a:buFontTx/>
                  <a:buChar char="–"/>
                  <a:defRPr/>
                </a:pPr>
                <a:endParaRPr lang="en-US" sz="2400" dirty="0" smtClean="0">
                  <a:latin typeface="+mj-lt"/>
                  <a:cs typeface="Arial" charset="0"/>
                </a:endParaRPr>
              </a:p>
            </p:txBody>
          </p:sp>
        </mc:Choice>
        <mc:Fallback xmlns="">
          <p:sp>
            <p:nvSpPr>
              <p:cNvPr id="82953" name="Rectangle 9"/>
              <p:cNvSpPr>
                <a:spLocks noRot="1" noChangeAspect="1" noMove="1" noResize="1" noEditPoints="1" noAdjustHandles="1" noChangeArrowheads="1" noChangeShapeType="1" noTextEdit="1"/>
              </p:cNvSpPr>
              <p:nvPr/>
            </p:nvSpPr>
            <p:spPr bwMode="auto">
              <a:xfrm>
                <a:off x="381000" y="990600"/>
                <a:ext cx="8796092" cy="2743200"/>
              </a:xfrm>
              <a:prstGeom prst="rect">
                <a:avLst/>
              </a:prstGeom>
              <a:blipFill rotWithShape="1">
                <a:blip r:embed="rId3"/>
                <a:stretch>
                  <a:fillRect l="-1248" t="-2000"/>
                </a:stretch>
              </a:blipFill>
              <a:ln w="9525">
                <a:noFill/>
                <a:miter lim="800000"/>
                <a:headEnd/>
                <a:tailEnd/>
              </a:ln>
              <a:effectLst/>
            </p:spPr>
            <p:txBody>
              <a:bodyPr/>
              <a:lstStyle/>
              <a:p>
                <a:r>
                  <a:rPr lang="en-US">
                    <a:noFill/>
                  </a:rPr>
                  <a:t> </a:t>
                </a:r>
              </a:p>
            </p:txBody>
          </p:sp>
        </mc:Fallback>
      </mc:AlternateContent>
      <p:pic>
        <p:nvPicPr>
          <p:cNvPr id="31746"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866534"/>
            <a:ext cx="18288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2"/>
          <p:cNvSpPr>
            <a:spLocks noGrp="1" noChangeArrowheads="1"/>
          </p:cNvSpPr>
          <p:nvPr>
            <p:ph type="title"/>
          </p:nvPr>
        </p:nvSpPr>
        <p:spPr>
          <a:xfrm>
            <a:off x="457200" y="0"/>
            <a:ext cx="8229600" cy="1143000"/>
          </a:xfrm>
        </p:spPr>
        <p:txBody>
          <a:bodyPr/>
          <a:lstStyle/>
          <a:p>
            <a:r>
              <a:rPr lang="en-US" dirty="0"/>
              <a:t>Vector </a:t>
            </a:r>
            <a:r>
              <a:rPr lang="en-US" dirty="0" smtClean="0"/>
              <a:t>norms</a:t>
            </a:r>
            <a:endParaRPr lang="en-US" altLang="en-US" dirty="0" smtClean="0"/>
          </a:p>
        </p:txBody>
      </p:sp>
      <p:pic>
        <p:nvPicPr>
          <p:cNvPr id="14" name="Picture 22"/>
          <p:cNvPicPr>
            <a:picLocks noChangeAspect="1" noChangeArrowheads="1"/>
          </p:cNvPicPr>
          <p:nvPr/>
        </p:nvPicPr>
        <p:blipFill rotWithShape="1">
          <a:blip r:embed="rId5">
            <a:extLst>
              <a:ext uri="{28A0092B-C50C-407E-A947-70E740481C1C}">
                <a14:useLocalDpi xmlns:a14="http://schemas.microsoft.com/office/drawing/2010/main" val="0"/>
              </a:ext>
            </a:extLst>
          </a:blip>
          <a:srcRect l="5381" t="1137" r="6453" b="4754"/>
          <a:stretch/>
        </p:blipFill>
        <p:spPr bwMode="auto">
          <a:xfrm>
            <a:off x="1504718" y="3600794"/>
            <a:ext cx="2678924" cy="1604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9" name="TextBox 8"/>
              <p:cNvSpPr txBox="1"/>
              <p:nvPr/>
            </p:nvSpPr>
            <p:spPr>
              <a:xfrm>
                <a:off x="3200400" y="5334000"/>
                <a:ext cx="255223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1" i="1" smtClean="0">
                          <a:latin typeface="Cambria Math"/>
                        </a:rPr>
                        <m:t>𝒗</m:t>
                      </m:r>
                      <m:r>
                        <a:rPr lang="en-NZ" sz="2800" b="0" i="1" smtClean="0">
                          <a:latin typeface="Cambria Math"/>
                        </a:rPr>
                        <m:t>=</m:t>
                      </m:r>
                      <m:d>
                        <m:dPr>
                          <m:ctrlPr>
                            <a:rPr lang="en-NZ" sz="2800" b="0" i="1" smtClean="0">
                              <a:latin typeface="Cambria Math" panose="02040503050406030204" pitchFamily="18" charset="0"/>
                            </a:rPr>
                          </m:ctrlPr>
                        </m:dPr>
                        <m:e>
                          <m:m>
                            <m:mPr>
                              <m:mcs>
                                <m:mc>
                                  <m:mcPr>
                                    <m:count m:val="3"/>
                                    <m:mcJc m:val="center"/>
                                  </m:mcPr>
                                </m:mc>
                              </m:mcs>
                              <m:ctrlPr>
                                <a:rPr lang="en-NZ" sz="2800" b="0" i="1" smtClean="0">
                                  <a:latin typeface="Cambria Math" panose="02040503050406030204" pitchFamily="18" charset="0"/>
                                </a:rPr>
                              </m:ctrlPr>
                            </m:mPr>
                            <m:mr>
                              <m:e>
                                <m:r>
                                  <m:rPr>
                                    <m:brk m:alnAt="7"/>
                                  </m:rPr>
                                  <a:rPr lang="en-NZ" sz="2800" b="0" i="1" smtClean="0">
                                    <a:latin typeface="Cambria Math"/>
                                  </a:rPr>
                                  <m:t>3</m:t>
                                </m:r>
                              </m:e>
                              <m:e>
                                <m:r>
                                  <a:rPr lang="en-NZ" sz="2800" b="0" i="1" smtClean="0">
                                    <a:latin typeface="Cambria Math"/>
                                  </a:rPr>
                                  <m:t>4</m:t>
                                </m:r>
                              </m:e>
                              <m:e>
                                <m:r>
                                  <a:rPr lang="en-NZ" sz="2800" b="0" i="1" smtClean="0">
                                    <a:latin typeface="Cambria Math"/>
                                  </a:rPr>
                                  <m:t>5</m:t>
                                </m:r>
                              </m:e>
                            </m:mr>
                          </m:m>
                        </m:e>
                      </m:d>
                    </m:oMath>
                  </m:oMathPara>
                </a14:m>
                <a:endParaRPr lang="en-US" sz="2800" dirty="0"/>
              </a:p>
            </p:txBody>
          </p:sp>
        </mc:Choice>
        <mc:Fallback xmlns="">
          <p:sp>
            <p:nvSpPr>
              <p:cNvPr id="9" name="TextBox 8"/>
              <p:cNvSpPr txBox="1">
                <a:spLocks noRot="1" noChangeAspect="1" noMove="1" noResize="1" noEditPoints="1" noAdjustHandles="1" noChangeArrowheads="1" noChangeShapeType="1" noTextEdit="1"/>
              </p:cNvSpPr>
              <p:nvPr/>
            </p:nvSpPr>
            <p:spPr>
              <a:xfrm>
                <a:off x="3200400" y="5334000"/>
                <a:ext cx="2552237" cy="523220"/>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704618" y="6058074"/>
                <a:ext cx="7543800" cy="4735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NZ" sz="2000" b="0" i="1" smtClean="0">
                          <a:latin typeface="Cambria Math"/>
                        </a:rPr>
                        <m:t>𝐿</m:t>
                      </m:r>
                      <m:r>
                        <a:rPr lang="en-NZ" sz="2000" b="0" i="1" baseline="-25000" smtClean="0">
                          <a:latin typeface="Cambria Math"/>
                        </a:rPr>
                        <m:t>2</m:t>
                      </m:r>
                      <m:d>
                        <m:dPr>
                          <m:ctrlPr>
                            <a:rPr lang="en-NZ" sz="2000" b="0" i="1" smtClean="0">
                              <a:latin typeface="Cambria Math" panose="02040503050406030204" pitchFamily="18" charset="0"/>
                            </a:rPr>
                          </m:ctrlPr>
                        </m:dPr>
                        <m:e>
                          <m:r>
                            <a:rPr lang="en-NZ" sz="2000" b="1" i="1" smtClean="0">
                              <a:latin typeface="Cambria Math"/>
                            </a:rPr>
                            <m:t>𝒗</m:t>
                          </m:r>
                        </m:e>
                      </m:d>
                      <m:r>
                        <a:rPr lang="en-NZ" sz="2000" b="0" i="1" smtClean="0">
                          <a:latin typeface="Cambria Math"/>
                        </a:rPr>
                        <m:t>=</m:t>
                      </m:r>
                      <m:d>
                        <m:dPr>
                          <m:begChr m:val="‖"/>
                          <m:endChr m:val="‖"/>
                          <m:ctrlPr>
                            <a:rPr lang="en-NZ" sz="2000" i="1">
                              <a:latin typeface="Cambria Math" panose="02040503050406030204" pitchFamily="18" charset="0"/>
                            </a:rPr>
                          </m:ctrlPr>
                        </m:dPr>
                        <m:e>
                          <m:r>
                            <a:rPr lang="en-NZ" sz="2000" i="1">
                              <a:latin typeface="Cambria Math"/>
                            </a:rPr>
                            <m:t>𝑣</m:t>
                          </m:r>
                        </m:e>
                      </m:d>
                      <m:r>
                        <a:rPr lang="en-NZ" sz="2000" b="0" i="1" baseline="-25000" smtClean="0">
                          <a:latin typeface="Cambria Math"/>
                        </a:rPr>
                        <m:t>2</m:t>
                      </m:r>
                      <m:r>
                        <a:rPr lang="en-NZ" sz="2000" b="0" i="1" smtClean="0">
                          <a:latin typeface="Cambria Math"/>
                        </a:rPr>
                        <m:t>=</m:t>
                      </m:r>
                      <m:d>
                        <m:dPr>
                          <m:begChr m:val="|"/>
                          <m:endChr m:val="|"/>
                          <m:ctrlPr>
                            <a:rPr lang="en-NZ" sz="2000" b="0" i="1" smtClean="0">
                              <a:latin typeface="Cambria Math" panose="02040503050406030204" pitchFamily="18" charset="0"/>
                            </a:rPr>
                          </m:ctrlPr>
                        </m:dPr>
                        <m:e>
                          <m:r>
                            <a:rPr lang="en-NZ" sz="2000" b="0" i="1" smtClean="0">
                              <a:latin typeface="Cambria Math"/>
                            </a:rPr>
                            <m:t>𝑣</m:t>
                          </m:r>
                        </m:e>
                      </m:d>
                      <m:r>
                        <a:rPr lang="en-NZ" sz="2000" b="0" i="1" smtClean="0">
                          <a:latin typeface="Cambria Math"/>
                        </a:rPr>
                        <m:t>=</m:t>
                      </m:r>
                      <m:rad>
                        <m:radPr>
                          <m:ctrlPr>
                            <a:rPr lang="en-NZ" sz="2000" b="0" i="1" smtClean="0">
                              <a:latin typeface="Cambria Math" panose="02040503050406030204" pitchFamily="18" charset="0"/>
                            </a:rPr>
                          </m:ctrlPr>
                        </m:radPr>
                        <m:deg>
                          <m:r>
                            <m:rPr>
                              <m:brk m:alnAt="7"/>
                            </m:rPr>
                            <a:rPr lang="en-NZ" sz="2000" b="0" i="1" smtClean="0">
                              <a:latin typeface="Cambria Math"/>
                            </a:rPr>
                            <m:t>2</m:t>
                          </m:r>
                        </m:deg>
                        <m:e>
                          <m:sSup>
                            <m:sSupPr>
                              <m:ctrlPr>
                                <a:rPr lang="en-NZ" sz="2000" b="0" i="1" smtClean="0">
                                  <a:latin typeface="Cambria Math" panose="02040503050406030204" pitchFamily="18" charset="0"/>
                                </a:rPr>
                              </m:ctrlPr>
                            </m:sSupPr>
                            <m:e>
                              <m:r>
                                <a:rPr lang="en-NZ" sz="2000" b="0" i="1" smtClean="0">
                                  <a:latin typeface="Cambria Math"/>
                                </a:rPr>
                                <m:t>3</m:t>
                              </m:r>
                            </m:e>
                            <m:sup>
                              <m:r>
                                <a:rPr lang="en-NZ" sz="2000" b="0" i="1" smtClean="0">
                                  <a:latin typeface="Cambria Math"/>
                                </a:rPr>
                                <m:t>2</m:t>
                              </m:r>
                            </m:sup>
                          </m:sSup>
                          <m:r>
                            <a:rPr lang="en-NZ" sz="2000" b="0" i="1" smtClean="0">
                              <a:latin typeface="Cambria Math"/>
                            </a:rPr>
                            <m:t>+</m:t>
                          </m:r>
                          <m:sSup>
                            <m:sSupPr>
                              <m:ctrlPr>
                                <a:rPr lang="en-NZ" sz="2000" i="1">
                                  <a:latin typeface="Cambria Math" panose="02040503050406030204" pitchFamily="18" charset="0"/>
                                </a:rPr>
                              </m:ctrlPr>
                            </m:sSupPr>
                            <m:e>
                              <m:r>
                                <a:rPr lang="en-NZ" sz="2000" b="0" i="1" smtClean="0">
                                  <a:latin typeface="Cambria Math"/>
                                </a:rPr>
                                <m:t>4</m:t>
                              </m:r>
                            </m:e>
                            <m:sup>
                              <m:r>
                                <a:rPr lang="en-NZ" sz="2000" b="0" i="1" smtClean="0">
                                  <a:latin typeface="Cambria Math"/>
                                </a:rPr>
                                <m:t>2</m:t>
                              </m:r>
                            </m:sup>
                          </m:sSup>
                          <m:r>
                            <a:rPr lang="en-NZ" sz="2000" b="0" i="1" smtClean="0">
                              <a:latin typeface="Cambria Math"/>
                            </a:rPr>
                            <m:t>+</m:t>
                          </m:r>
                          <m:sSup>
                            <m:sSupPr>
                              <m:ctrlPr>
                                <a:rPr lang="en-NZ" sz="2000" i="1">
                                  <a:latin typeface="Cambria Math" panose="02040503050406030204" pitchFamily="18" charset="0"/>
                                </a:rPr>
                              </m:ctrlPr>
                            </m:sSupPr>
                            <m:e>
                              <m:r>
                                <a:rPr lang="en-NZ" sz="2000" b="0" i="1" smtClean="0">
                                  <a:latin typeface="Cambria Math"/>
                                </a:rPr>
                                <m:t>5</m:t>
                              </m:r>
                            </m:e>
                            <m:sup>
                              <m:r>
                                <a:rPr lang="en-NZ" sz="2000" b="0" i="1" smtClean="0">
                                  <a:latin typeface="Cambria Math"/>
                                </a:rPr>
                                <m:t>2</m:t>
                              </m:r>
                            </m:sup>
                          </m:sSup>
                        </m:e>
                      </m:rad>
                      <m:r>
                        <a:rPr lang="en-NZ" sz="2000" b="0" i="1" smtClean="0">
                          <a:latin typeface="Cambria Math"/>
                        </a:rPr>
                        <m:t>=</m:t>
                      </m:r>
                      <m:rad>
                        <m:radPr>
                          <m:ctrlPr>
                            <a:rPr lang="en-NZ" sz="2000" b="0" i="1" smtClean="0">
                              <a:latin typeface="Cambria Math" panose="02040503050406030204" pitchFamily="18" charset="0"/>
                            </a:rPr>
                          </m:ctrlPr>
                        </m:radPr>
                        <m:deg>
                          <m:r>
                            <m:rPr>
                              <m:brk m:alnAt="7"/>
                            </m:rPr>
                            <a:rPr lang="en-NZ" sz="2000" b="0" i="1" smtClean="0">
                              <a:latin typeface="Cambria Math"/>
                            </a:rPr>
                            <m:t>2</m:t>
                          </m:r>
                        </m:deg>
                        <m:e>
                          <m:r>
                            <a:rPr lang="en-NZ" sz="2000" b="0" i="1" smtClean="0">
                              <a:latin typeface="Cambria Math"/>
                            </a:rPr>
                            <m:t>50</m:t>
                          </m:r>
                        </m:e>
                      </m:rad>
                      <m:r>
                        <a:rPr lang="en-NZ" sz="2000" b="0" i="1" smtClean="0">
                          <a:latin typeface="Cambria Math"/>
                          <a:ea typeface="Cambria Math"/>
                        </a:rPr>
                        <m:t>≈</m:t>
                      </m:r>
                      <m:r>
                        <a:rPr lang="en-NZ" sz="2000" b="0" i="1" smtClean="0">
                          <a:latin typeface="Cambria Math"/>
                        </a:rPr>
                        <m:t>7.07</m:t>
                      </m:r>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704618" y="6058074"/>
                <a:ext cx="7543800" cy="473591"/>
              </a:xfrm>
              <a:prstGeom prst="rect">
                <a:avLst/>
              </a:prstGeom>
              <a:blipFill rotWithShape="1">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25552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IE" altLang="en-US" dirty="0" smtClean="0">
                <a:solidFill>
                  <a:srgbClr val="99CC00"/>
                </a:solidFill>
              </a:rPr>
              <a:t>Sample Variance</a:t>
            </a:r>
          </a:p>
        </p:txBody>
      </p:sp>
      <p:sp>
        <p:nvSpPr>
          <p:cNvPr id="65539" name="Rectangle 5"/>
          <p:cNvSpPr>
            <a:spLocks noChangeArrowheads="1"/>
          </p:cNvSpPr>
          <p:nvPr/>
        </p:nvSpPr>
        <p:spPr bwMode="auto">
          <a:xfrm>
            <a:off x="4060825" y="2997200"/>
            <a:ext cx="4645025"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itchFamily="34" charset="0"/>
                <a:cs typeface="Arial" pitchFamily="34" charset="0"/>
              </a:defRPr>
            </a:lvl1pPr>
            <a:lvl2pPr marL="669925" indent="-325438">
              <a:spcBef>
                <a:spcPct val="20000"/>
              </a:spcBef>
              <a:buChar char="–"/>
              <a:defRPr sz="2800">
                <a:solidFill>
                  <a:schemeClr val="tx1"/>
                </a:solidFill>
                <a:latin typeface="Arial" pitchFamily="34" charset="0"/>
                <a:cs typeface="Arial" pitchFamily="34" charset="0"/>
              </a:defRPr>
            </a:lvl2pPr>
            <a:lvl3pPr marL="1022350" indent="-350838">
              <a:spcBef>
                <a:spcPct val="20000"/>
              </a:spcBef>
              <a:buChar char="•"/>
              <a:defRPr sz="2400">
                <a:solidFill>
                  <a:schemeClr val="tx1"/>
                </a:solidFill>
                <a:latin typeface="Arial" pitchFamily="34" charset="0"/>
                <a:cs typeface="Arial" pitchFamily="34" charset="0"/>
              </a:defRPr>
            </a:lvl3pPr>
            <a:lvl4pPr marL="1339850" indent="-315913">
              <a:spcBef>
                <a:spcPct val="20000"/>
              </a:spcBef>
              <a:buChar char="–"/>
              <a:defRPr sz="2000">
                <a:solidFill>
                  <a:schemeClr val="tx1"/>
                </a:solidFill>
                <a:latin typeface="Arial" pitchFamily="34" charset="0"/>
                <a:cs typeface="Arial" pitchFamily="34" charset="0"/>
              </a:defRPr>
            </a:lvl4pPr>
            <a:lvl5pPr marL="1681163" indent="-339725">
              <a:spcBef>
                <a:spcPct val="20000"/>
              </a:spcBef>
              <a:buChar char="»"/>
              <a:defRPr sz="2000">
                <a:solidFill>
                  <a:schemeClr val="tx1"/>
                </a:solidFill>
                <a:latin typeface="Arial" pitchFamily="34" charset="0"/>
                <a:cs typeface="Arial" pitchFamily="34" charset="0"/>
              </a:defRPr>
            </a:lvl5pPr>
            <a:lvl6pPr marL="2138363" indent="-339725"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595563" indent="-339725"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052763" indent="-339725"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509963" indent="-339725"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lnSpc>
                <a:spcPct val="90000"/>
              </a:lnSpc>
              <a:buClr>
                <a:schemeClr val="accent1"/>
              </a:buClr>
              <a:buSzPct val="65000"/>
              <a:buFont typeface="Wingdings" pitchFamily="2" charset="2"/>
              <a:buNone/>
            </a:pPr>
            <a:endParaRPr lang="en-US" altLang="en-US" sz="3000" b="1"/>
          </a:p>
        </p:txBody>
      </p:sp>
      <p:pic>
        <p:nvPicPr>
          <p:cNvPr id="6554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997200"/>
            <a:ext cx="3036887"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2997200"/>
            <a:ext cx="3036887"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Text Box 8"/>
          <p:cNvSpPr txBox="1">
            <a:spLocks noChangeArrowheads="1"/>
          </p:cNvSpPr>
          <p:nvPr/>
        </p:nvSpPr>
        <p:spPr bwMode="auto">
          <a:xfrm>
            <a:off x="4572000" y="3140075"/>
            <a:ext cx="5175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a:spcBef>
                <a:spcPct val="0"/>
              </a:spcBef>
              <a:buFontTx/>
              <a:buNone/>
            </a:pPr>
            <a:r>
              <a:rPr lang="en-IE" altLang="en-US" sz="3600">
                <a:latin typeface="Tahoma" pitchFamily="34" charset="0"/>
              </a:rPr>
              <a:t>&gt;</a:t>
            </a:r>
            <a:endParaRPr lang="en-US" altLang="en-US" sz="3600">
              <a:latin typeface="Tahoma" pitchFamily="34" charset="0"/>
            </a:endParaRPr>
          </a:p>
        </p:txBody>
      </p:sp>
      <p:sp>
        <p:nvSpPr>
          <p:cNvPr id="11" name="Rectangle 3"/>
          <p:cNvSpPr txBox="1">
            <a:spLocks noChangeArrowheads="1"/>
          </p:cNvSpPr>
          <p:nvPr/>
        </p:nvSpPr>
        <p:spPr bwMode="auto">
          <a:xfrm>
            <a:off x="1258888" y="4008438"/>
            <a:ext cx="284003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FontTx/>
              <a:buNone/>
              <a:defRPr/>
            </a:pPr>
            <a:r>
              <a:rPr lang="en-IE" altLang="en-US" kern="0" dirty="0" smtClean="0"/>
              <a:t>[0,2,4,6,8,10]</a:t>
            </a:r>
          </a:p>
        </p:txBody>
      </p:sp>
      <p:sp>
        <p:nvSpPr>
          <p:cNvPr id="12" name="Rectangle 3"/>
          <p:cNvSpPr txBox="1">
            <a:spLocks noChangeArrowheads="1"/>
          </p:cNvSpPr>
          <p:nvPr/>
        </p:nvSpPr>
        <p:spPr bwMode="auto">
          <a:xfrm>
            <a:off x="5549900" y="3973513"/>
            <a:ext cx="283845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FontTx/>
              <a:buNone/>
              <a:defRPr/>
            </a:pPr>
            <a:r>
              <a:rPr lang="en-IE" altLang="en-US" kern="0" dirty="0" smtClean="0"/>
              <a:t>[2,3,4,6,7,8]</a:t>
            </a:r>
          </a:p>
        </p:txBody>
      </p:sp>
      <p:sp>
        <p:nvSpPr>
          <p:cNvPr id="10" name="Rectangle 3"/>
          <p:cNvSpPr txBox="1">
            <a:spLocks noRot="1" noChangeAspect="1" noMove="1" noResize="1" noEditPoints="1" noAdjustHandles="1" noChangeArrowheads="1" noChangeShapeType="1" noTextEdit="1"/>
          </p:cNvSpPr>
          <p:nvPr/>
        </p:nvSpPr>
        <p:spPr bwMode="auto">
          <a:xfrm>
            <a:off x="971600" y="5001239"/>
            <a:ext cx="3421514" cy="720725"/>
          </a:xfrm>
          <a:prstGeom prst="rect">
            <a:avLst/>
          </a:prstGeom>
          <a:blipFill rotWithShape="1">
            <a:blip r:embed="rId6"/>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en-US">
                <a:noFill/>
              </a:rPr>
              <a:t> </a:t>
            </a:r>
          </a:p>
        </p:txBody>
      </p:sp>
      <p:sp>
        <p:nvSpPr>
          <p:cNvPr id="13" name="Rectangle 3"/>
          <p:cNvSpPr txBox="1">
            <a:spLocks noRot="1" noChangeAspect="1" noMove="1" noResize="1" noEditPoints="1" noAdjustHandles="1" noChangeArrowheads="1" noChangeShapeType="1" noTextEdit="1"/>
          </p:cNvSpPr>
          <p:nvPr/>
        </p:nvSpPr>
        <p:spPr bwMode="auto">
          <a:xfrm>
            <a:off x="4966910" y="4869160"/>
            <a:ext cx="3421514" cy="720725"/>
          </a:xfrm>
          <a:prstGeom prst="rect">
            <a:avLst/>
          </a:prstGeom>
          <a:blipFill rotWithShape="1">
            <a:blip r:embed="rId7"/>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en-US">
                <a:noFill/>
              </a:rPr>
              <a:t> </a:t>
            </a:r>
          </a:p>
        </p:txBody>
      </p:sp>
      <p:graphicFrame>
        <p:nvGraphicFramePr>
          <p:cNvPr id="65547" name="Object 2"/>
          <p:cNvGraphicFramePr>
            <a:graphicFrameLocks noGrp="1" noChangeAspect="1"/>
          </p:cNvGraphicFramePr>
          <p:nvPr/>
        </p:nvGraphicFramePr>
        <p:xfrm>
          <a:off x="3262313" y="1341438"/>
          <a:ext cx="2262187" cy="1323975"/>
        </p:xfrm>
        <a:graphic>
          <a:graphicData uri="http://schemas.openxmlformats.org/presentationml/2006/ole">
            <mc:AlternateContent xmlns:mc="http://schemas.openxmlformats.org/markup-compatibility/2006">
              <mc:Choice xmlns:v="urn:schemas-microsoft-com:vml" Requires="v">
                <p:oleObj spid="_x0000_s43024" name="Equation" r:id="rId8" imgW="1040948" imgH="609336" progId="Equation.3">
                  <p:embed/>
                </p:oleObj>
              </mc:Choice>
              <mc:Fallback>
                <p:oleObj name="Equation" r:id="rId8" imgW="1040948" imgH="609336" progId="Equation.3">
                  <p:embed/>
                  <p:pic>
                    <p:nvPicPr>
                      <p:cNvPr id="65547" name="Object 2"/>
                      <p:cNvPicPr>
                        <a:picLocks noGrp="1"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2313" y="1341438"/>
                        <a:ext cx="2262187" cy="1323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Rectangle 3"/>
          <p:cNvSpPr txBox="1">
            <a:spLocks noRot="1" noChangeAspect="1" noMove="1" noResize="1" noEditPoints="1" noAdjustHandles="1" noChangeArrowheads="1" noChangeShapeType="1" noTextEdit="1"/>
          </p:cNvSpPr>
          <p:nvPr/>
        </p:nvSpPr>
        <p:spPr bwMode="auto">
          <a:xfrm>
            <a:off x="-252536" y="5805264"/>
            <a:ext cx="5083298" cy="720725"/>
          </a:xfrm>
          <a:prstGeom prst="rect">
            <a:avLst/>
          </a:prstGeom>
          <a:blipFill rotWithShape="1">
            <a:blip r:embed="rId10"/>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en-US">
                <a:noFill/>
              </a:rPr>
              <a:t> </a:t>
            </a:r>
          </a:p>
        </p:txBody>
      </p:sp>
      <p:sp>
        <p:nvSpPr>
          <p:cNvPr id="15" name="Rectangle 3"/>
          <p:cNvSpPr txBox="1">
            <a:spLocks noRot="1" noChangeAspect="1" noMove="1" noResize="1" noEditPoints="1" noAdjustHandles="1" noChangeArrowheads="1" noChangeShapeType="1" noTextEdit="1"/>
          </p:cNvSpPr>
          <p:nvPr/>
        </p:nvSpPr>
        <p:spPr bwMode="auto">
          <a:xfrm>
            <a:off x="4499992" y="5804619"/>
            <a:ext cx="4887920" cy="720725"/>
          </a:xfrm>
          <a:prstGeom prst="rect">
            <a:avLst/>
          </a:prstGeom>
          <a:blipFill rotWithShape="1">
            <a:blip r:embed="rId11"/>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r>
              <a:rPr lang="en-US">
                <a:noFill/>
              </a:rPr>
              <a:t> </a:t>
            </a:r>
          </a:p>
        </p:txBody>
      </p:sp>
    </p:spTree>
    <p:extLst>
      <p:ext uri="{BB962C8B-B14F-4D97-AF65-F5344CB8AC3E}">
        <p14:creationId xmlns:p14="http://schemas.microsoft.com/office/powerpoint/2010/main" val="151420014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IE" altLang="en-US" sz="3800" dirty="0" smtClean="0">
                <a:solidFill>
                  <a:srgbClr val="99CC00"/>
                </a:solidFill>
              </a:rPr>
              <a:t>Standard Deviation</a:t>
            </a:r>
          </a:p>
        </p:txBody>
      </p:sp>
      <p:sp>
        <p:nvSpPr>
          <p:cNvPr id="48131" name="Rectangle 3"/>
          <p:cNvSpPr>
            <a:spLocks noGrp="1" noChangeArrowheads="1"/>
          </p:cNvSpPr>
          <p:nvPr>
            <p:ph type="body" sz="half" idx="1"/>
          </p:nvPr>
        </p:nvSpPr>
        <p:spPr>
          <a:xfrm>
            <a:off x="457200" y="1600200"/>
            <a:ext cx="7934325" cy="3140075"/>
          </a:xfrm>
        </p:spPr>
        <p:txBody>
          <a:bodyPr/>
          <a:lstStyle/>
          <a:p>
            <a:pPr eaLnBrk="1" hangingPunct="1">
              <a:defRPr/>
            </a:pPr>
            <a:r>
              <a:rPr lang="en-IE" altLang="en-US" sz="2600" dirty="0" smtClean="0"/>
              <a:t>The </a:t>
            </a:r>
            <a:r>
              <a:rPr lang="en-IE" altLang="en-US" sz="2600" b="1" dirty="0" smtClean="0">
                <a:solidFill>
                  <a:schemeClr val="folHlink"/>
                </a:solidFill>
              </a:rPr>
              <a:t>sample standard deviation</a:t>
            </a:r>
            <a:r>
              <a:rPr lang="en-IE" altLang="en-US" sz="2600" b="1" dirty="0" smtClean="0"/>
              <a:t>, </a:t>
            </a:r>
            <a:r>
              <a:rPr lang="en-IE" altLang="en-US" sz="2600" b="1" dirty="0" smtClean="0">
                <a:solidFill>
                  <a:schemeClr val="folHlink"/>
                </a:solidFill>
              </a:rPr>
              <a:t>s</a:t>
            </a:r>
            <a:r>
              <a:rPr lang="en-IE" altLang="en-US" sz="2600" b="1" dirty="0" smtClean="0"/>
              <a:t>, </a:t>
            </a:r>
            <a:r>
              <a:rPr lang="en-IE" altLang="en-US" sz="2600" dirty="0" smtClean="0"/>
              <a:t> is  the square-root of the variance</a:t>
            </a:r>
          </a:p>
          <a:p>
            <a:pPr eaLnBrk="1" hangingPunct="1">
              <a:defRPr/>
            </a:pPr>
            <a:r>
              <a:rPr lang="en-IE" altLang="en-US" sz="2600" b="1" dirty="0" smtClean="0"/>
              <a:t>s </a:t>
            </a:r>
            <a:r>
              <a:rPr lang="en-IE" altLang="en-US" sz="2600" dirty="0" smtClean="0"/>
              <a:t>has the advantage of being in the same units as the original variable</a:t>
            </a:r>
            <a:r>
              <a:rPr lang="en-IE" altLang="en-US" sz="2600" b="1" dirty="0" smtClean="0"/>
              <a:t> x </a:t>
            </a:r>
            <a:endParaRPr lang="en-IE" altLang="en-US" sz="2600" b="1" i="1" dirty="0" smtClean="0">
              <a:sym typeface="Symbol" pitchFamily="18" charset="2"/>
            </a:endParaRPr>
          </a:p>
          <a:p>
            <a:pPr marL="0" indent="0" eaLnBrk="1" hangingPunct="1">
              <a:buFontTx/>
              <a:buNone/>
              <a:defRPr/>
            </a:pPr>
            <a:r>
              <a:rPr lang="en-IE" altLang="en-US" sz="2600" dirty="0" smtClean="0"/>
              <a:t> </a:t>
            </a:r>
          </a:p>
        </p:txBody>
      </p:sp>
      <p:graphicFrame>
        <p:nvGraphicFramePr>
          <p:cNvPr id="66564" name="Object 8"/>
          <p:cNvGraphicFramePr>
            <a:graphicFrameLocks noGrp="1" noChangeAspect="1"/>
          </p:cNvGraphicFramePr>
          <p:nvPr>
            <p:ph sz="half" idx="2"/>
          </p:nvPr>
        </p:nvGraphicFramePr>
        <p:xfrm>
          <a:off x="827088" y="4375150"/>
          <a:ext cx="2811462" cy="1719263"/>
        </p:xfrm>
        <a:graphic>
          <a:graphicData uri="http://schemas.openxmlformats.org/presentationml/2006/ole">
            <mc:AlternateContent xmlns:mc="http://schemas.openxmlformats.org/markup-compatibility/2006">
              <mc:Choice xmlns:v="urn:schemas-microsoft-com:vml" Requires="v">
                <p:oleObj spid="_x0000_s45072" name="Equation" r:id="rId4" imgW="1079032" imgH="660113" progId="Equation.3">
                  <p:embed/>
                </p:oleObj>
              </mc:Choice>
              <mc:Fallback>
                <p:oleObj name="Equation" r:id="rId4" imgW="1079032" imgH="660113" progId="Equation.3">
                  <p:embed/>
                  <p:pic>
                    <p:nvPicPr>
                      <p:cNvPr id="66564" name="Object 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7088" y="4375150"/>
                        <a:ext cx="2811462" cy="1719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6565" name="Picture 11" descr="https://controls.engin.umich.edu/wiki/images/b/b5/Change-standard-deviation.gif"/>
          <p:cNvPicPr>
            <a:picLocks noChangeAspect="1" noChangeArrowheads="1"/>
          </p:cNvPicPr>
          <p:nvPr/>
        </p:nvPicPr>
        <p:blipFill rotWithShape="1">
          <a:blip r:embed="rId6">
            <a:extLst>
              <a:ext uri="{28A0092B-C50C-407E-A947-70E740481C1C}">
                <a14:useLocalDpi xmlns:a14="http://schemas.microsoft.com/office/drawing/2010/main" val="0"/>
              </a:ext>
            </a:extLst>
          </a:blip>
          <a:srcRect b="6890"/>
          <a:stretch/>
        </p:blipFill>
        <p:spPr bwMode="auto">
          <a:xfrm>
            <a:off x="4139952" y="3540125"/>
            <a:ext cx="4567020" cy="308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bwMode="auto">
          <a:xfrm>
            <a:off x="6732240" y="3970264"/>
            <a:ext cx="1512168" cy="67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None/>
              <a:defRPr/>
            </a:pPr>
            <a:r>
              <a:rPr lang="en-IE" altLang="en-US" sz="1400" kern="0" dirty="0" smtClean="0">
                <a:solidFill>
                  <a:srgbClr val="FF0000"/>
                </a:solidFill>
              </a:rPr>
              <a:t>standard deviation: 0.5</a:t>
            </a:r>
          </a:p>
        </p:txBody>
      </p:sp>
      <p:sp>
        <p:nvSpPr>
          <p:cNvPr id="8" name="Rectangle 3"/>
          <p:cNvSpPr txBox="1">
            <a:spLocks noChangeArrowheads="1"/>
          </p:cNvSpPr>
          <p:nvPr/>
        </p:nvSpPr>
        <p:spPr bwMode="auto">
          <a:xfrm>
            <a:off x="7236296" y="5301208"/>
            <a:ext cx="1296144" cy="67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buNone/>
              <a:defRPr/>
            </a:pPr>
            <a:r>
              <a:rPr lang="en-IE" altLang="en-US" sz="1400" kern="0" dirty="0" smtClean="0">
                <a:solidFill>
                  <a:srgbClr val="00B0F0"/>
                </a:solidFill>
              </a:rPr>
              <a:t>standard deviation: 1</a:t>
            </a:r>
          </a:p>
        </p:txBody>
      </p:sp>
    </p:spTree>
    <p:extLst>
      <p:ext uri="{BB962C8B-B14F-4D97-AF65-F5344CB8AC3E}">
        <p14:creationId xmlns:p14="http://schemas.microsoft.com/office/powerpoint/2010/main" val="2950600166"/>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0" y="332656"/>
            <a:ext cx="2962672" cy="1143000"/>
          </a:xfrm>
        </p:spPr>
        <p:txBody>
          <a:bodyPr/>
          <a:lstStyle/>
          <a:p>
            <a:pPr eaLnBrk="1" hangingPunct="1"/>
            <a:r>
              <a:rPr lang="en-US" altLang="en-US" sz="3200" dirty="0" smtClean="0"/>
              <a:t>“Shape” of Distributions</a:t>
            </a:r>
          </a:p>
        </p:txBody>
      </p:sp>
      <p:sp>
        <p:nvSpPr>
          <p:cNvPr id="59396" name="Footer Placeholder 3"/>
          <p:cNvSpPr txBox="1">
            <a:spLocks noGrp="1"/>
          </p:cNvSpPr>
          <p:nvPr/>
        </p:nvSpPr>
        <p:spPr bwMode="auto">
          <a:xfrm>
            <a:off x="228600" y="6416675"/>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itchFamily="34" charset="0"/>
                <a:cs typeface="Arial" pitchFamily="34" charset="0"/>
              </a:defRPr>
            </a:lvl1pPr>
            <a:lvl2pPr marL="742950" indent="-285750">
              <a:spcBef>
                <a:spcPct val="20000"/>
              </a:spcBef>
              <a:buChar char="–"/>
              <a:defRPr sz="2800">
                <a:solidFill>
                  <a:schemeClr val="tx1"/>
                </a:solidFill>
                <a:latin typeface="Arial" pitchFamily="34" charset="0"/>
                <a:cs typeface="Arial" pitchFamily="34" charset="0"/>
              </a:defRPr>
            </a:lvl2pPr>
            <a:lvl3pPr marL="1143000" indent="-228600">
              <a:spcBef>
                <a:spcPct val="20000"/>
              </a:spcBef>
              <a:buChar char="•"/>
              <a:defRPr sz="2400">
                <a:solidFill>
                  <a:schemeClr val="tx1"/>
                </a:solidFill>
                <a:latin typeface="Arial" pitchFamily="34" charset="0"/>
                <a:cs typeface="Arial" pitchFamily="34" charset="0"/>
              </a:defRPr>
            </a:lvl3pPr>
            <a:lvl4pPr marL="1600200" indent="-228600">
              <a:spcBef>
                <a:spcPct val="20000"/>
              </a:spcBef>
              <a:buChar char="–"/>
              <a:defRPr sz="2000">
                <a:solidFill>
                  <a:schemeClr val="tx1"/>
                </a:solidFill>
                <a:latin typeface="Arial" pitchFamily="34" charset="0"/>
                <a:cs typeface="Arial" pitchFamily="34" charset="0"/>
              </a:defRPr>
            </a:lvl4pPr>
            <a:lvl5pPr marL="2057400" indent="-228600">
              <a:spcBef>
                <a:spcPct val="20000"/>
              </a:spcBef>
              <a:buChar char="»"/>
              <a:defRPr sz="2000">
                <a:solidFill>
                  <a:schemeClr val="tx1"/>
                </a:solidFill>
                <a:latin typeface="Arial" pitchFamily="34" charset="0"/>
                <a:cs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cs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cs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cs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cs typeface="Arial" pitchFamily="34" charset="0"/>
              </a:defRPr>
            </a:lvl9pPr>
          </a:lstStyle>
          <a:p>
            <a:pPr eaLnBrk="1" hangingPunct="1">
              <a:spcBef>
                <a:spcPct val="0"/>
              </a:spcBef>
              <a:buFontTx/>
              <a:buNone/>
            </a:pPr>
            <a:endParaRPr lang="en-US" altLang="en-US" sz="1200" i="1">
              <a:solidFill>
                <a:schemeClr val="tx2"/>
              </a:solidFill>
              <a:latin typeface="Times New Roman" pitchFamily="18" charset="0"/>
            </a:endParaRPr>
          </a:p>
        </p:txBody>
      </p:sp>
      <p:pic>
        <p:nvPicPr>
          <p:cNvPr id="7" name="Picture 9" descr="http://semanticommunity.info/@api/deki/files/27073/Figure2-1.png?size=bestfit&amp;width=479&amp;height=587&amp;revision=1"/>
          <p:cNvPicPr>
            <a:picLocks noChangeAspect="1" noChangeArrowheads="1"/>
          </p:cNvPicPr>
          <p:nvPr/>
        </p:nvPicPr>
        <p:blipFill>
          <a:blip r:embed="rId2">
            <a:extLst>
              <a:ext uri="{28A0092B-C50C-407E-A947-70E740481C1C}">
                <a14:useLocalDpi xmlns:a14="http://schemas.microsoft.com/office/drawing/2010/main" val="0"/>
              </a:ext>
            </a:extLst>
          </a:blip>
          <a:srcRect l="2879" t="2452" r="7062" b="10468"/>
          <a:stretch>
            <a:fillRect/>
          </a:stretch>
        </p:blipFill>
        <p:spPr bwMode="auto">
          <a:xfrm>
            <a:off x="3276600" y="14288"/>
            <a:ext cx="5775325" cy="684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9258588"/>
      </p:ext>
    </p:extLst>
  </p:cSld>
  <p:clrMapOvr>
    <a:masterClrMapping/>
  </p:clrMapOvr>
  <p:transition spd="slow"/>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116632"/>
            <a:ext cx="8229600" cy="703475"/>
          </a:xfrm>
        </p:spPr>
        <p:txBody>
          <a:bodyPr>
            <a:normAutofit fontScale="90000"/>
          </a:bodyPr>
          <a:lstStyle/>
          <a:p>
            <a:pPr eaLnBrk="1" hangingPunct="1"/>
            <a:r>
              <a:rPr lang="en-IE" altLang="en-US" dirty="0" smtClean="0">
                <a:solidFill>
                  <a:srgbClr val="FFC000"/>
                </a:solidFill>
              </a:rPr>
              <a:t>Correlation</a:t>
            </a:r>
            <a:endParaRPr lang="en-US" altLang="en-US" dirty="0" smtClean="0">
              <a:solidFill>
                <a:srgbClr val="FFC000"/>
              </a:solidFill>
            </a:endParaRPr>
          </a:p>
        </p:txBody>
      </p:sp>
      <p:sp>
        <p:nvSpPr>
          <p:cNvPr id="82947" name="Rectangle 3"/>
          <p:cNvSpPr>
            <a:spLocks noGrp="1" noChangeArrowheads="1"/>
          </p:cNvSpPr>
          <p:nvPr>
            <p:ph idx="1"/>
          </p:nvPr>
        </p:nvSpPr>
        <p:spPr>
          <a:xfrm>
            <a:off x="457200" y="980728"/>
            <a:ext cx="8362950" cy="4530725"/>
          </a:xfrm>
        </p:spPr>
        <p:txBody>
          <a:bodyPr/>
          <a:lstStyle/>
          <a:p>
            <a:pPr eaLnBrk="1" hangingPunct="1">
              <a:spcBef>
                <a:spcPct val="50000"/>
              </a:spcBef>
            </a:pPr>
            <a:r>
              <a:rPr lang="en-GB" altLang="en-US" sz="2000" dirty="0" smtClean="0"/>
              <a:t>A </a:t>
            </a:r>
            <a:r>
              <a:rPr lang="en-GB" altLang="en-US" sz="2000" b="1" dirty="0" smtClean="0">
                <a:solidFill>
                  <a:srgbClr val="FFC000"/>
                </a:solidFill>
              </a:rPr>
              <a:t>correlation</a:t>
            </a:r>
            <a:r>
              <a:rPr lang="en-GB" altLang="en-US" sz="2000" dirty="0" smtClean="0">
                <a:solidFill>
                  <a:srgbClr val="FFC000"/>
                </a:solidFill>
              </a:rPr>
              <a:t> </a:t>
            </a:r>
            <a:r>
              <a:rPr lang="en-GB" altLang="en-US" sz="2000" dirty="0" smtClean="0"/>
              <a:t>measures the “degree of association” between two variables</a:t>
            </a:r>
          </a:p>
          <a:p>
            <a:pPr eaLnBrk="1" hangingPunct="1">
              <a:spcBef>
                <a:spcPct val="50000"/>
              </a:spcBef>
            </a:pPr>
            <a:r>
              <a:rPr lang="en-GB" altLang="en-US" sz="2000" dirty="0" smtClean="0"/>
              <a:t>Associations can be </a:t>
            </a:r>
            <a:r>
              <a:rPr lang="en-GB" altLang="en-US" sz="2000" b="1" dirty="0" smtClean="0">
                <a:solidFill>
                  <a:srgbClr val="FFC000"/>
                </a:solidFill>
              </a:rPr>
              <a:t>positive</a:t>
            </a:r>
            <a:r>
              <a:rPr lang="en-GB" altLang="en-US" sz="2000" dirty="0" smtClean="0">
                <a:solidFill>
                  <a:srgbClr val="FFC000"/>
                </a:solidFill>
              </a:rPr>
              <a:t> </a:t>
            </a:r>
            <a:r>
              <a:rPr lang="en-GB" altLang="en-US" sz="2000" dirty="0" smtClean="0"/>
              <a:t>(an </a:t>
            </a:r>
            <a:r>
              <a:rPr lang="en-GB" altLang="en-US" sz="2000" u="sng" dirty="0" smtClean="0"/>
              <a:t>increase</a:t>
            </a:r>
            <a:r>
              <a:rPr lang="en-GB" altLang="en-US" sz="2000" dirty="0" smtClean="0"/>
              <a:t> in one variable is associated with an </a:t>
            </a:r>
            <a:r>
              <a:rPr lang="en-GB" altLang="en-US" sz="2000" u="sng" dirty="0" smtClean="0"/>
              <a:t>increase</a:t>
            </a:r>
            <a:r>
              <a:rPr lang="en-GB" altLang="en-US" sz="2000" dirty="0" smtClean="0"/>
              <a:t> in the other) or </a:t>
            </a:r>
            <a:r>
              <a:rPr lang="en-GB" altLang="en-US" sz="2000" b="1" dirty="0" smtClean="0">
                <a:solidFill>
                  <a:srgbClr val="FFC000"/>
                </a:solidFill>
              </a:rPr>
              <a:t>negative</a:t>
            </a:r>
            <a:r>
              <a:rPr lang="en-GB" altLang="en-US" sz="2000" dirty="0" smtClean="0">
                <a:solidFill>
                  <a:srgbClr val="FFC000"/>
                </a:solidFill>
              </a:rPr>
              <a:t> </a:t>
            </a:r>
            <a:r>
              <a:rPr lang="en-GB" altLang="en-US" sz="2000" dirty="0" smtClean="0"/>
              <a:t>(an </a:t>
            </a:r>
            <a:r>
              <a:rPr lang="en-GB" altLang="en-US" sz="2000" u="sng" dirty="0" smtClean="0"/>
              <a:t>increase</a:t>
            </a:r>
            <a:r>
              <a:rPr lang="en-GB" altLang="en-US" sz="2000" dirty="0" smtClean="0"/>
              <a:t> in one variable is associated with a </a:t>
            </a:r>
            <a:r>
              <a:rPr lang="en-GB" altLang="en-US" sz="2000" u="sng" dirty="0" smtClean="0"/>
              <a:t>decrease</a:t>
            </a:r>
            <a:r>
              <a:rPr lang="en-GB" altLang="en-US" sz="2000" dirty="0" smtClean="0"/>
              <a:t> in the other)</a:t>
            </a:r>
            <a:endParaRPr lang="en-US" altLang="en-US" sz="2000" dirty="0" smtClean="0"/>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2924944"/>
            <a:ext cx="7164387" cy="2808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descr="http://pradeepshettys.files.wordpress.com/2011/09/correlation_coefficient.gif"/>
          <p:cNvPicPr>
            <a:picLocks noChangeAspect="1" noChangeArrowheads="1"/>
          </p:cNvPicPr>
          <p:nvPr/>
        </p:nvPicPr>
        <p:blipFill>
          <a:blip r:embed="rId3">
            <a:extLst>
              <a:ext uri="{28A0092B-C50C-407E-A947-70E740481C1C}">
                <a14:useLocalDpi xmlns:a14="http://schemas.microsoft.com/office/drawing/2010/main" val="0"/>
              </a:ext>
            </a:extLst>
          </a:blip>
          <a:srcRect t="40553"/>
          <a:stretch>
            <a:fillRect/>
          </a:stretch>
        </p:blipFill>
        <p:spPr bwMode="auto">
          <a:xfrm>
            <a:off x="2987824" y="5877272"/>
            <a:ext cx="2968476" cy="89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64957843"/>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pPr eaLnBrk="1" hangingPunct="1"/>
            <a:r>
              <a:rPr lang="en-NZ" altLang="en-US" sz="3600" dirty="0" smtClean="0">
                <a:solidFill>
                  <a:srgbClr val="FFC000"/>
                </a:solidFill>
              </a:rPr>
              <a:t>Correlation does not imply causation</a:t>
            </a:r>
            <a:endParaRPr lang="en-US" altLang="en-US" sz="3600" dirty="0" smtClean="0">
              <a:solidFill>
                <a:srgbClr val="FFC000"/>
              </a:solidFill>
            </a:endParaRPr>
          </a:p>
        </p:txBody>
      </p:sp>
      <p:sp>
        <p:nvSpPr>
          <p:cNvPr id="89091" name="Content Placeholder 2"/>
          <p:cNvSpPr>
            <a:spLocks noGrp="1"/>
          </p:cNvSpPr>
          <p:nvPr>
            <p:ph idx="1"/>
          </p:nvPr>
        </p:nvSpPr>
        <p:spPr>
          <a:xfrm>
            <a:off x="457200" y="1447800"/>
            <a:ext cx="8382000" cy="4525963"/>
          </a:xfrm>
        </p:spPr>
        <p:txBody>
          <a:bodyPr>
            <a:normAutofit lnSpcReduction="10000"/>
          </a:bodyPr>
          <a:lstStyle/>
          <a:p>
            <a:pPr eaLnBrk="1" hangingPunct="1">
              <a:defRPr/>
            </a:pPr>
            <a:r>
              <a:rPr lang="en-US" sz="2000" b="1" dirty="0">
                <a:solidFill>
                  <a:srgbClr val="FFC000"/>
                </a:solidFill>
              </a:rPr>
              <a:t>Causation</a:t>
            </a:r>
            <a:r>
              <a:rPr lang="en-US" sz="2000" dirty="0">
                <a:solidFill>
                  <a:srgbClr val="FFC000"/>
                </a:solidFill>
              </a:rPr>
              <a:t> </a:t>
            </a:r>
            <a:r>
              <a:rPr lang="en-US" sz="2000" dirty="0"/>
              <a:t>means that whenever there is a change in an explanatory variable, it should </a:t>
            </a:r>
            <a:r>
              <a:rPr lang="en-US" sz="2000" i="1" dirty="0"/>
              <a:t>cause</a:t>
            </a:r>
            <a:r>
              <a:rPr lang="en-US" sz="2000" dirty="0"/>
              <a:t> in a change in the response variable. </a:t>
            </a:r>
          </a:p>
          <a:p>
            <a:pPr eaLnBrk="1" hangingPunct="1">
              <a:defRPr/>
            </a:pPr>
            <a:r>
              <a:rPr lang="en-US" sz="2000" b="1" dirty="0" smtClean="0">
                <a:solidFill>
                  <a:srgbClr val="FFC000"/>
                </a:solidFill>
              </a:rPr>
              <a:t>Correlations</a:t>
            </a:r>
            <a:r>
              <a:rPr lang="en-US" sz="2000" b="1" dirty="0"/>
              <a:t>: </a:t>
            </a:r>
            <a:r>
              <a:rPr lang="en-US" sz="2000" dirty="0"/>
              <a:t> Correlations between two variables are extremely common and easy to find. </a:t>
            </a:r>
            <a:r>
              <a:rPr lang="en-US" sz="2000" b="1" i="1" dirty="0"/>
              <a:t>However, saying that two variables are correlated in NO way guarantees that there is causation</a:t>
            </a:r>
            <a:r>
              <a:rPr lang="en-US" sz="2000" dirty="0"/>
              <a:t>. </a:t>
            </a:r>
          </a:p>
          <a:p>
            <a:pPr eaLnBrk="1" hangingPunct="1"/>
            <a:r>
              <a:rPr lang="en-US" altLang="en-US" sz="2400" dirty="0" smtClean="0"/>
              <a:t>Often (very, very often!) people report “</a:t>
            </a:r>
            <a:r>
              <a:rPr lang="en-US" altLang="en-US" sz="2400" dirty="0" smtClean="0">
                <a:solidFill>
                  <a:srgbClr val="FFC000"/>
                </a:solidFill>
              </a:rPr>
              <a:t>associations</a:t>
            </a:r>
            <a:r>
              <a:rPr lang="en-US" altLang="en-US" sz="2400" dirty="0" smtClean="0"/>
              <a:t>” (i.e. </a:t>
            </a:r>
            <a:r>
              <a:rPr lang="en-US" altLang="en-US" sz="2400" dirty="0" smtClean="0">
                <a:solidFill>
                  <a:srgbClr val="FFC000"/>
                </a:solidFill>
              </a:rPr>
              <a:t>correlation</a:t>
            </a:r>
            <a:r>
              <a:rPr lang="en-US" altLang="en-US" sz="2400" dirty="0" smtClean="0"/>
              <a:t>)  between two variables while implying </a:t>
            </a:r>
            <a:r>
              <a:rPr lang="en-US" altLang="en-US" sz="2400" dirty="0" smtClean="0">
                <a:solidFill>
                  <a:srgbClr val="FFC000"/>
                </a:solidFill>
              </a:rPr>
              <a:t>causation</a:t>
            </a:r>
            <a:r>
              <a:rPr lang="en-US" altLang="en-US" sz="2400" dirty="0" smtClean="0"/>
              <a:t>. </a:t>
            </a:r>
          </a:p>
          <a:p>
            <a:pPr eaLnBrk="1" hangingPunct="1"/>
            <a:r>
              <a:rPr lang="en-US" altLang="en-US" sz="2400" dirty="0" smtClean="0"/>
              <a:t>Yet upon further examination, it turns out that there is not </a:t>
            </a:r>
            <a:r>
              <a:rPr lang="en-US" altLang="en-US" sz="2400" dirty="0" smtClean="0">
                <a:solidFill>
                  <a:srgbClr val="FFC000"/>
                </a:solidFill>
              </a:rPr>
              <a:t>causation</a:t>
            </a:r>
            <a:r>
              <a:rPr lang="en-US" altLang="en-US" sz="2400" dirty="0" smtClean="0"/>
              <a:t> whatsoever!</a:t>
            </a:r>
          </a:p>
          <a:p>
            <a:pPr eaLnBrk="1" hangingPunct="1"/>
            <a:r>
              <a:rPr lang="en-US" altLang="en-US" sz="2400" dirty="0" smtClean="0"/>
              <a:t>As humans, though, upon hearing about “</a:t>
            </a:r>
            <a:r>
              <a:rPr lang="en-US" altLang="en-US" sz="2400" dirty="0" smtClean="0">
                <a:solidFill>
                  <a:srgbClr val="FFC000"/>
                </a:solidFill>
              </a:rPr>
              <a:t>associations</a:t>
            </a:r>
            <a:r>
              <a:rPr lang="en-US" altLang="en-US" sz="2400" dirty="0" smtClean="0"/>
              <a:t>” we often jump to an assumption of </a:t>
            </a:r>
            <a:r>
              <a:rPr lang="en-US" altLang="en-US" sz="2400" dirty="0" smtClean="0">
                <a:solidFill>
                  <a:srgbClr val="FFC000"/>
                </a:solidFill>
              </a:rPr>
              <a:t>causation</a:t>
            </a:r>
            <a:r>
              <a:rPr lang="en-US" altLang="en-US" sz="2400" dirty="0" smtClean="0"/>
              <a:t>.</a:t>
            </a:r>
          </a:p>
          <a:p>
            <a:pPr eaLnBrk="1" hangingPunct="1"/>
            <a:r>
              <a:rPr lang="en-US" altLang="en-US" sz="2400" dirty="0" smtClean="0"/>
              <a:t>Most of the time, the </a:t>
            </a:r>
            <a:r>
              <a:rPr lang="en-US" altLang="en-US" sz="2400" dirty="0" smtClean="0">
                <a:solidFill>
                  <a:srgbClr val="FFC000"/>
                </a:solidFill>
              </a:rPr>
              <a:t>causation</a:t>
            </a:r>
            <a:r>
              <a:rPr lang="en-US" altLang="en-US" sz="2400" dirty="0" smtClean="0"/>
              <a:t> simply is NOT there.</a:t>
            </a:r>
          </a:p>
        </p:txBody>
      </p:sp>
    </p:spTree>
    <p:extLst>
      <p:ext uri="{BB962C8B-B14F-4D97-AF65-F5344CB8AC3E}">
        <p14:creationId xmlns:p14="http://schemas.microsoft.com/office/powerpoint/2010/main" val="245443631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Where are we at?</a:t>
            </a:r>
            <a:endParaRPr lang="en-US" dirty="0"/>
          </a:p>
        </p:txBody>
      </p:sp>
      <p:pic>
        <p:nvPicPr>
          <p:cNvPr id="4" name="Picture 2" descr="C:\Users\hays\Desktop\143 Computer Vision\slides\07\machine_learning_spectrum.png"/>
          <p:cNvPicPr>
            <a:picLocks noChangeAspect="1" noChangeArrowheads="1"/>
          </p:cNvPicPr>
          <p:nvPr/>
        </p:nvPicPr>
        <p:blipFill rotWithShape="1">
          <a:blip r:embed="rId2">
            <a:extLst>
              <a:ext uri="{28A0092B-C50C-407E-A947-70E740481C1C}">
                <a14:useLocalDpi xmlns:a14="http://schemas.microsoft.com/office/drawing/2010/main" val="0"/>
              </a:ext>
            </a:extLst>
          </a:blip>
          <a:srcRect l="2348" t="24273" r="2174" b="5085"/>
          <a:stretch/>
        </p:blipFill>
        <p:spPr bwMode="auto">
          <a:xfrm>
            <a:off x="197457" y="1904999"/>
            <a:ext cx="8730532" cy="457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486400" y="2616200"/>
            <a:ext cx="2590800" cy="142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62007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750" y="1135519"/>
            <a:ext cx="6229350" cy="415498"/>
          </a:xfrm>
          <a:prstGeom prst="rect">
            <a:avLst/>
          </a:prstGeom>
          <a:noFill/>
        </p:spPr>
        <p:txBody>
          <a:bodyPr wrap="square" rtlCol="0">
            <a:spAutoFit/>
          </a:bodyPr>
          <a:lstStyle/>
          <a:p>
            <a:r>
              <a:rPr lang="en-US" sz="2100" b="1" dirty="0"/>
              <a:t>Supervised learning</a:t>
            </a:r>
          </a:p>
        </p:txBody>
      </p:sp>
      <p:sp>
        <p:nvSpPr>
          <p:cNvPr id="3" name="TextBox 2"/>
          <p:cNvSpPr txBox="1"/>
          <p:nvPr/>
        </p:nvSpPr>
        <p:spPr>
          <a:xfrm>
            <a:off x="1428750" y="5105400"/>
            <a:ext cx="6229350" cy="738664"/>
          </a:xfrm>
          <a:prstGeom prst="rect">
            <a:avLst/>
          </a:prstGeom>
          <a:noFill/>
        </p:spPr>
        <p:txBody>
          <a:bodyPr wrap="square" rtlCol="0">
            <a:spAutoFit/>
          </a:bodyPr>
          <a:lstStyle/>
          <a:p>
            <a:r>
              <a:rPr lang="en-US" sz="2100" dirty="0"/>
              <a:t>Training set: 						    </a:t>
            </a:r>
          </a:p>
        </p:txBody>
      </p:sp>
      <p:cxnSp>
        <p:nvCxnSpPr>
          <p:cNvPr id="4" name="Straight Arrow Connector 3"/>
          <p:cNvCxnSpPr/>
          <p:nvPr/>
        </p:nvCxnSpPr>
        <p:spPr>
          <a:xfrm flipH="1" flipV="1">
            <a:off x="3454421" y="1835125"/>
            <a:ext cx="8298" cy="2773368"/>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3314700" y="4417695"/>
            <a:ext cx="25146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4012336" y="3278330"/>
            <a:ext cx="173776"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p:cNvSpPr/>
          <p:nvPr/>
        </p:nvSpPr>
        <p:spPr>
          <a:xfrm>
            <a:off x="3873635" y="3998950"/>
            <a:ext cx="173776"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p:cNvSpPr/>
          <p:nvPr/>
        </p:nvSpPr>
        <p:spPr>
          <a:xfrm>
            <a:off x="3672605" y="3545770"/>
            <a:ext cx="173776"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p:cNvSpPr/>
          <p:nvPr/>
        </p:nvSpPr>
        <p:spPr>
          <a:xfrm>
            <a:off x="4078428" y="3776342"/>
            <a:ext cx="173776"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p:cNvSpPr/>
          <p:nvPr/>
        </p:nvSpPr>
        <p:spPr>
          <a:xfrm>
            <a:off x="3672605" y="3132852"/>
            <a:ext cx="173776" cy="231701"/>
          </a:xfrm>
          <a:prstGeom prst="ellipse">
            <a:avLst/>
          </a:prstGeom>
          <a:noFill/>
          <a:ln w="190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167784" y="2280163"/>
            <a:ext cx="167164" cy="150495"/>
          </a:xfrm>
          <a:prstGeom prst="rect">
            <a:avLst/>
          </a:prstGeom>
        </p:spPr>
      </p:pic>
      <p:pic>
        <p:nvPicPr>
          <p:cNvPr id="17" name="Picture 1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68295" y="4608495"/>
            <a:ext cx="171450" cy="150495"/>
          </a:xfrm>
          <a:prstGeom prst="rect">
            <a:avLst/>
          </a:prstGeom>
        </p:spPr>
      </p:pic>
      <p:cxnSp>
        <p:nvCxnSpPr>
          <p:cNvPr id="19" name="Straight Arrow Connector 18"/>
          <p:cNvCxnSpPr/>
          <p:nvPr/>
        </p:nvCxnSpPr>
        <p:spPr>
          <a:xfrm>
            <a:off x="3314700" y="4417695"/>
            <a:ext cx="25146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custDataLst>
              <p:tags r:id="rId3"/>
            </p:custDataLst>
          </p:nvPr>
        </p:nvPicPr>
        <p:blipFill>
          <a:blip r:embed="rId5" cstate="print">
            <a:extLst>
              <a:ext uri="{28A0092B-C50C-407E-A947-70E740481C1C}">
                <a14:useLocalDpi xmlns:a14="http://schemas.microsoft.com/office/drawing/2010/main" val="0"/>
              </a:ext>
            </a:extLst>
          </a:blip>
          <a:stretch>
            <a:fillRect/>
          </a:stretch>
        </p:blipFill>
        <p:spPr>
          <a:xfrm>
            <a:off x="3167784" y="2280163"/>
            <a:ext cx="167164" cy="150495"/>
          </a:xfrm>
          <a:prstGeom prst="rect">
            <a:avLst/>
          </a:prstGeom>
        </p:spPr>
      </p:pic>
      <p:cxnSp>
        <p:nvCxnSpPr>
          <p:cNvPr id="21" name="Straight Connector 20"/>
          <p:cNvCxnSpPr/>
          <p:nvPr/>
        </p:nvCxnSpPr>
        <p:spPr>
          <a:xfrm>
            <a:off x="3448906" y="1958904"/>
            <a:ext cx="1970572" cy="2435787"/>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2887942" y="5199265"/>
                <a:ext cx="4708597" cy="277833"/>
              </a:xfrm>
              <a:prstGeom prst="rect">
                <a:avLst/>
              </a:prstGeom>
              <a:noFill/>
            </p:spPr>
            <p:txBody>
              <a:bodyPr wrap="none" rtlCol="0">
                <a:spAutoFit/>
              </a:bodyPr>
              <a:lstStyle/>
              <a:p>
                <a14:m>
                  <m:oMath xmlns:m="http://schemas.openxmlformats.org/officeDocument/2006/math">
                    <m:r>
                      <a:rPr lang="en-NZ" sz="1050" i="1">
                        <a:latin typeface="Cambria Math"/>
                      </a:rPr>
                      <m:t>{</m:t>
                    </m:r>
                    <m:d>
                      <m:dPr>
                        <m:ctrlPr>
                          <a:rPr lang="en-NZ" sz="1050" i="1">
                            <a:latin typeface="Cambria Math" panose="02040503050406030204" pitchFamily="18" charset="0"/>
                          </a:rPr>
                        </m:ctrlPr>
                      </m:dPr>
                      <m:e>
                        <m:sSup>
                          <m:sSupPr>
                            <m:ctrlPr>
                              <a:rPr lang="en-NZ" sz="1050" i="1">
                                <a:latin typeface="Cambria Math" panose="02040503050406030204" pitchFamily="18" charset="0"/>
                              </a:rPr>
                            </m:ctrlPr>
                          </m:sSupPr>
                          <m:e>
                            <m:r>
                              <a:rPr lang="en-NZ" sz="1050" i="1">
                                <a:latin typeface="Cambria Math"/>
                              </a:rPr>
                              <m:t>𝑥</m:t>
                            </m:r>
                            <m:r>
                              <a:rPr lang="en-NZ" sz="1050" i="1" baseline="-25000">
                                <a:latin typeface="Cambria Math"/>
                              </a:rPr>
                              <m:t>1</m:t>
                            </m:r>
                          </m:e>
                          <m:sup>
                            <m:d>
                              <m:dPr>
                                <m:ctrlPr>
                                  <a:rPr lang="en-NZ" sz="1050" i="1">
                                    <a:latin typeface="Cambria Math" panose="02040503050406030204" pitchFamily="18" charset="0"/>
                                  </a:rPr>
                                </m:ctrlPr>
                              </m:dPr>
                              <m:e>
                                <m:r>
                                  <a:rPr lang="en-NZ" sz="1050" i="1">
                                    <a:latin typeface="Cambria Math"/>
                                  </a:rPr>
                                  <m:t>1</m:t>
                                </m:r>
                              </m:e>
                            </m:d>
                          </m:sup>
                        </m:sSup>
                        <m:r>
                          <a:rPr lang="en-NZ" sz="1050" i="1">
                            <a:latin typeface="Cambria Math"/>
                          </a:rPr>
                          <m:t>,</m:t>
                        </m:r>
                        <m:sSup>
                          <m:sSupPr>
                            <m:ctrlPr>
                              <a:rPr lang="en-NZ" sz="1050" i="1">
                                <a:latin typeface="Cambria Math" panose="02040503050406030204" pitchFamily="18" charset="0"/>
                              </a:rPr>
                            </m:ctrlPr>
                          </m:sSupPr>
                          <m:e>
                            <m:r>
                              <a:rPr lang="en-NZ" sz="1050" i="1">
                                <a:latin typeface="Cambria Math"/>
                              </a:rPr>
                              <m:t>𝑥</m:t>
                            </m:r>
                            <m:r>
                              <a:rPr lang="en-NZ" sz="1050" i="1" baseline="-25000">
                                <a:latin typeface="Cambria Math"/>
                              </a:rPr>
                              <m:t>2</m:t>
                            </m:r>
                          </m:e>
                          <m:sup>
                            <m:d>
                              <m:dPr>
                                <m:ctrlPr>
                                  <a:rPr lang="en-NZ" sz="1050" i="1">
                                    <a:latin typeface="Cambria Math" panose="02040503050406030204" pitchFamily="18" charset="0"/>
                                  </a:rPr>
                                </m:ctrlPr>
                              </m:dPr>
                              <m:e>
                                <m:r>
                                  <a:rPr lang="en-NZ" sz="1050" i="1">
                                    <a:latin typeface="Cambria Math"/>
                                  </a:rPr>
                                  <m:t>1</m:t>
                                </m:r>
                              </m:e>
                            </m:d>
                          </m:sup>
                        </m:sSup>
                        <m:r>
                          <a:rPr lang="en-NZ" sz="1050" i="1">
                            <a:latin typeface="Cambria Math" panose="02040503050406030204" pitchFamily="18" charset="0"/>
                          </a:rPr>
                          <m:t>| </m:t>
                        </m:r>
                        <m:sSup>
                          <m:sSupPr>
                            <m:ctrlPr>
                              <a:rPr lang="en-NZ" sz="1050" i="1">
                                <a:latin typeface="Cambria Math" panose="02040503050406030204" pitchFamily="18" charset="0"/>
                              </a:rPr>
                            </m:ctrlPr>
                          </m:sSupPr>
                          <m:e>
                            <m:r>
                              <a:rPr lang="en-NZ" sz="1050" i="1">
                                <a:latin typeface="Cambria Math"/>
                              </a:rPr>
                              <m:t>𝑦</m:t>
                            </m:r>
                          </m:e>
                          <m:sup>
                            <m:r>
                              <a:rPr lang="en-NZ" sz="1050" i="1">
                                <a:latin typeface="Cambria Math"/>
                              </a:rPr>
                              <m:t>(1)</m:t>
                            </m:r>
                          </m:sup>
                        </m:sSup>
                      </m:e>
                    </m:d>
                    <m:r>
                      <a:rPr lang="en-NZ" sz="1050" i="1">
                        <a:latin typeface="Cambria Math"/>
                      </a:rPr>
                      <m:t>,</m:t>
                    </m:r>
                    <m:d>
                      <m:dPr>
                        <m:ctrlPr>
                          <a:rPr lang="en-NZ" sz="1050" i="1">
                            <a:latin typeface="Cambria Math" panose="02040503050406030204" pitchFamily="18" charset="0"/>
                          </a:rPr>
                        </m:ctrlPr>
                      </m:dPr>
                      <m:e>
                        <m:sSup>
                          <m:sSupPr>
                            <m:ctrlPr>
                              <a:rPr lang="en-NZ" sz="1050" i="1">
                                <a:latin typeface="Cambria Math" panose="02040503050406030204" pitchFamily="18" charset="0"/>
                              </a:rPr>
                            </m:ctrlPr>
                          </m:sSupPr>
                          <m:e>
                            <m:r>
                              <a:rPr lang="en-NZ" sz="1050" i="1">
                                <a:latin typeface="Cambria Math"/>
                              </a:rPr>
                              <m:t>𝑥</m:t>
                            </m:r>
                            <m:r>
                              <a:rPr lang="en-NZ" sz="1050" i="1" baseline="-25000">
                                <a:latin typeface="Cambria Math"/>
                              </a:rPr>
                              <m:t>1</m:t>
                            </m:r>
                          </m:e>
                          <m:sup>
                            <m:d>
                              <m:dPr>
                                <m:ctrlPr>
                                  <a:rPr lang="en-NZ" sz="1050" i="1">
                                    <a:latin typeface="Cambria Math" panose="02040503050406030204" pitchFamily="18" charset="0"/>
                                  </a:rPr>
                                </m:ctrlPr>
                              </m:dPr>
                              <m:e>
                                <m:r>
                                  <a:rPr lang="en-NZ" sz="1050" i="1">
                                    <a:latin typeface="Cambria Math"/>
                                  </a:rPr>
                                  <m:t>2</m:t>
                                </m:r>
                              </m:e>
                            </m:d>
                          </m:sup>
                        </m:sSup>
                        <m:r>
                          <a:rPr lang="en-NZ" sz="1050" i="1">
                            <a:latin typeface="Cambria Math"/>
                          </a:rPr>
                          <m:t>,</m:t>
                        </m:r>
                        <m:sSup>
                          <m:sSupPr>
                            <m:ctrlPr>
                              <a:rPr lang="en-NZ" sz="1050" i="1">
                                <a:latin typeface="Cambria Math" panose="02040503050406030204" pitchFamily="18" charset="0"/>
                              </a:rPr>
                            </m:ctrlPr>
                          </m:sSupPr>
                          <m:e>
                            <m:r>
                              <a:rPr lang="en-NZ" sz="1050" i="1">
                                <a:latin typeface="Cambria Math"/>
                              </a:rPr>
                              <m:t>𝑥</m:t>
                            </m:r>
                            <m:r>
                              <a:rPr lang="en-NZ" sz="1050" i="1" baseline="-25000">
                                <a:latin typeface="Cambria Math"/>
                              </a:rPr>
                              <m:t>2</m:t>
                            </m:r>
                          </m:e>
                          <m:sup>
                            <m:d>
                              <m:dPr>
                                <m:ctrlPr>
                                  <a:rPr lang="en-NZ" sz="1050" i="1">
                                    <a:latin typeface="Cambria Math" panose="02040503050406030204" pitchFamily="18" charset="0"/>
                                  </a:rPr>
                                </m:ctrlPr>
                              </m:dPr>
                              <m:e>
                                <m:r>
                                  <a:rPr lang="en-NZ" sz="1050" i="1">
                                    <a:latin typeface="Cambria Math"/>
                                  </a:rPr>
                                  <m:t>2</m:t>
                                </m:r>
                              </m:e>
                            </m:d>
                          </m:sup>
                        </m:sSup>
                        <m:r>
                          <a:rPr lang="en-NZ" sz="1050" i="1">
                            <a:latin typeface="Cambria Math" panose="02040503050406030204" pitchFamily="18" charset="0"/>
                          </a:rPr>
                          <m:t>| </m:t>
                        </m:r>
                        <m:sSup>
                          <m:sSupPr>
                            <m:ctrlPr>
                              <a:rPr lang="en-NZ" sz="1050" i="1">
                                <a:latin typeface="Cambria Math" panose="02040503050406030204" pitchFamily="18" charset="0"/>
                              </a:rPr>
                            </m:ctrlPr>
                          </m:sSupPr>
                          <m:e>
                            <m:r>
                              <a:rPr lang="en-NZ" sz="1050" i="1">
                                <a:latin typeface="Cambria Math"/>
                              </a:rPr>
                              <m:t>𝑦</m:t>
                            </m:r>
                          </m:e>
                          <m:sup>
                            <m:r>
                              <a:rPr lang="en-NZ" sz="1050" i="1">
                                <a:latin typeface="Cambria Math"/>
                              </a:rPr>
                              <m:t>(2)</m:t>
                            </m:r>
                          </m:sup>
                        </m:sSup>
                      </m:e>
                    </m:d>
                    <m:r>
                      <a:rPr lang="en-NZ" sz="1050" i="1">
                        <a:latin typeface="Cambria Math"/>
                      </a:rPr>
                      <m:t>,</m:t>
                    </m:r>
                  </m:oMath>
                </a14:m>
                <a:r>
                  <a:rPr lang="en-NZ" sz="1050" dirty="0"/>
                  <a:t> </a:t>
                </a:r>
                <a14:m>
                  <m:oMath xmlns:m="http://schemas.openxmlformats.org/officeDocument/2006/math">
                    <m:d>
                      <m:dPr>
                        <m:ctrlPr>
                          <a:rPr lang="en-NZ" sz="1050" i="1">
                            <a:latin typeface="Cambria Math" panose="02040503050406030204" pitchFamily="18" charset="0"/>
                          </a:rPr>
                        </m:ctrlPr>
                      </m:dPr>
                      <m:e>
                        <m:sSup>
                          <m:sSupPr>
                            <m:ctrlPr>
                              <a:rPr lang="en-NZ" sz="1050" i="1">
                                <a:latin typeface="Cambria Math" panose="02040503050406030204" pitchFamily="18" charset="0"/>
                              </a:rPr>
                            </m:ctrlPr>
                          </m:sSupPr>
                          <m:e>
                            <m:r>
                              <a:rPr lang="en-NZ" sz="1050" i="1">
                                <a:latin typeface="Cambria Math"/>
                              </a:rPr>
                              <m:t>𝑥</m:t>
                            </m:r>
                            <m:r>
                              <a:rPr lang="en-NZ" sz="1050" i="1" baseline="-25000">
                                <a:latin typeface="Cambria Math"/>
                              </a:rPr>
                              <m:t>1</m:t>
                            </m:r>
                          </m:e>
                          <m:sup>
                            <m:d>
                              <m:dPr>
                                <m:ctrlPr>
                                  <a:rPr lang="en-NZ" sz="1050" i="1">
                                    <a:latin typeface="Cambria Math" panose="02040503050406030204" pitchFamily="18" charset="0"/>
                                  </a:rPr>
                                </m:ctrlPr>
                              </m:dPr>
                              <m:e>
                                <m:r>
                                  <a:rPr lang="en-NZ" sz="1050" i="1">
                                    <a:latin typeface="Cambria Math"/>
                                  </a:rPr>
                                  <m:t>3</m:t>
                                </m:r>
                              </m:e>
                            </m:d>
                          </m:sup>
                        </m:sSup>
                        <m:r>
                          <a:rPr lang="en-NZ" sz="1050" i="1">
                            <a:latin typeface="Cambria Math"/>
                          </a:rPr>
                          <m:t>,</m:t>
                        </m:r>
                        <m:sSup>
                          <m:sSupPr>
                            <m:ctrlPr>
                              <a:rPr lang="en-NZ" sz="1050" i="1">
                                <a:latin typeface="Cambria Math" panose="02040503050406030204" pitchFamily="18" charset="0"/>
                              </a:rPr>
                            </m:ctrlPr>
                          </m:sSupPr>
                          <m:e>
                            <m:r>
                              <a:rPr lang="en-NZ" sz="1050" i="1">
                                <a:latin typeface="Cambria Math"/>
                              </a:rPr>
                              <m:t>𝑥</m:t>
                            </m:r>
                            <m:r>
                              <a:rPr lang="en-NZ" sz="1050" i="1" baseline="-25000">
                                <a:latin typeface="Cambria Math"/>
                              </a:rPr>
                              <m:t>2</m:t>
                            </m:r>
                          </m:e>
                          <m:sup>
                            <m:d>
                              <m:dPr>
                                <m:ctrlPr>
                                  <a:rPr lang="en-NZ" sz="1050" i="1">
                                    <a:latin typeface="Cambria Math" panose="02040503050406030204" pitchFamily="18" charset="0"/>
                                  </a:rPr>
                                </m:ctrlPr>
                              </m:dPr>
                              <m:e>
                                <m:r>
                                  <a:rPr lang="en-NZ" sz="1050" i="1">
                                    <a:latin typeface="Cambria Math"/>
                                  </a:rPr>
                                  <m:t>3</m:t>
                                </m:r>
                              </m:e>
                            </m:d>
                          </m:sup>
                        </m:sSup>
                        <m:r>
                          <a:rPr lang="en-NZ" sz="1050" i="1">
                            <a:latin typeface="Cambria Math" panose="02040503050406030204" pitchFamily="18" charset="0"/>
                          </a:rPr>
                          <m:t> | </m:t>
                        </m:r>
                        <m:sSup>
                          <m:sSupPr>
                            <m:ctrlPr>
                              <a:rPr lang="en-NZ" sz="1050" i="1">
                                <a:latin typeface="Cambria Math" panose="02040503050406030204" pitchFamily="18" charset="0"/>
                              </a:rPr>
                            </m:ctrlPr>
                          </m:sSupPr>
                          <m:e>
                            <m:r>
                              <a:rPr lang="en-NZ" sz="1050" i="1">
                                <a:latin typeface="Cambria Math"/>
                              </a:rPr>
                              <m:t>𝑦</m:t>
                            </m:r>
                          </m:e>
                          <m:sup>
                            <m:r>
                              <a:rPr lang="en-NZ" sz="1050" i="1">
                                <a:latin typeface="Cambria Math"/>
                              </a:rPr>
                              <m:t>(3)</m:t>
                            </m:r>
                          </m:sup>
                        </m:sSup>
                      </m:e>
                    </m:d>
                    <m:r>
                      <a:rPr lang="en-NZ" sz="1050" i="1">
                        <a:latin typeface="Cambria Math"/>
                      </a:rPr>
                      <m:t>,</m:t>
                    </m:r>
                  </m:oMath>
                </a14:m>
                <a:r>
                  <a:rPr lang="en-US" sz="1050" dirty="0"/>
                  <a:t>…,</a:t>
                </a:r>
                <a:r>
                  <a:rPr lang="en-NZ" sz="1050" dirty="0"/>
                  <a:t> </a:t>
                </a:r>
                <a14:m>
                  <m:oMath xmlns:m="http://schemas.openxmlformats.org/officeDocument/2006/math">
                    <m:d>
                      <m:dPr>
                        <m:ctrlPr>
                          <a:rPr lang="en-NZ" sz="1050" i="1">
                            <a:latin typeface="Cambria Math" panose="02040503050406030204" pitchFamily="18" charset="0"/>
                          </a:rPr>
                        </m:ctrlPr>
                      </m:dPr>
                      <m:e>
                        <m:sSup>
                          <m:sSupPr>
                            <m:ctrlPr>
                              <a:rPr lang="en-NZ" sz="1050" i="1">
                                <a:latin typeface="Cambria Math" panose="02040503050406030204" pitchFamily="18" charset="0"/>
                              </a:rPr>
                            </m:ctrlPr>
                          </m:sSupPr>
                          <m:e>
                            <m:r>
                              <a:rPr lang="en-NZ" sz="1050" i="1">
                                <a:latin typeface="Cambria Math"/>
                              </a:rPr>
                              <m:t>𝑥</m:t>
                            </m:r>
                            <m:r>
                              <a:rPr lang="en-NZ" sz="1050" i="1" baseline="-25000">
                                <a:latin typeface="Cambria Math"/>
                              </a:rPr>
                              <m:t>1</m:t>
                            </m:r>
                          </m:e>
                          <m:sup>
                            <m:d>
                              <m:dPr>
                                <m:ctrlPr>
                                  <a:rPr lang="en-NZ" sz="1050" i="1">
                                    <a:latin typeface="Cambria Math" panose="02040503050406030204" pitchFamily="18" charset="0"/>
                                  </a:rPr>
                                </m:ctrlPr>
                              </m:dPr>
                              <m:e>
                                <m:r>
                                  <a:rPr lang="en-NZ" sz="1050" i="1">
                                    <a:latin typeface="Cambria Math"/>
                                  </a:rPr>
                                  <m:t>𝑚</m:t>
                                </m:r>
                              </m:e>
                            </m:d>
                          </m:sup>
                        </m:sSup>
                        <m:r>
                          <a:rPr lang="en-NZ" sz="1050" i="1">
                            <a:latin typeface="Cambria Math"/>
                          </a:rPr>
                          <m:t>,</m:t>
                        </m:r>
                        <m:sSup>
                          <m:sSupPr>
                            <m:ctrlPr>
                              <a:rPr lang="en-NZ" sz="1050" i="1">
                                <a:latin typeface="Cambria Math" panose="02040503050406030204" pitchFamily="18" charset="0"/>
                              </a:rPr>
                            </m:ctrlPr>
                          </m:sSupPr>
                          <m:e>
                            <m:r>
                              <a:rPr lang="en-NZ" sz="1050" i="1">
                                <a:latin typeface="Cambria Math"/>
                              </a:rPr>
                              <m:t>𝑥</m:t>
                            </m:r>
                            <m:r>
                              <a:rPr lang="en-NZ" sz="1050" i="1" baseline="-25000">
                                <a:latin typeface="Cambria Math"/>
                              </a:rPr>
                              <m:t>2</m:t>
                            </m:r>
                          </m:e>
                          <m:sup>
                            <m:d>
                              <m:dPr>
                                <m:ctrlPr>
                                  <a:rPr lang="en-NZ" sz="1050" i="1">
                                    <a:latin typeface="Cambria Math" panose="02040503050406030204" pitchFamily="18" charset="0"/>
                                  </a:rPr>
                                </m:ctrlPr>
                              </m:dPr>
                              <m:e>
                                <m:r>
                                  <a:rPr lang="en-NZ" sz="1050" i="1">
                                    <a:latin typeface="Cambria Math"/>
                                  </a:rPr>
                                  <m:t>𝑚</m:t>
                                </m:r>
                              </m:e>
                            </m:d>
                          </m:sup>
                        </m:sSup>
                        <m:r>
                          <a:rPr lang="en-NZ" sz="1050" i="1">
                            <a:latin typeface="Cambria Math" panose="02040503050406030204" pitchFamily="18" charset="0"/>
                          </a:rPr>
                          <m:t>| </m:t>
                        </m:r>
                        <m:sSup>
                          <m:sSupPr>
                            <m:ctrlPr>
                              <a:rPr lang="en-NZ" sz="1050" i="1">
                                <a:latin typeface="Cambria Math" panose="02040503050406030204" pitchFamily="18" charset="0"/>
                              </a:rPr>
                            </m:ctrlPr>
                          </m:sSupPr>
                          <m:e>
                            <m:r>
                              <a:rPr lang="en-NZ" sz="1050" i="1">
                                <a:latin typeface="Cambria Math"/>
                              </a:rPr>
                              <m:t>𝑦</m:t>
                            </m:r>
                          </m:e>
                          <m:sup>
                            <m:r>
                              <a:rPr lang="en-NZ" sz="1050" i="1">
                                <a:latin typeface="Cambria Math"/>
                              </a:rPr>
                              <m:t>(</m:t>
                            </m:r>
                            <m:r>
                              <a:rPr lang="en-NZ" sz="1050" i="1">
                                <a:latin typeface="Cambria Math"/>
                              </a:rPr>
                              <m:t>𝑚</m:t>
                            </m:r>
                            <m:r>
                              <a:rPr lang="en-NZ" sz="1050" i="1">
                                <a:latin typeface="Cambria Math"/>
                              </a:rPr>
                              <m:t>)</m:t>
                            </m:r>
                          </m:sup>
                        </m:sSup>
                      </m:e>
                    </m:d>
                    <m:r>
                      <a:rPr lang="en-NZ" sz="1050" i="1">
                        <a:latin typeface="Cambria Math"/>
                      </a:rPr>
                      <m:t>}</m:t>
                    </m:r>
                  </m:oMath>
                </a14:m>
                <a:endParaRPr lang="en-US" sz="1050" dirty="0"/>
              </a:p>
            </p:txBody>
          </p:sp>
        </mc:Choice>
        <mc:Fallback xmlns="">
          <p:sp>
            <p:nvSpPr>
              <p:cNvPr id="22" name="TextBox 21"/>
              <p:cNvSpPr txBox="1">
                <a:spLocks noRot="1" noChangeAspect="1" noMove="1" noResize="1" noEditPoints="1" noAdjustHandles="1" noChangeArrowheads="1" noChangeShapeType="1" noTextEdit="1"/>
              </p:cNvSpPr>
              <p:nvPr/>
            </p:nvSpPr>
            <p:spPr>
              <a:xfrm>
                <a:off x="2887941" y="3899448"/>
                <a:ext cx="4708597" cy="277833"/>
              </a:xfrm>
              <a:prstGeom prst="rect">
                <a:avLst/>
              </a:prstGeom>
              <a:blipFill>
                <a:blip r:embed="rId7"/>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839377" y="813515"/>
                <a:ext cx="155115"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2700" i="1">
                          <a:latin typeface="Cambria Math" panose="02040503050406030204" pitchFamily="18" charset="0"/>
                        </a:rPr>
                        <m:t>𝑋</m:t>
                      </m:r>
                    </m:oMath>
                  </m:oMathPara>
                </a14:m>
                <a:endParaRPr lang="en-US" sz="1350" dirty="0"/>
              </a:p>
            </p:txBody>
          </p:sp>
        </mc:Choice>
        <mc:Fallback xmlns="">
          <p:sp>
            <p:nvSpPr>
              <p:cNvPr id="23" name="TextBox 22"/>
              <p:cNvSpPr txBox="1">
                <a:spLocks noRot="1" noChangeAspect="1" noMove="1" noResize="1" noEditPoints="1" noAdjustHandles="1" noChangeArrowheads="1" noChangeShapeType="1" noTextEdit="1"/>
              </p:cNvSpPr>
              <p:nvPr/>
            </p:nvSpPr>
            <p:spPr>
              <a:xfrm>
                <a:off x="6839376" y="610136"/>
                <a:ext cx="155115" cy="415498"/>
              </a:xfrm>
              <a:prstGeom prst="rect">
                <a:avLst/>
              </a:prstGeom>
              <a:blipFill>
                <a:blip r:embed="rId8"/>
                <a:stretch>
                  <a:fillRect l="-4000" r="-4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7566731" y="797323"/>
                <a:ext cx="138812" cy="4154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2700" i="1">
                          <a:latin typeface="Cambria Math" panose="02040503050406030204" pitchFamily="18" charset="0"/>
                        </a:rPr>
                        <m:t>𝑦</m:t>
                      </m:r>
                    </m:oMath>
                  </m:oMathPara>
                </a14:m>
                <a:endParaRPr lang="en-US" sz="2700" dirty="0"/>
              </a:p>
            </p:txBody>
          </p:sp>
        </mc:Choice>
        <mc:Fallback xmlns="">
          <p:sp>
            <p:nvSpPr>
              <p:cNvPr id="24" name="TextBox 23"/>
              <p:cNvSpPr txBox="1">
                <a:spLocks noRot="1" noChangeAspect="1" noMove="1" noResize="1" noEditPoints="1" noAdjustHandles="1" noChangeArrowheads="1" noChangeShapeType="1" noTextEdit="1"/>
              </p:cNvSpPr>
              <p:nvPr/>
            </p:nvSpPr>
            <p:spPr>
              <a:xfrm>
                <a:off x="7566731" y="597992"/>
                <a:ext cx="138812" cy="415498"/>
              </a:xfrm>
              <a:prstGeom prst="rect">
                <a:avLst/>
              </a:prstGeom>
              <a:blipFill>
                <a:blip r:embed="rId9"/>
                <a:stretch>
                  <a:fillRect r="-34783"/>
                </a:stretch>
              </a:blipFill>
            </p:spPr>
            <p:txBody>
              <a:bodyPr/>
              <a:lstStyle/>
              <a:p>
                <a:r>
                  <a:rPr lang="en-US">
                    <a:noFill/>
                  </a:rPr>
                  <a:t> </a:t>
                </a:r>
              </a:p>
            </p:txBody>
          </p:sp>
        </mc:Fallback>
      </mc:AlternateContent>
      <p:sp>
        <p:nvSpPr>
          <p:cNvPr id="25" name="Rectangle 226"/>
          <p:cNvSpPr>
            <a:spLocks noChangeArrowheads="1"/>
          </p:cNvSpPr>
          <p:nvPr/>
        </p:nvSpPr>
        <p:spPr bwMode="auto">
          <a:xfrm>
            <a:off x="6800851" y="1673205"/>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26" name="Rectangle 226"/>
          <p:cNvSpPr>
            <a:spLocks noChangeArrowheads="1"/>
          </p:cNvSpPr>
          <p:nvPr/>
        </p:nvSpPr>
        <p:spPr bwMode="auto">
          <a:xfrm>
            <a:off x="6800851" y="1851026"/>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27" name="Rectangle 226"/>
          <p:cNvSpPr>
            <a:spLocks noChangeArrowheads="1"/>
          </p:cNvSpPr>
          <p:nvPr/>
        </p:nvSpPr>
        <p:spPr bwMode="auto">
          <a:xfrm>
            <a:off x="6800851" y="2030413"/>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28" name="Rectangle 226"/>
          <p:cNvSpPr>
            <a:spLocks noChangeArrowheads="1"/>
          </p:cNvSpPr>
          <p:nvPr/>
        </p:nvSpPr>
        <p:spPr bwMode="auto">
          <a:xfrm>
            <a:off x="6800851" y="2206605"/>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29" name="Rectangle 226"/>
          <p:cNvSpPr>
            <a:spLocks noChangeArrowheads="1"/>
          </p:cNvSpPr>
          <p:nvPr/>
        </p:nvSpPr>
        <p:spPr bwMode="auto">
          <a:xfrm>
            <a:off x="6800851" y="2359005"/>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30" name="Rectangle 226"/>
          <p:cNvSpPr>
            <a:spLocks noChangeArrowheads="1"/>
          </p:cNvSpPr>
          <p:nvPr/>
        </p:nvSpPr>
        <p:spPr bwMode="auto">
          <a:xfrm>
            <a:off x="6800851" y="2538392"/>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31" name="Rectangle 226"/>
          <p:cNvSpPr>
            <a:spLocks noChangeArrowheads="1"/>
          </p:cNvSpPr>
          <p:nvPr/>
        </p:nvSpPr>
        <p:spPr bwMode="auto">
          <a:xfrm>
            <a:off x="6800851" y="2716213"/>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32" name="Rectangle 226"/>
          <p:cNvSpPr>
            <a:spLocks noChangeArrowheads="1"/>
          </p:cNvSpPr>
          <p:nvPr/>
        </p:nvSpPr>
        <p:spPr bwMode="auto">
          <a:xfrm>
            <a:off x="7571002" y="1673205"/>
            <a:ext cx="134541"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33" name="Rectangle 226"/>
          <p:cNvSpPr>
            <a:spLocks noChangeArrowheads="1"/>
          </p:cNvSpPr>
          <p:nvPr/>
        </p:nvSpPr>
        <p:spPr bwMode="auto">
          <a:xfrm>
            <a:off x="7571002" y="1851026"/>
            <a:ext cx="134541" cy="179387"/>
          </a:xfrm>
          <a:prstGeom prst="rect">
            <a:avLst/>
          </a:prstGeom>
          <a:solidFill>
            <a:srgbClr val="00B0F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34" name="Rectangle 226"/>
          <p:cNvSpPr>
            <a:spLocks noChangeArrowheads="1"/>
          </p:cNvSpPr>
          <p:nvPr/>
        </p:nvSpPr>
        <p:spPr bwMode="auto">
          <a:xfrm>
            <a:off x="7571002" y="2030413"/>
            <a:ext cx="134541" cy="179387"/>
          </a:xfrm>
          <a:prstGeom prst="rect">
            <a:avLst/>
          </a:prstGeom>
          <a:solidFill>
            <a:srgbClr val="00B0F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35" name="Rectangle 226"/>
          <p:cNvSpPr>
            <a:spLocks noChangeArrowheads="1"/>
          </p:cNvSpPr>
          <p:nvPr/>
        </p:nvSpPr>
        <p:spPr bwMode="auto">
          <a:xfrm>
            <a:off x="7571002" y="2206605"/>
            <a:ext cx="134541"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36" name="Rectangle 226"/>
          <p:cNvSpPr>
            <a:spLocks noChangeArrowheads="1"/>
          </p:cNvSpPr>
          <p:nvPr/>
        </p:nvSpPr>
        <p:spPr bwMode="auto">
          <a:xfrm>
            <a:off x="7571002" y="2359005"/>
            <a:ext cx="134541"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37" name="Rectangle 226"/>
          <p:cNvSpPr>
            <a:spLocks noChangeArrowheads="1"/>
          </p:cNvSpPr>
          <p:nvPr/>
        </p:nvSpPr>
        <p:spPr bwMode="auto">
          <a:xfrm>
            <a:off x="7571002" y="2538392"/>
            <a:ext cx="134541" cy="179387"/>
          </a:xfrm>
          <a:prstGeom prst="rect">
            <a:avLst/>
          </a:prstGeom>
          <a:solidFill>
            <a:srgbClr val="00B0F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38" name="Rectangle 226"/>
          <p:cNvSpPr>
            <a:spLocks noChangeArrowheads="1"/>
          </p:cNvSpPr>
          <p:nvPr/>
        </p:nvSpPr>
        <p:spPr bwMode="auto">
          <a:xfrm>
            <a:off x="7571002" y="2716213"/>
            <a:ext cx="134541" cy="179387"/>
          </a:xfrm>
          <a:prstGeom prst="rect">
            <a:avLst/>
          </a:prstGeom>
          <a:solidFill>
            <a:srgbClr val="FF0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39" name="Rectangle 226"/>
          <p:cNvSpPr>
            <a:spLocks noChangeArrowheads="1"/>
          </p:cNvSpPr>
          <p:nvPr/>
        </p:nvSpPr>
        <p:spPr bwMode="auto">
          <a:xfrm>
            <a:off x="6952060" y="1673205"/>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40" name="Rectangle 226"/>
          <p:cNvSpPr>
            <a:spLocks noChangeArrowheads="1"/>
          </p:cNvSpPr>
          <p:nvPr/>
        </p:nvSpPr>
        <p:spPr bwMode="auto">
          <a:xfrm>
            <a:off x="6952060" y="1851026"/>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41" name="Rectangle 226"/>
          <p:cNvSpPr>
            <a:spLocks noChangeArrowheads="1"/>
          </p:cNvSpPr>
          <p:nvPr/>
        </p:nvSpPr>
        <p:spPr bwMode="auto">
          <a:xfrm>
            <a:off x="6952060" y="2030413"/>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42" name="Rectangle 226"/>
          <p:cNvSpPr>
            <a:spLocks noChangeArrowheads="1"/>
          </p:cNvSpPr>
          <p:nvPr/>
        </p:nvSpPr>
        <p:spPr bwMode="auto">
          <a:xfrm>
            <a:off x="6952060" y="2206605"/>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43" name="Rectangle 226"/>
          <p:cNvSpPr>
            <a:spLocks noChangeArrowheads="1"/>
          </p:cNvSpPr>
          <p:nvPr/>
        </p:nvSpPr>
        <p:spPr bwMode="auto">
          <a:xfrm>
            <a:off x="6952060" y="2359005"/>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44" name="Rectangle 226"/>
          <p:cNvSpPr>
            <a:spLocks noChangeArrowheads="1"/>
          </p:cNvSpPr>
          <p:nvPr/>
        </p:nvSpPr>
        <p:spPr bwMode="auto">
          <a:xfrm>
            <a:off x="6952060" y="2538392"/>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p:sp>
        <p:nvSpPr>
          <p:cNvPr id="45" name="Rectangle 226"/>
          <p:cNvSpPr>
            <a:spLocks noChangeArrowheads="1"/>
          </p:cNvSpPr>
          <p:nvPr/>
        </p:nvSpPr>
        <p:spPr bwMode="auto">
          <a:xfrm>
            <a:off x="6952060" y="2716213"/>
            <a:ext cx="134541" cy="179387"/>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315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18" name="TextBox 17"/>
              <p:cNvSpPr txBox="1"/>
              <p:nvPr/>
            </p:nvSpPr>
            <p:spPr>
              <a:xfrm>
                <a:off x="6743700" y="1447802"/>
                <a:ext cx="310598" cy="2192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25" i="1">
                              <a:latin typeface="Cambria Math" panose="02040503050406030204" pitchFamily="18" charset="0"/>
                            </a:rPr>
                          </m:ctrlPr>
                        </m:sSubPr>
                        <m:e>
                          <m:r>
                            <a:rPr lang="en-NZ" sz="825" i="1">
                              <a:latin typeface="Cambria Math"/>
                            </a:rPr>
                            <m:t>𝑥</m:t>
                          </m:r>
                        </m:e>
                        <m:sub>
                          <m:r>
                            <a:rPr lang="en-NZ" sz="825" i="1">
                              <a:latin typeface="Cambria Math"/>
                            </a:rPr>
                            <m:t>1</m:t>
                          </m:r>
                        </m:sub>
                      </m:sSub>
                    </m:oMath>
                  </m:oMathPara>
                </a14:m>
                <a:endParaRPr lang="en-US" sz="825" dirty="0"/>
              </a:p>
            </p:txBody>
          </p:sp>
        </mc:Choice>
        <mc:Fallback xmlns="">
          <p:sp>
            <p:nvSpPr>
              <p:cNvPr id="18" name="TextBox 17"/>
              <p:cNvSpPr txBox="1">
                <a:spLocks noRot="1" noChangeAspect="1" noMove="1" noResize="1" noEditPoints="1" noAdjustHandles="1" noChangeArrowheads="1" noChangeShapeType="1" noTextEdit="1"/>
              </p:cNvSpPr>
              <p:nvPr/>
            </p:nvSpPr>
            <p:spPr>
              <a:xfrm>
                <a:off x="6743700" y="1085851"/>
                <a:ext cx="310598" cy="21929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915150" y="1447802"/>
                <a:ext cx="313034" cy="2192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825" i="1">
                              <a:latin typeface="Cambria Math" panose="02040503050406030204" pitchFamily="18" charset="0"/>
                            </a:rPr>
                          </m:ctrlPr>
                        </m:sSubPr>
                        <m:e>
                          <m:r>
                            <a:rPr lang="en-NZ" sz="825" i="1">
                              <a:latin typeface="Cambria Math"/>
                            </a:rPr>
                            <m:t>𝑥</m:t>
                          </m:r>
                        </m:e>
                        <m:sub>
                          <m:r>
                            <a:rPr lang="en-NZ" sz="825" i="1">
                              <a:latin typeface="Cambria Math"/>
                            </a:rPr>
                            <m:t>2</m:t>
                          </m:r>
                        </m:sub>
                      </m:sSub>
                    </m:oMath>
                  </m:oMathPara>
                </a14:m>
                <a:endParaRPr lang="en-US" sz="825" dirty="0"/>
              </a:p>
            </p:txBody>
          </p:sp>
        </mc:Choice>
        <mc:Fallback xmlns="">
          <p:sp>
            <p:nvSpPr>
              <p:cNvPr id="46" name="TextBox 45"/>
              <p:cNvSpPr txBox="1">
                <a:spLocks noRot="1" noChangeAspect="1" noMove="1" noResize="1" noEditPoints="1" noAdjustHandles="1" noChangeArrowheads="1" noChangeShapeType="1" noTextEdit="1"/>
              </p:cNvSpPr>
              <p:nvPr/>
            </p:nvSpPr>
            <p:spPr>
              <a:xfrm>
                <a:off x="6915150" y="1085851"/>
                <a:ext cx="313034" cy="219291"/>
              </a:xfrm>
              <a:prstGeom prst="rect">
                <a:avLst/>
              </a:prstGeom>
              <a:blipFill>
                <a:blip r:embed="rId11"/>
                <a:stretch>
                  <a:fillRect/>
                </a:stretch>
              </a:blipFill>
            </p:spPr>
            <p:txBody>
              <a:bodyPr/>
              <a:lstStyle/>
              <a:p>
                <a:r>
                  <a:rPr lang="en-US">
                    <a:noFill/>
                  </a:rPr>
                  <a:t> </a:t>
                </a:r>
              </a:p>
            </p:txBody>
          </p:sp>
        </mc:Fallback>
      </mc:AlternateContent>
      <p:sp>
        <p:nvSpPr>
          <p:cNvPr id="49" name="Plus 48"/>
          <p:cNvSpPr/>
          <p:nvPr/>
        </p:nvSpPr>
        <p:spPr>
          <a:xfrm>
            <a:off x="4724400" y="2628085"/>
            <a:ext cx="304800" cy="343715"/>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Plus 49"/>
          <p:cNvSpPr/>
          <p:nvPr/>
        </p:nvSpPr>
        <p:spPr>
          <a:xfrm>
            <a:off x="4876800" y="2932885"/>
            <a:ext cx="304800" cy="343715"/>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Plus 50"/>
          <p:cNvSpPr/>
          <p:nvPr/>
        </p:nvSpPr>
        <p:spPr>
          <a:xfrm>
            <a:off x="4191000" y="2514600"/>
            <a:ext cx="304800" cy="343715"/>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lus 51"/>
          <p:cNvSpPr/>
          <p:nvPr/>
        </p:nvSpPr>
        <p:spPr>
          <a:xfrm>
            <a:off x="4572000" y="2133600"/>
            <a:ext cx="304800" cy="343715"/>
          </a:xfrm>
          <a:prstGeom prst="mathPlus">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19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p:cNvSpPr txBox="1"/>
              <p:nvPr/>
            </p:nvSpPr>
            <p:spPr>
              <a:xfrm>
                <a:off x="381000" y="371025"/>
                <a:ext cx="8305800" cy="830997"/>
              </a:xfrm>
              <a:prstGeom prst="rect">
                <a:avLst/>
              </a:prstGeom>
              <a:noFill/>
            </p:spPr>
            <p:txBody>
              <a:bodyPr wrap="square" rtlCol="0">
                <a:spAutoFit/>
              </a:bodyPr>
              <a:lstStyle/>
              <a:p>
                <a:r>
                  <a:rPr lang="en-US" sz="2800" b="1" dirty="0" smtClean="0"/>
                  <a:t>Unsupervised learning: there is no labels </a:t>
                </a:r>
                <a14:m>
                  <m:oMath xmlns:m="http://schemas.openxmlformats.org/officeDocument/2006/math">
                    <m:r>
                      <a:rPr lang="en-NZ" sz="2800" b="1" i="1" smtClean="0">
                        <a:latin typeface="Cambria Math"/>
                      </a:rPr>
                      <m:t>𝒚</m:t>
                    </m:r>
                  </m:oMath>
                </a14:m>
                <a:endParaRPr lang="en-US" sz="2800" b="1" dirty="0" smtClean="0"/>
              </a:p>
              <a:p>
                <a:r>
                  <a:rPr lang="en-NZ" b="1" dirty="0" smtClean="0"/>
                  <a:t>In fact, the purpose of clustering is to determine labels that make sense</a:t>
                </a:r>
                <a:endParaRPr lang="en-US" b="1" dirty="0" smtClean="0"/>
              </a:p>
            </p:txBody>
          </p:sp>
        </mc:Choice>
        <mc:Fallback xmlns="">
          <p:sp>
            <p:nvSpPr>
              <p:cNvPr id="2" name="TextBox 1"/>
              <p:cNvSpPr txBox="1">
                <a:spLocks noRot="1" noChangeAspect="1" noMove="1" noResize="1" noEditPoints="1" noAdjustHandles="1" noChangeArrowheads="1" noChangeShapeType="1" noTextEdit="1"/>
              </p:cNvSpPr>
              <p:nvPr/>
            </p:nvSpPr>
            <p:spPr>
              <a:xfrm>
                <a:off x="381000" y="371025"/>
                <a:ext cx="8305800" cy="830997"/>
              </a:xfrm>
              <a:prstGeom prst="rect">
                <a:avLst/>
              </a:prstGeom>
              <a:blipFill rotWithShape="1">
                <a:blip r:embed="rId4"/>
                <a:stretch>
                  <a:fillRect l="-1542" t="-6618" b="-7353"/>
                </a:stretch>
              </a:blipFill>
            </p:spPr>
            <p:txBody>
              <a:bodyPr/>
              <a:lstStyle/>
              <a:p>
                <a:r>
                  <a:rPr lang="en-US">
                    <a:noFill/>
                  </a:rPr>
                  <a:t> </a:t>
                </a:r>
              </a:p>
            </p:txBody>
          </p:sp>
        </mc:Fallback>
      </mc:AlternateContent>
      <p:sp>
        <p:nvSpPr>
          <p:cNvPr id="3" name="TextBox 2"/>
          <p:cNvSpPr txBox="1"/>
          <p:nvPr/>
        </p:nvSpPr>
        <p:spPr>
          <a:xfrm>
            <a:off x="381000" y="5664200"/>
            <a:ext cx="8305800" cy="523220"/>
          </a:xfrm>
          <a:prstGeom prst="rect">
            <a:avLst/>
          </a:prstGeom>
          <a:noFill/>
        </p:spPr>
        <p:txBody>
          <a:bodyPr wrap="square" rtlCol="0">
            <a:spAutoFit/>
          </a:bodyPr>
          <a:lstStyle/>
          <a:p>
            <a:r>
              <a:rPr lang="en-US" sz="2800" dirty="0" smtClean="0"/>
              <a:t>Training set: </a:t>
            </a:r>
            <a:r>
              <a:rPr lang="en-US" sz="2800" dirty="0"/>
              <a:t>	</a:t>
            </a:r>
            <a:r>
              <a:rPr lang="en-US" sz="2800" dirty="0" smtClean="0"/>
              <a:t>	</a:t>
            </a:r>
            <a:endParaRPr lang="en-US" sz="2800" dirty="0"/>
          </a:p>
        </p:txBody>
      </p:sp>
      <p:cxnSp>
        <p:nvCxnSpPr>
          <p:cNvPr id="4" name="Straight Arrow Connector 3"/>
          <p:cNvCxnSpPr/>
          <p:nvPr/>
        </p:nvCxnSpPr>
        <p:spPr>
          <a:xfrm flipH="1" flipV="1">
            <a:off x="3081894" y="1303833"/>
            <a:ext cx="11064" cy="3697824"/>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2895600" y="4747260"/>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699710" y="1897215"/>
            <a:ext cx="222885" cy="200660"/>
          </a:xfrm>
          <a:prstGeom prst="rect">
            <a:avLst/>
          </a:prstGeom>
        </p:spPr>
      </p:pic>
      <p:pic>
        <p:nvPicPr>
          <p:cNvPr id="7" name="Picture 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33726" y="5001658"/>
            <a:ext cx="228600" cy="200660"/>
          </a:xfrm>
          <a:prstGeom prst="rect">
            <a:avLst/>
          </a:prstGeom>
        </p:spPr>
      </p:pic>
      <p:sp>
        <p:nvSpPr>
          <p:cNvPr id="20" name="Oval 19"/>
          <p:cNvSpPr/>
          <p:nvPr/>
        </p:nvSpPr>
        <p:spPr>
          <a:xfrm>
            <a:off x="4495800" y="1498600"/>
            <a:ext cx="1214126" cy="142240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209287" y="3505200"/>
            <a:ext cx="905513" cy="939367"/>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781800" y="3013406"/>
            <a:ext cx="2286000" cy="2862322"/>
          </a:xfrm>
          <a:prstGeom prst="rect">
            <a:avLst/>
          </a:prstGeom>
          <a:noFill/>
        </p:spPr>
        <p:txBody>
          <a:bodyPr wrap="square" rtlCol="0">
            <a:spAutoFit/>
          </a:bodyPr>
          <a:lstStyle/>
          <a:p>
            <a:r>
              <a:rPr lang="en-NZ" dirty="0" smtClean="0">
                <a:solidFill>
                  <a:srgbClr val="FF0000"/>
                </a:solidFill>
              </a:rPr>
              <a:t>Important:</a:t>
            </a:r>
            <a:r>
              <a:rPr lang="en-NZ" dirty="0" smtClean="0"/>
              <a:t> A Cluster contains points that are similar to each other and dissimilar from other clusters!</a:t>
            </a:r>
          </a:p>
          <a:p>
            <a:r>
              <a:rPr lang="en-NZ" dirty="0" smtClean="0"/>
              <a:t>I.e. points within a cluster have high intra-cluster similarity and low inter-cluster similarity</a:t>
            </a:r>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2326588" y="5789352"/>
                <a:ext cx="4589077" cy="339517"/>
              </a:xfrm>
              <a:prstGeom prst="rect">
                <a:avLst/>
              </a:prstGeom>
              <a:noFill/>
            </p:spPr>
            <p:txBody>
              <a:bodyPr wrap="none" rtlCol="0">
                <a:spAutoFit/>
              </a:bodyPr>
              <a:lstStyle/>
              <a:p>
                <a14:m>
                  <m:oMath xmlns:m="http://schemas.openxmlformats.org/officeDocument/2006/math">
                    <m:r>
                      <a:rPr lang="en-NZ" sz="1400" b="0" i="1" smtClean="0">
                        <a:latin typeface="Cambria Math"/>
                      </a:rPr>
                      <m:t>{</m:t>
                    </m:r>
                    <m:d>
                      <m:dPr>
                        <m:ctrlPr>
                          <a:rPr lang="en-NZ" sz="1400" b="0" i="1" smtClean="0">
                            <a:latin typeface="Cambria Math" panose="02040503050406030204" pitchFamily="18" charset="0"/>
                          </a:rPr>
                        </m:ctrlPr>
                      </m:dPr>
                      <m:e>
                        <m:sSup>
                          <m:sSupPr>
                            <m:ctrlPr>
                              <a:rPr lang="en-NZ" sz="1400" b="0" i="1" smtClean="0">
                                <a:latin typeface="Cambria Math" panose="02040503050406030204" pitchFamily="18" charset="0"/>
                              </a:rPr>
                            </m:ctrlPr>
                          </m:sSupPr>
                          <m:e>
                            <m:r>
                              <a:rPr lang="en-NZ" sz="1400" b="0" i="1" smtClean="0">
                                <a:latin typeface="Cambria Math"/>
                              </a:rPr>
                              <m:t>𝑥</m:t>
                            </m:r>
                            <m:r>
                              <a:rPr lang="en-NZ" sz="1400" b="0" i="1" baseline="-25000" smtClean="0">
                                <a:latin typeface="Cambria Math"/>
                              </a:rPr>
                              <m:t>1</m:t>
                            </m:r>
                          </m:e>
                          <m:sup>
                            <m:d>
                              <m:dPr>
                                <m:ctrlPr>
                                  <a:rPr lang="en-NZ" sz="1400" b="0" i="1" smtClean="0">
                                    <a:latin typeface="Cambria Math" panose="02040503050406030204" pitchFamily="18" charset="0"/>
                                  </a:rPr>
                                </m:ctrlPr>
                              </m:dPr>
                              <m:e>
                                <m:r>
                                  <a:rPr lang="en-NZ" sz="1400" b="0" i="1" smtClean="0">
                                    <a:latin typeface="Cambria Math"/>
                                  </a:rPr>
                                  <m:t>1</m:t>
                                </m:r>
                              </m:e>
                            </m:d>
                          </m:sup>
                        </m:sSup>
                        <m:r>
                          <a:rPr lang="en-NZ" sz="1400" b="0" i="1" smtClean="0">
                            <a:latin typeface="Cambria Math"/>
                          </a:rPr>
                          <m:t>,</m:t>
                        </m:r>
                        <m:sSup>
                          <m:sSupPr>
                            <m:ctrlPr>
                              <a:rPr lang="en-NZ" sz="1400" i="1">
                                <a:latin typeface="Cambria Math" panose="02040503050406030204" pitchFamily="18" charset="0"/>
                              </a:rPr>
                            </m:ctrlPr>
                          </m:sSupPr>
                          <m:e>
                            <m:r>
                              <a:rPr lang="en-NZ" sz="1400" i="1">
                                <a:latin typeface="Cambria Math"/>
                              </a:rPr>
                              <m:t>𝑥</m:t>
                            </m:r>
                            <m:r>
                              <a:rPr lang="en-NZ" sz="1400" b="0" i="1" baseline="-25000" smtClean="0">
                                <a:latin typeface="Cambria Math"/>
                              </a:rPr>
                              <m:t>2</m:t>
                            </m:r>
                          </m:e>
                          <m:sup>
                            <m:d>
                              <m:dPr>
                                <m:ctrlPr>
                                  <a:rPr lang="en-NZ" sz="1400" i="1">
                                    <a:latin typeface="Cambria Math" panose="02040503050406030204" pitchFamily="18" charset="0"/>
                                  </a:rPr>
                                </m:ctrlPr>
                              </m:dPr>
                              <m:e>
                                <m:r>
                                  <a:rPr lang="en-NZ" sz="1400" i="1">
                                    <a:latin typeface="Cambria Math"/>
                                  </a:rPr>
                                  <m:t>1</m:t>
                                </m:r>
                              </m:e>
                            </m:d>
                          </m:sup>
                        </m:sSup>
                        <m:r>
                          <a:rPr lang="en-NZ" sz="1400" b="0" i="1" smtClean="0">
                            <a:latin typeface="Cambria Math"/>
                          </a:rPr>
                          <m:t> </m:t>
                        </m:r>
                      </m:e>
                    </m:d>
                    <m:r>
                      <a:rPr lang="en-NZ" sz="1400" b="0" i="1" smtClean="0">
                        <a:latin typeface="Cambria Math"/>
                      </a:rPr>
                      <m:t>,</m:t>
                    </m:r>
                    <m:d>
                      <m:dPr>
                        <m:ctrlPr>
                          <a:rPr lang="en-NZ" sz="1400" i="1">
                            <a:latin typeface="Cambria Math" panose="02040503050406030204" pitchFamily="18" charset="0"/>
                          </a:rPr>
                        </m:ctrlPr>
                      </m:dPr>
                      <m:e>
                        <m:sSup>
                          <m:sSupPr>
                            <m:ctrlPr>
                              <a:rPr lang="en-NZ" sz="1400" i="1">
                                <a:latin typeface="Cambria Math" panose="02040503050406030204" pitchFamily="18" charset="0"/>
                              </a:rPr>
                            </m:ctrlPr>
                          </m:sSupPr>
                          <m:e>
                            <m:r>
                              <a:rPr lang="en-NZ" sz="1400" i="1">
                                <a:latin typeface="Cambria Math"/>
                              </a:rPr>
                              <m:t>𝑥</m:t>
                            </m:r>
                            <m:r>
                              <a:rPr lang="en-NZ" sz="1400" i="1" baseline="-25000">
                                <a:latin typeface="Cambria Math"/>
                              </a:rPr>
                              <m:t>1</m:t>
                            </m:r>
                          </m:e>
                          <m:sup>
                            <m:d>
                              <m:dPr>
                                <m:ctrlPr>
                                  <a:rPr lang="en-NZ" sz="1400" i="1">
                                    <a:latin typeface="Cambria Math" panose="02040503050406030204" pitchFamily="18" charset="0"/>
                                  </a:rPr>
                                </m:ctrlPr>
                              </m:dPr>
                              <m:e>
                                <m:r>
                                  <a:rPr lang="en-NZ" sz="1400" b="0" i="1" smtClean="0">
                                    <a:latin typeface="Cambria Math"/>
                                  </a:rPr>
                                  <m:t>2</m:t>
                                </m:r>
                              </m:e>
                            </m:d>
                          </m:sup>
                        </m:sSup>
                        <m:r>
                          <a:rPr lang="en-NZ" sz="1400" i="1">
                            <a:latin typeface="Cambria Math"/>
                          </a:rPr>
                          <m:t>,</m:t>
                        </m:r>
                        <m:sSup>
                          <m:sSupPr>
                            <m:ctrlPr>
                              <a:rPr lang="en-NZ" sz="1400" i="1">
                                <a:latin typeface="Cambria Math" panose="02040503050406030204" pitchFamily="18" charset="0"/>
                              </a:rPr>
                            </m:ctrlPr>
                          </m:sSupPr>
                          <m:e>
                            <m:r>
                              <a:rPr lang="en-NZ" sz="1400" i="1">
                                <a:latin typeface="Cambria Math"/>
                              </a:rPr>
                              <m:t>𝑥</m:t>
                            </m:r>
                            <m:r>
                              <a:rPr lang="en-NZ" sz="1400" i="1" baseline="-25000">
                                <a:latin typeface="Cambria Math"/>
                              </a:rPr>
                              <m:t>2</m:t>
                            </m:r>
                          </m:e>
                          <m:sup>
                            <m:d>
                              <m:dPr>
                                <m:ctrlPr>
                                  <a:rPr lang="en-NZ" sz="1400" i="1">
                                    <a:latin typeface="Cambria Math" panose="02040503050406030204" pitchFamily="18" charset="0"/>
                                  </a:rPr>
                                </m:ctrlPr>
                              </m:dPr>
                              <m:e>
                                <m:r>
                                  <a:rPr lang="en-NZ" sz="1400" b="0" i="1" smtClean="0">
                                    <a:latin typeface="Cambria Math"/>
                                  </a:rPr>
                                  <m:t>2</m:t>
                                </m:r>
                              </m:e>
                            </m:d>
                          </m:sup>
                        </m:sSup>
                      </m:e>
                    </m:d>
                    <m:r>
                      <a:rPr lang="en-NZ" sz="1400" i="1">
                        <a:latin typeface="Cambria Math"/>
                      </a:rPr>
                      <m:t>,</m:t>
                    </m:r>
                  </m:oMath>
                </a14:m>
                <a:r>
                  <a:rPr lang="en-NZ" sz="1400" dirty="0"/>
                  <a:t> </a:t>
                </a:r>
                <a14:m>
                  <m:oMath xmlns:m="http://schemas.openxmlformats.org/officeDocument/2006/math">
                    <m:d>
                      <m:dPr>
                        <m:ctrlPr>
                          <a:rPr lang="en-NZ" sz="1400" i="1">
                            <a:latin typeface="Cambria Math" panose="02040503050406030204" pitchFamily="18" charset="0"/>
                          </a:rPr>
                        </m:ctrlPr>
                      </m:dPr>
                      <m:e>
                        <m:sSup>
                          <m:sSupPr>
                            <m:ctrlPr>
                              <a:rPr lang="en-NZ" sz="1400" i="1">
                                <a:latin typeface="Cambria Math" panose="02040503050406030204" pitchFamily="18" charset="0"/>
                              </a:rPr>
                            </m:ctrlPr>
                          </m:sSupPr>
                          <m:e>
                            <m:r>
                              <a:rPr lang="en-NZ" sz="1400" i="1">
                                <a:latin typeface="Cambria Math"/>
                              </a:rPr>
                              <m:t>𝑥</m:t>
                            </m:r>
                            <m:r>
                              <a:rPr lang="en-NZ" sz="1400" i="1" baseline="-25000">
                                <a:latin typeface="Cambria Math"/>
                              </a:rPr>
                              <m:t>1</m:t>
                            </m:r>
                          </m:e>
                          <m:sup>
                            <m:d>
                              <m:dPr>
                                <m:ctrlPr>
                                  <a:rPr lang="en-NZ" sz="1400" i="1">
                                    <a:latin typeface="Cambria Math" panose="02040503050406030204" pitchFamily="18" charset="0"/>
                                  </a:rPr>
                                </m:ctrlPr>
                              </m:dPr>
                              <m:e>
                                <m:r>
                                  <a:rPr lang="en-NZ" sz="1400" b="0" i="1" smtClean="0">
                                    <a:latin typeface="Cambria Math"/>
                                  </a:rPr>
                                  <m:t>3</m:t>
                                </m:r>
                              </m:e>
                            </m:d>
                          </m:sup>
                        </m:sSup>
                        <m:r>
                          <a:rPr lang="en-NZ" sz="1400" i="1">
                            <a:latin typeface="Cambria Math"/>
                          </a:rPr>
                          <m:t>,</m:t>
                        </m:r>
                        <m:sSup>
                          <m:sSupPr>
                            <m:ctrlPr>
                              <a:rPr lang="en-NZ" sz="1400" i="1">
                                <a:latin typeface="Cambria Math" panose="02040503050406030204" pitchFamily="18" charset="0"/>
                              </a:rPr>
                            </m:ctrlPr>
                          </m:sSupPr>
                          <m:e>
                            <m:r>
                              <a:rPr lang="en-NZ" sz="1400" i="1">
                                <a:latin typeface="Cambria Math"/>
                              </a:rPr>
                              <m:t>𝑥</m:t>
                            </m:r>
                            <m:r>
                              <a:rPr lang="en-NZ" sz="1400" i="1" baseline="-25000">
                                <a:latin typeface="Cambria Math"/>
                              </a:rPr>
                              <m:t>2</m:t>
                            </m:r>
                          </m:e>
                          <m:sup>
                            <m:d>
                              <m:dPr>
                                <m:ctrlPr>
                                  <a:rPr lang="en-NZ" sz="1400" i="1">
                                    <a:latin typeface="Cambria Math" panose="02040503050406030204" pitchFamily="18" charset="0"/>
                                  </a:rPr>
                                </m:ctrlPr>
                              </m:dPr>
                              <m:e>
                                <m:r>
                                  <a:rPr lang="en-NZ" sz="1400" b="0" i="1" smtClean="0">
                                    <a:latin typeface="Cambria Math"/>
                                  </a:rPr>
                                  <m:t>3</m:t>
                                </m:r>
                              </m:e>
                            </m:d>
                          </m:sup>
                        </m:sSup>
                      </m:e>
                    </m:d>
                    <m:r>
                      <a:rPr lang="en-NZ" sz="1400" i="1">
                        <a:latin typeface="Cambria Math"/>
                      </a:rPr>
                      <m:t>,</m:t>
                    </m:r>
                  </m:oMath>
                </a14:m>
                <a:r>
                  <a:rPr lang="en-US" sz="1400" dirty="0" smtClean="0"/>
                  <a:t>…,</a:t>
                </a:r>
                <a:r>
                  <a:rPr lang="en-NZ" sz="1400" dirty="0"/>
                  <a:t> </a:t>
                </a:r>
                <a14:m>
                  <m:oMath xmlns:m="http://schemas.openxmlformats.org/officeDocument/2006/math">
                    <m:d>
                      <m:dPr>
                        <m:ctrlPr>
                          <a:rPr lang="en-NZ" sz="1400" i="1">
                            <a:latin typeface="Cambria Math" panose="02040503050406030204" pitchFamily="18" charset="0"/>
                          </a:rPr>
                        </m:ctrlPr>
                      </m:dPr>
                      <m:e>
                        <m:sSup>
                          <m:sSupPr>
                            <m:ctrlPr>
                              <a:rPr lang="en-NZ" sz="1400" i="1">
                                <a:latin typeface="Cambria Math" panose="02040503050406030204" pitchFamily="18" charset="0"/>
                              </a:rPr>
                            </m:ctrlPr>
                          </m:sSupPr>
                          <m:e>
                            <m:r>
                              <a:rPr lang="en-NZ" sz="1400" i="1">
                                <a:latin typeface="Cambria Math"/>
                              </a:rPr>
                              <m:t>𝑥</m:t>
                            </m:r>
                            <m:r>
                              <a:rPr lang="en-NZ" sz="1400" i="1" baseline="-25000">
                                <a:latin typeface="Cambria Math"/>
                              </a:rPr>
                              <m:t>1</m:t>
                            </m:r>
                          </m:e>
                          <m:sup>
                            <m:d>
                              <m:dPr>
                                <m:ctrlPr>
                                  <a:rPr lang="en-NZ" sz="1400" i="1">
                                    <a:latin typeface="Cambria Math" panose="02040503050406030204" pitchFamily="18" charset="0"/>
                                  </a:rPr>
                                </m:ctrlPr>
                              </m:dPr>
                              <m:e>
                                <m:r>
                                  <a:rPr lang="en-NZ" sz="1400" b="0" i="1" smtClean="0">
                                    <a:latin typeface="Cambria Math"/>
                                  </a:rPr>
                                  <m:t>𝑚</m:t>
                                </m:r>
                              </m:e>
                            </m:d>
                          </m:sup>
                        </m:sSup>
                        <m:r>
                          <a:rPr lang="en-NZ" sz="1400" i="1">
                            <a:latin typeface="Cambria Math"/>
                          </a:rPr>
                          <m:t>,</m:t>
                        </m:r>
                        <m:sSup>
                          <m:sSupPr>
                            <m:ctrlPr>
                              <a:rPr lang="en-NZ" sz="1400" i="1">
                                <a:latin typeface="Cambria Math" panose="02040503050406030204" pitchFamily="18" charset="0"/>
                              </a:rPr>
                            </m:ctrlPr>
                          </m:sSupPr>
                          <m:e>
                            <m:r>
                              <a:rPr lang="en-NZ" sz="1400" i="1">
                                <a:latin typeface="Cambria Math"/>
                              </a:rPr>
                              <m:t>𝑥</m:t>
                            </m:r>
                            <m:r>
                              <a:rPr lang="en-NZ" sz="1400" i="1" baseline="-25000">
                                <a:latin typeface="Cambria Math"/>
                              </a:rPr>
                              <m:t>2</m:t>
                            </m:r>
                          </m:e>
                          <m:sup>
                            <m:d>
                              <m:dPr>
                                <m:ctrlPr>
                                  <a:rPr lang="en-NZ" sz="1400" i="1">
                                    <a:latin typeface="Cambria Math" panose="02040503050406030204" pitchFamily="18" charset="0"/>
                                  </a:rPr>
                                </m:ctrlPr>
                              </m:dPr>
                              <m:e>
                                <m:r>
                                  <a:rPr lang="en-NZ" sz="1400" b="0" i="1" smtClean="0">
                                    <a:latin typeface="Cambria Math"/>
                                  </a:rPr>
                                  <m:t>𝑚</m:t>
                                </m:r>
                              </m:e>
                            </m:d>
                          </m:sup>
                        </m:sSup>
                      </m:e>
                    </m:d>
                    <m:r>
                      <a:rPr lang="en-NZ" sz="1400" b="0" i="1" smtClean="0">
                        <a:latin typeface="Cambria Math"/>
                      </a:rPr>
                      <m:t>}</m:t>
                    </m:r>
                  </m:oMath>
                </a14:m>
                <a:endParaRPr lang="en-US" sz="1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2326587" y="4342013"/>
                <a:ext cx="4589077" cy="339517"/>
              </a:xfrm>
              <a:prstGeom prst="rect">
                <a:avLst/>
              </a:prstGeom>
              <a:blipFill rotWithShape="1">
                <a:blip r:embed="rId7"/>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7595168" y="-58313"/>
                <a:ext cx="206820"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𝑋</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7595168" y="-43735"/>
                <a:ext cx="206820" cy="553998"/>
              </a:xfrm>
              <a:prstGeom prst="rect">
                <a:avLst/>
              </a:prstGeom>
              <a:blipFill rotWithShape="1">
                <a:blip r:embed="rId7"/>
                <a:stretch>
                  <a:fillRect l="-2941" r="-41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8564974" y="-79903"/>
                <a:ext cx="185083"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NZ" sz="3600" b="0" i="1" smtClean="0">
                          <a:latin typeface="Cambria Math" panose="02040503050406030204" pitchFamily="18" charset="0"/>
                        </a:rPr>
                        <m:t>𝑦</m:t>
                      </m:r>
                    </m:oMath>
                  </m:oMathPara>
                </a14:m>
                <a:endParaRPr lang="en-US" sz="3600" dirty="0"/>
              </a:p>
            </p:txBody>
          </p:sp>
        </mc:Choice>
        <mc:Fallback xmlns="">
          <p:sp>
            <p:nvSpPr>
              <p:cNvPr id="24" name="TextBox 23"/>
              <p:cNvSpPr txBox="1">
                <a:spLocks noRot="1" noChangeAspect="1" noMove="1" noResize="1" noEditPoints="1" noAdjustHandles="1" noChangeArrowheads="1" noChangeShapeType="1" noTextEdit="1"/>
              </p:cNvSpPr>
              <p:nvPr/>
            </p:nvSpPr>
            <p:spPr>
              <a:xfrm>
                <a:off x="8564973" y="-59927"/>
                <a:ext cx="185083" cy="553998"/>
              </a:xfrm>
              <a:prstGeom prst="rect">
                <a:avLst/>
              </a:prstGeom>
              <a:blipFill rotWithShape="1">
                <a:blip r:embed="rId8"/>
                <a:stretch>
                  <a:fillRect r="-36667"/>
                </a:stretch>
              </a:blipFill>
            </p:spPr>
            <p:txBody>
              <a:bodyPr/>
              <a:lstStyle/>
              <a:p>
                <a:r>
                  <a:rPr lang="en-US">
                    <a:noFill/>
                  </a:rPr>
                  <a:t> </a:t>
                </a:r>
              </a:p>
            </p:txBody>
          </p:sp>
        </mc:Fallback>
      </mc:AlternateContent>
      <p:sp>
        <p:nvSpPr>
          <p:cNvPr id="25" name="Rectangle 226"/>
          <p:cNvSpPr>
            <a:spLocks noChangeArrowheads="1"/>
          </p:cNvSpPr>
          <p:nvPr/>
        </p:nvSpPr>
        <p:spPr bwMode="auto">
          <a:xfrm>
            <a:off x="7543800" y="783139"/>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6" name="Rectangle 226"/>
          <p:cNvSpPr>
            <a:spLocks noChangeArrowheads="1"/>
          </p:cNvSpPr>
          <p:nvPr/>
        </p:nvSpPr>
        <p:spPr bwMode="auto">
          <a:xfrm>
            <a:off x="7543800" y="1020235"/>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7" name="Rectangle 226"/>
          <p:cNvSpPr>
            <a:spLocks noChangeArrowheads="1"/>
          </p:cNvSpPr>
          <p:nvPr/>
        </p:nvSpPr>
        <p:spPr bwMode="auto">
          <a:xfrm>
            <a:off x="7543800" y="1259418"/>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8" name="Rectangle 226"/>
          <p:cNvSpPr>
            <a:spLocks noChangeArrowheads="1"/>
          </p:cNvSpPr>
          <p:nvPr/>
        </p:nvSpPr>
        <p:spPr bwMode="auto">
          <a:xfrm>
            <a:off x="7543800" y="1494339"/>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29" name="Rectangle 226"/>
          <p:cNvSpPr>
            <a:spLocks noChangeArrowheads="1"/>
          </p:cNvSpPr>
          <p:nvPr/>
        </p:nvSpPr>
        <p:spPr bwMode="auto">
          <a:xfrm>
            <a:off x="7543800" y="1697539"/>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0" name="Rectangle 226"/>
          <p:cNvSpPr>
            <a:spLocks noChangeArrowheads="1"/>
          </p:cNvSpPr>
          <p:nvPr/>
        </p:nvSpPr>
        <p:spPr bwMode="auto">
          <a:xfrm>
            <a:off x="7543800" y="1936722"/>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1" name="Rectangle 226"/>
          <p:cNvSpPr>
            <a:spLocks noChangeArrowheads="1"/>
          </p:cNvSpPr>
          <p:nvPr/>
        </p:nvSpPr>
        <p:spPr bwMode="auto">
          <a:xfrm>
            <a:off x="7543800" y="2173818"/>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2" name="Rectangle 226"/>
          <p:cNvSpPr>
            <a:spLocks noChangeArrowheads="1"/>
          </p:cNvSpPr>
          <p:nvPr/>
        </p:nvSpPr>
        <p:spPr bwMode="auto">
          <a:xfrm>
            <a:off x="8570668" y="78313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3" name="Rectangle 226"/>
          <p:cNvSpPr>
            <a:spLocks noChangeArrowheads="1"/>
          </p:cNvSpPr>
          <p:nvPr/>
        </p:nvSpPr>
        <p:spPr bwMode="auto">
          <a:xfrm>
            <a:off x="8570668" y="1020235"/>
            <a:ext cx="179388" cy="239183"/>
          </a:xfrm>
          <a:prstGeom prst="rect">
            <a:avLst/>
          </a:prstGeom>
          <a:solidFill>
            <a:srgbClr val="00B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4" name="Rectangle 226"/>
          <p:cNvSpPr>
            <a:spLocks noChangeArrowheads="1"/>
          </p:cNvSpPr>
          <p:nvPr/>
        </p:nvSpPr>
        <p:spPr bwMode="auto">
          <a:xfrm>
            <a:off x="8570668" y="1259418"/>
            <a:ext cx="179388" cy="239183"/>
          </a:xfrm>
          <a:prstGeom prst="rect">
            <a:avLst/>
          </a:prstGeom>
          <a:solidFill>
            <a:srgbClr val="00B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5" name="Rectangle 226"/>
          <p:cNvSpPr>
            <a:spLocks noChangeArrowheads="1"/>
          </p:cNvSpPr>
          <p:nvPr/>
        </p:nvSpPr>
        <p:spPr bwMode="auto">
          <a:xfrm>
            <a:off x="8570668" y="1494339"/>
            <a:ext cx="179388" cy="239183"/>
          </a:xfrm>
          <a:prstGeom prst="rect">
            <a:avLst/>
          </a:prstGeom>
          <a:solidFill>
            <a:srgbClr val="00B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6" name="Rectangle 226"/>
          <p:cNvSpPr>
            <a:spLocks noChangeArrowheads="1"/>
          </p:cNvSpPr>
          <p:nvPr/>
        </p:nvSpPr>
        <p:spPr bwMode="auto">
          <a:xfrm>
            <a:off x="8570668" y="1697539"/>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7" name="Rectangle 226"/>
          <p:cNvSpPr>
            <a:spLocks noChangeArrowheads="1"/>
          </p:cNvSpPr>
          <p:nvPr/>
        </p:nvSpPr>
        <p:spPr bwMode="auto">
          <a:xfrm>
            <a:off x="8570668" y="1936722"/>
            <a:ext cx="179388" cy="239183"/>
          </a:xfrm>
          <a:prstGeom prst="rect">
            <a:avLst/>
          </a:prstGeom>
          <a:solidFill>
            <a:srgbClr val="00B05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8" name="Rectangle 226"/>
          <p:cNvSpPr>
            <a:spLocks noChangeArrowheads="1"/>
          </p:cNvSpPr>
          <p:nvPr/>
        </p:nvSpPr>
        <p:spPr bwMode="auto">
          <a:xfrm>
            <a:off x="8570668" y="2173818"/>
            <a:ext cx="179388" cy="239183"/>
          </a:xfrm>
          <a:prstGeom prst="rect">
            <a:avLst/>
          </a:prstGeom>
          <a:solidFill>
            <a:srgbClr val="FFC000"/>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39" name="Rectangle 226"/>
          <p:cNvSpPr>
            <a:spLocks noChangeArrowheads="1"/>
          </p:cNvSpPr>
          <p:nvPr/>
        </p:nvSpPr>
        <p:spPr bwMode="auto">
          <a:xfrm>
            <a:off x="7745412" y="783139"/>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0" name="Rectangle 226"/>
          <p:cNvSpPr>
            <a:spLocks noChangeArrowheads="1"/>
          </p:cNvSpPr>
          <p:nvPr/>
        </p:nvSpPr>
        <p:spPr bwMode="auto">
          <a:xfrm>
            <a:off x="7745412" y="1020235"/>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1" name="Rectangle 226"/>
          <p:cNvSpPr>
            <a:spLocks noChangeArrowheads="1"/>
          </p:cNvSpPr>
          <p:nvPr/>
        </p:nvSpPr>
        <p:spPr bwMode="auto">
          <a:xfrm>
            <a:off x="7745412" y="1259418"/>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2" name="Rectangle 226"/>
          <p:cNvSpPr>
            <a:spLocks noChangeArrowheads="1"/>
          </p:cNvSpPr>
          <p:nvPr/>
        </p:nvSpPr>
        <p:spPr bwMode="auto">
          <a:xfrm>
            <a:off x="7745412" y="1494339"/>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3" name="Rectangle 226"/>
          <p:cNvSpPr>
            <a:spLocks noChangeArrowheads="1"/>
          </p:cNvSpPr>
          <p:nvPr/>
        </p:nvSpPr>
        <p:spPr bwMode="auto">
          <a:xfrm>
            <a:off x="7745412" y="1697539"/>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4" name="Rectangle 226"/>
          <p:cNvSpPr>
            <a:spLocks noChangeArrowheads="1"/>
          </p:cNvSpPr>
          <p:nvPr/>
        </p:nvSpPr>
        <p:spPr bwMode="auto">
          <a:xfrm>
            <a:off x="7745412" y="1936722"/>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45" name="Rectangle 226"/>
          <p:cNvSpPr>
            <a:spLocks noChangeArrowheads="1"/>
          </p:cNvSpPr>
          <p:nvPr/>
        </p:nvSpPr>
        <p:spPr bwMode="auto">
          <a:xfrm>
            <a:off x="7745412" y="2173818"/>
            <a:ext cx="179388" cy="239183"/>
          </a:xfrm>
          <a:prstGeom prst="rect">
            <a:avLst/>
          </a:prstGeom>
          <a:solidFill>
            <a:schemeClr val="tx1">
              <a:lumMod val="50000"/>
              <a:lumOff val="50000"/>
            </a:schemeClr>
          </a:solidFill>
          <a:ln w="25400" algn="ctr">
            <a:solidFill>
              <a:srgbClr val="000000"/>
            </a:solidFill>
            <a:round/>
            <a:headEnd/>
            <a:tailEnd/>
          </a:ln>
        </p:spPr>
        <p:txBody>
          <a:bodyPr/>
          <a:lstStyle>
            <a:lvl1pPr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1pPr>
            <a:lvl2pPr marL="742950" indent="-28575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2pPr>
            <a:lvl3pPr marL="11430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3pPr>
            <a:lvl4pPr marL="1600200" indent="-228600" algn="l" eaLnBrk="0" hangingPunct="0">
              <a:defRPr sz="1400">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4pPr>
            <a:lvl5pPr marL="2057400" indent="-228600" algn="l" eaLnBrk="0" hangingPunct="0">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ea typeface="ヒラギノ角ゴ ProN W3" charset="0"/>
                <a:cs typeface="ヒラギノ角ゴ ProN W3" charset="0"/>
                <a:sym typeface="Arial" panose="020B0604020202020204" pitchFamily="34" charset="0"/>
              </a:defRPr>
            </a:lvl9pPr>
          </a:lstStyle>
          <a:p>
            <a:pPr algn="ctr" eaLnBrk="1" hangingPunct="1"/>
            <a:endParaRPr lang="en-US" altLang="en-US" sz="4200">
              <a:solidFill>
                <a:srgbClr val="000000"/>
              </a:solidFill>
              <a:latin typeface="Gill Sans" charset="0"/>
              <a:sym typeface="Gill Sans" charset="0"/>
            </a:endParaRPr>
          </a:p>
        </p:txBody>
      </p:sp>
      <p:sp>
        <p:nvSpPr>
          <p:cNvPr id="8" name="Oval 7"/>
          <p:cNvSpPr/>
          <p:nvPr/>
        </p:nvSpPr>
        <p:spPr>
          <a:xfrm>
            <a:off x="3429000" y="403860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733800" y="411480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3581400" y="373380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4953000" y="259080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5105400" y="167640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5334000" y="236220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648200" y="2057400"/>
            <a:ext cx="152400" cy="152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177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19" grpId="0"/>
      <p:bldP spid="24" grpId="0"/>
      <p:bldP spid="32" grpId="0" animBg="1"/>
      <p:bldP spid="33" grpId="0" animBg="1"/>
      <p:bldP spid="34" grpId="0" animBg="1"/>
      <p:bldP spid="35" grpId="0" animBg="1"/>
      <p:bldP spid="36" grpId="0" animBg="1"/>
      <p:bldP spid="37" grpId="0" animBg="1"/>
      <p:bldP spid="3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Users\tlow\Desktop\cs229a\lectures-slides\assets\kmeansplot\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584200"/>
            <a:ext cx="5699125" cy="568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086600" y="381001"/>
            <a:ext cx="1905000" cy="1200329"/>
          </a:xfrm>
          <a:prstGeom prst="rect">
            <a:avLst/>
          </a:prstGeom>
          <a:noFill/>
        </p:spPr>
        <p:txBody>
          <a:bodyPr wrap="square" rtlCol="0">
            <a:spAutoFit/>
          </a:bodyPr>
          <a:lstStyle/>
          <a:p>
            <a:r>
              <a:rPr lang="en-NZ" dirty="0" smtClean="0"/>
              <a:t>Let’s say we want to clustered this data into k=2 distinct groups</a:t>
            </a:r>
            <a:endParaRPr lang="en-US" dirty="0"/>
          </a:p>
        </p:txBody>
      </p:sp>
    </p:spTree>
    <p:extLst>
      <p:ext uri="{BB962C8B-B14F-4D97-AF65-F5344CB8AC3E}">
        <p14:creationId xmlns:p14="http://schemas.microsoft.com/office/powerpoint/2010/main" val="10971709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1" y="584517"/>
            <a:ext cx="5699125" cy="56889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526" y="1092200"/>
            <a:ext cx="1768475" cy="1477328"/>
          </a:xfrm>
          <a:prstGeom prst="rect">
            <a:avLst/>
          </a:prstGeom>
          <a:noFill/>
        </p:spPr>
        <p:txBody>
          <a:bodyPr wrap="square" rtlCol="0">
            <a:spAutoFit/>
          </a:bodyPr>
          <a:lstStyle/>
          <a:p>
            <a:r>
              <a:rPr lang="en-NZ" dirty="0" smtClean="0"/>
              <a:t>The algorithm initializes (k=2) centroids at random positions</a:t>
            </a:r>
            <a:endParaRPr lang="en-US" dirty="0"/>
          </a:p>
        </p:txBody>
      </p:sp>
      <p:sp>
        <p:nvSpPr>
          <p:cNvPr id="6" name="Multiply 5"/>
          <p:cNvSpPr/>
          <p:nvPr/>
        </p:nvSpPr>
        <p:spPr>
          <a:xfrm>
            <a:off x="3200400" y="2057400"/>
            <a:ext cx="457200" cy="471514"/>
          </a:xfrm>
          <a:prstGeom prst="mathMultiply">
            <a:avLst>
              <a:gd name="adj1" fmla="val 218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Multiply 7"/>
          <p:cNvSpPr/>
          <p:nvPr/>
        </p:nvSpPr>
        <p:spPr>
          <a:xfrm>
            <a:off x="4724400" y="4191000"/>
            <a:ext cx="457200" cy="471514"/>
          </a:xfrm>
          <a:prstGeom prst="mathMultiply">
            <a:avLst>
              <a:gd name="adj1" fmla="val 21876"/>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84743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191000" cy="1143000"/>
          </a:xfrm>
        </p:spPr>
        <p:txBody>
          <a:bodyPr/>
          <a:lstStyle/>
          <a:p>
            <a:r>
              <a:rPr lang="en-NZ" dirty="0" smtClean="0"/>
              <a:t>Unit vector</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 y="1889964"/>
                <a:ext cx="8229600" cy="3581399"/>
              </a:xfrm>
            </p:spPr>
            <p:txBody>
              <a:bodyPr>
                <a:normAutofit fontScale="92500" lnSpcReduction="10000"/>
              </a:bodyPr>
              <a:lstStyle/>
              <a:p>
                <a:r>
                  <a:rPr lang="en-NZ" dirty="0" smtClean="0"/>
                  <a:t>If a vector has length 1, it is called a unit vector</a:t>
                </a:r>
              </a:p>
              <a:p>
                <a:pPr marL="457200" lvl="1"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r>
                            <a:rPr lang="en-NZ" b="1" i="1" smtClean="0">
                              <a:latin typeface="Cambria Math"/>
                            </a:rPr>
                            <m:t>𝒗</m:t>
                          </m:r>
                        </m:e>
                      </m:d>
                      <m:r>
                        <a:rPr lang="en-NZ" b="0" i="1" smtClean="0">
                          <a:latin typeface="Cambria Math"/>
                        </a:rPr>
                        <m:t>=1</m:t>
                      </m:r>
                      <m:r>
                        <a:rPr lang="en-NZ" b="0" i="1" smtClean="0">
                          <a:latin typeface="Cambria Math"/>
                          <a:ea typeface="Cambria Math"/>
                        </a:rPr>
                        <m:t>→</m:t>
                      </m:r>
                      <m:r>
                        <a:rPr lang="en-NZ" b="1" i="1" smtClean="0">
                          <a:latin typeface="Cambria Math"/>
                          <a:ea typeface="Cambria Math"/>
                        </a:rPr>
                        <m:t>𝒗</m:t>
                      </m:r>
                      <m:r>
                        <a:rPr lang="en-NZ" b="0" i="1" smtClean="0">
                          <a:latin typeface="Cambria Math"/>
                          <a:ea typeface="Cambria Math"/>
                        </a:rPr>
                        <m:t> </m:t>
                      </m:r>
                      <m:r>
                        <a:rPr lang="en-NZ" b="0" i="1" smtClean="0">
                          <a:latin typeface="Cambria Math"/>
                          <a:ea typeface="Cambria Math"/>
                        </a:rPr>
                        <m:t>𝑖𝑠</m:t>
                      </m:r>
                      <m:r>
                        <a:rPr lang="en-NZ" b="0" i="1" smtClean="0">
                          <a:latin typeface="Cambria Math"/>
                          <a:ea typeface="Cambria Math"/>
                        </a:rPr>
                        <m:t> </m:t>
                      </m:r>
                      <m:r>
                        <a:rPr lang="en-NZ" b="0" i="1" smtClean="0">
                          <a:latin typeface="Cambria Math"/>
                          <a:ea typeface="Cambria Math"/>
                        </a:rPr>
                        <m:t>𝑎</m:t>
                      </m:r>
                      <m:r>
                        <a:rPr lang="en-NZ" b="0" i="1" smtClean="0">
                          <a:latin typeface="Cambria Math"/>
                          <a:ea typeface="Cambria Math"/>
                        </a:rPr>
                        <m:t> </m:t>
                      </m:r>
                      <m:r>
                        <a:rPr lang="en-NZ" b="0" i="1" smtClean="0">
                          <a:latin typeface="Cambria Math"/>
                          <a:ea typeface="Cambria Math"/>
                        </a:rPr>
                        <m:t>𝑢𝑛𝑖𝑡</m:t>
                      </m:r>
                      <m:r>
                        <a:rPr lang="en-NZ" b="0" i="1" smtClean="0">
                          <a:latin typeface="Cambria Math"/>
                          <a:ea typeface="Cambria Math"/>
                        </a:rPr>
                        <m:t> </m:t>
                      </m:r>
                      <m:r>
                        <a:rPr lang="en-NZ" b="0" i="1" smtClean="0">
                          <a:latin typeface="Cambria Math"/>
                          <a:ea typeface="Cambria Math"/>
                        </a:rPr>
                        <m:t>𝑣𝑒𝑐𝑡𝑜𝑟</m:t>
                      </m:r>
                    </m:oMath>
                  </m:oMathPara>
                </a14:m>
                <a:endParaRPr lang="en-NZ" b="0" dirty="0" smtClean="0">
                  <a:ea typeface="Cambria Math"/>
                </a:endParaRPr>
              </a:p>
              <a:p>
                <a:pPr marL="457200" lvl="1" indent="0">
                  <a:buNone/>
                </a:pPr>
                <a:endParaRPr lang="en-US" dirty="0" smtClean="0"/>
              </a:p>
              <a:p>
                <a:r>
                  <a:rPr lang="en-NZ" dirty="0" smtClean="0"/>
                  <a:t>We can derive the unit vector representation </a:t>
                </a:r>
                <a14:m>
                  <m:oMath xmlns:m="http://schemas.openxmlformats.org/officeDocument/2006/math">
                    <m:r>
                      <a:rPr lang="en-NZ" b="0" i="1" smtClean="0">
                        <a:latin typeface="Cambria Math"/>
                      </a:rPr>
                      <m:t>𝑢</m:t>
                    </m:r>
                  </m:oMath>
                </a14:m>
                <a:r>
                  <a:rPr lang="en-NZ" dirty="0" smtClean="0"/>
                  <a:t> of a vector </a:t>
                </a:r>
                <a14:m>
                  <m:oMath xmlns:m="http://schemas.openxmlformats.org/officeDocument/2006/math">
                    <m:r>
                      <a:rPr lang="en-NZ" b="0" i="1" smtClean="0">
                        <a:latin typeface="Cambria Math"/>
                      </a:rPr>
                      <m:t>𝑣</m:t>
                    </m:r>
                    <m:r>
                      <a:rPr lang="en-NZ" b="0" i="1" smtClean="0">
                        <a:latin typeface="Cambria Math"/>
                      </a:rPr>
                      <m:t> </m:t>
                    </m:r>
                  </m:oMath>
                </a14:m>
                <a:r>
                  <a:rPr lang="en-NZ" dirty="0" smtClean="0"/>
                  <a:t>in the following manner:</a:t>
                </a:r>
              </a:p>
              <a:p>
                <a:pPr marL="0" indent="0">
                  <a:buNone/>
                </a:pPr>
                <a14:m>
                  <m:oMathPara xmlns:m="http://schemas.openxmlformats.org/officeDocument/2006/math">
                    <m:oMathParaPr>
                      <m:jc m:val="centerGroup"/>
                    </m:oMathParaPr>
                    <m:oMath xmlns:m="http://schemas.openxmlformats.org/officeDocument/2006/math">
                      <m:r>
                        <a:rPr lang="en-NZ" b="1" i="1" smtClean="0">
                          <a:latin typeface="Cambria Math"/>
                        </a:rPr>
                        <m:t>𝒖</m:t>
                      </m:r>
                      <m:r>
                        <a:rPr lang="en-NZ" b="0" i="1" smtClean="0">
                          <a:latin typeface="Cambria Math"/>
                        </a:rPr>
                        <m:t>=</m:t>
                      </m:r>
                      <m:f>
                        <m:fPr>
                          <m:ctrlPr>
                            <a:rPr lang="en-NZ" b="0" i="1" smtClean="0">
                              <a:latin typeface="Cambria Math" panose="02040503050406030204" pitchFamily="18" charset="0"/>
                            </a:rPr>
                          </m:ctrlPr>
                        </m:fPr>
                        <m:num>
                          <m:r>
                            <a:rPr lang="en-NZ" b="1" i="1" smtClean="0">
                              <a:latin typeface="Cambria Math"/>
                            </a:rPr>
                            <m:t>𝒗</m:t>
                          </m:r>
                        </m:num>
                        <m:den>
                          <m:d>
                            <m:dPr>
                              <m:begChr m:val="‖"/>
                              <m:endChr m:val="‖"/>
                              <m:ctrlPr>
                                <a:rPr lang="en-NZ" b="0" i="1" smtClean="0">
                                  <a:latin typeface="Cambria Math" panose="02040503050406030204" pitchFamily="18" charset="0"/>
                                </a:rPr>
                              </m:ctrlPr>
                            </m:dPr>
                            <m:e>
                              <m:r>
                                <a:rPr lang="en-NZ" b="1" i="1" smtClean="0">
                                  <a:latin typeface="Cambria Math"/>
                                </a:rPr>
                                <m:t>𝒗</m:t>
                              </m:r>
                            </m:e>
                          </m:d>
                        </m:den>
                      </m:f>
                      <m:r>
                        <a:rPr lang="en-NZ" b="0" i="1" smtClean="0">
                          <a:latin typeface="Cambria Math"/>
                          <a:ea typeface="Cambria Math"/>
                        </a:rPr>
                        <m:t>→</m:t>
                      </m:r>
                      <m:r>
                        <a:rPr lang="en-NZ" b="1" i="1" smtClean="0">
                          <a:latin typeface="Cambria Math"/>
                          <a:ea typeface="Cambria Math"/>
                        </a:rPr>
                        <m:t>𝒖</m:t>
                      </m:r>
                      <m:r>
                        <a:rPr lang="en-NZ" b="0" i="1" smtClean="0">
                          <a:latin typeface="Cambria Math"/>
                          <a:ea typeface="Cambria Math"/>
                        </a:rPr>
                        <m:t> </m:t>
                      </m:r>
                      <m:r>
                        <a:rPr lang="en-NZ" b="0" i="1" smtClean="0">
                          <a:latin typeface="Cambria Math"/>
                          <a:ea typeface="Cambria Math"/>
                        </a:rPr>
                        <m:t>𝑖𝑠</m:t>
                      </m:r>
                      <m:r>
                        <a:rPr lang="en-NZ" b="0" i="1" smtClean="0">
                          <a:latin typeface="Cambria Math"/>
                          <a:ea typeface="Cambria Math"/>
                        </a:rPr>
                        <m:t> </m:t>
                      </m:r>
                      <m:r>
                        <a:rPr lang="en-NZ" b="0" i="1" smtClean="0">
                          <a:latin typeface="Cambria Math"/>
                          <a:ea typeface="Cambria Math"/>
                        </a:rPr>
                        <m:t>𝑎</m:t>
                      </m:r>
                      <m:r>
                        <a:rPr lang="en-NZ" b="0" i="1" smtClean="0">
                          <a:latin typeface="Cambria Math"/>
                          <a:ea typeface="Cambria Math"/>
                        </a:rPr>
                        <m:t> </m:t>
                      </m:r>
                      <m:r>
                        <a:rPr lang="en-NZ" b="0" i="1" smtClean="0">
                          <a:latin typeface="Cambria Math"/>
                          <a:ea typeface="Cambria Math"/>
                        </a:rPr>
                        <m:t>𝑢𝑛𝑖𝑡</m:t>
                      </m:r>
                      <m:r>
                        <a:rPr lang="en-NZ" b="0" i="1" smtClean="0">
                          <a:latin typeface="Cambria Math"/>
                          <a:ea typeface="Cambria Math"/>
                        </a:rPr>
                        <m:t> </m:t>
                      </m:r>
                      <m:r>
                        <a:rPr lang="en-NZ" b="0" i="1" smtClean="0">
                          <a:latin typeface="Cambria Math"/>
                          <a:ea typeface="Cambria Math"/>
                        </a:rPr>
                        <m:t>𝑣𝑒𝑐𝑡𝑜𝑟</m:t>
                      </m:r>
                    </m:oMath>
                  </m:oMathPara>
                </a14:m>
                <a:endParaRPr lang="en-US" dirty="0"/>
              </a:p>
              <a:p>
                <a:pPr marL="457200" lvl="1" indent="0">
                  <a:buNone/>
                </a:pPr>
                <a:r>
                  <a:rPr lang="en-US" dirty="0" smtClean="0"/>
                  <a:t>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 y="1889964"/>
                <a:ext cx="8229600" cy="3581399"/>
              </a:xfrm>
              <a:blipFill>
                <a:blip r:embed="rId3"/>
                <a:stretch>
                  <a:fillRect l="-1556" t="-3401" r="-20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1600200" y="5105400"/>
                <a:ext cx="5537413" cy="16698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1" i="1" smtClean="0">
                          <a:latin typeface="Cambria Math"/>
                        </a:rPr>
                        <m:t>𝒗</m:t>
                      </m:r>
                      <m:r>
                        <a:rPr lang="en-NZ" b="0" i="1" smtClean="0">
                          <a:latin typeface="Cambria Math"/>
                        </a:rPr>
                        <m:t>=</m:t>
                      </m:r>
                      <m:d>
                        <m:dPr>
                          <m:ctrlPr>
                            <a:rPr lang="en-NZ" b="0" i="1" smtClean="0">
                              <a:latin typeface="Cambria Math" panose="02040503050406030204" pitchFamily="18" charset="0"/>
                            </a:rPr>
                          </m:ctrlPr>
                        </m:dPr>
                        <m:e>
                          <m:r>
                            <a:rPr lang="en-NZ" b="0" i="1" smtClean="0">
                              <a:latin typeface="Cambria Math"/>
                            </a:rPr>
                            <m:t>1,2</m:t>
                          </m:r>
                        </m:e>
                      </m:d>
                      <m:r>
                        <a:rPr lang="en-NZ" b="0" i="1" smtClean="0">
                          <a:latin typeface="Cambria Math"/>
                        </a:rPr>
                        <m:t>     </m:t>
                      </m:r>
                      <m:d>
                        <m:dPr>
                          <m:begChr m:val="‖"/>
                          <m:endChr m:val="‖"/>
                          <m:ctrlPr>
                            <a:rPr lang="en-NZ" b="0" i="1" smtClean="0">
                              <a:latin typeface="Cambria Math" panose="02040503050406030204" pitchFamily="18" charset="0"/>
                            </a:rPr>
                          </m:ctrlPr>
                        </m:dPr>
                        <m:e>
                          <m:r>
                            <a:rPr lang="en-NZ" b="0" i="1" smtClean="0">
                              <a:latin typeface="Cambria Math"/>
                            </a:rPr>
                            <m:t>𝑣</m:t>
                          </m:r>
                        </m:e>
                      </m:d>
                      <m:r>
                        <a:rPr lang="en-NZ" b="0" i="1" baseline="-25000" smtClean="0">
                          <a:latin typeface="Cambria Math"/>
                        </a:rPr>
                        <m:t>2</m:t>
                      </m:r>
                      <m:r>
                        <a:rPr lang="en-NZ" b="0" i="1" smtClean="0">
                          <a:latin typeface="Cambria Math"/>
                        </a:rPr>
                        <m:t>=</m:t>
                      </m:r>
                      <m:rad>
                        <m:radPr>
                          <m:ctrlPr>
                            <a:rPr lang="en-NZ" b="0" i="1" smtClean="0">
                              <a:latin typeface="Cambria Math" panose="02040503050406030204" pitchFamily="18" charset="0"/>
                            </a:rPr>
                          </m:ctrlPr>
                        </m:radPr>
                        <m:deg>
                          <m:r>
                            <m:rPr>
                              <m:brk m:alnAt="7"/>
                            </m:rPr>
                            <a:rPr lang="en-NZ" b="0" i="1" smtClean="0">
                              <a:latin typeface="Cambria Math"/>
                            </a:rPr>
                            <m:t>2</m:t>
                          </m:r>
                        </m:deg>
                        <m:e>
                          <m:sSup>
                            <m:sSupPr>
                              <m:ctrlPr>
                                <a:rPr lang="en-NZ" b="0" i="1" smtClean="0">
                                  <a:latin typeface="Cambria Math" panose="02040503050406030204" pitchFamily="18" charset="0"/>
                                </a:rPr>
                              </m:ctrlPr>
                            </m:sSupPr>
                            <m:e>
                              <m:r>
                                <a:rPr lang="en-NZ" b="0" i="1" smtClean="0">
                                  <a:latin typeface="Cambria Math"/>
                                </a:rPr>
                                <m:t>1</m:t>
                              </m:r>
                            </m:e>
                            <m:sup>
                              <m:r>
                                <a:rPr lang="en-NZ" b="0" i="1" smtClean="0">
                                  <a:latin typeface="Cambria Math"/>
                                </a:rPr>
                                <m:t>2</m:t>
                              </m:r>
                            </m:sup>
                          </m:sSup>
                          <m:r>
                            <a:rPr lang="en-NZ" b="0" i="1" smtClean="0">
                              <a:latin typeface="Cambria Math"/>
                            </a:rPr>
                            <m:t>+</m:t>
                          </m:r>
                          <m:sSup>
                            <m:sSupPr>
                              <m:ctrlPr>
                                <a:rPr lang="en-NZ" b="0" i="1" smtClean="0">
                                  <a:latin typeface="Cambria Math" panose="02040503050406030204" pitchFamily="18" charset="0"/>
                                </a:rPr>
                              </m:ctrlPr>
                            </m:sSupPr>
                            <m:e>
                              <m:r>
                                <a:rPr lang="en-NZ" b="0" i="1" smtClean="0">
                                  <a:latin typeface="Cambria Math"/>
                                </a:rPr>
                                <m:t>2</m:t>
                              </m:r>
                            </m:e>
                            <m:sup>
                              <m:r>
                                <a:rPr lang="en-NZ" b="0" i="1" smtClean="0">
                                  <a:latin typeface="Cambria Math"/>
                                </a:rPr>
                                <m:t>2</m:t>
                              </m:r>
                            </m:sup>
                          </m:sSup>
                        </m:e>
                      </m:rad>
                      <m:r>
                        <a:rPr lang="en-NZ" b="0" i="1" smtClean="0">
                          <a:latin typeface="Cambria Math"/>
                        </a:rPr>
                        <m:t>=</m:t>
                      </m:r>
                      <m:rad>
                        <m:radPr>
                          <m:degHide m:val="on"/>
                          <m:ctrlPr>
                            <a:rPr lang="en-NZ" b="0" i="1" smtClean="0">
                              <a:latin typeface="Cambria Math" panose="02040503050406030204" pitchFamily="18" charset="0"/>
                            </a:rPr>
                          </m:ctrlPr>
                        </m:radPr>
                        <m:deg/>
                        <m:e>
                          <m:r>
                            <a:rPr lang="en-NZ" b="0" i="1" smtClean="0">
                              <a:latin typeface="Cambria Math"/>
                            </a:rPr>
                            <m:t>1+4</m:t>
                          </m:r>
                        </m:e>
                      </m:rad>
                      <m:r>
                        <a:rPr lang="en-NZ" b="0" i="1" smtClean="0">
                          <a:latin typeface="Cambria Math"/>
                        </a:rPr>
                        <m:t>=</m:t>
                      </m:r>
                      <m:rad>
                        <m:radPr>
                          <m:degHide m:val="on"/>
                          <m:ctrlPr>
                            <a:rPr lang="en-NZ" b="0" i="1" smtClean="0">
                              <a:latin typeface="Cambria Math" panose="02040503050406030204" pitchFamily="18" charset="0"/>
                            </a:rPr>
                          </m:ctrlPr>
                        </m:radPr>
                        <m:deg/>
                        <m:e>
                          <m:r>
                            <a:rPr lang="en-NZ" b="0" i="1" smtClean="0">
                              <a:latin typeface="Cambria Math"/>
                            </a:rPr>
                            <m:t>5</m:t>
                          </m:r>
                        </m:e>
                      </m:rad>
                      <m:r>
                        <a:rPr lang="en-NZ" i="1">
                          <a:latin typeface="Cambria Math"/>
                          <a:ea typeface="Cambria Math"/>
                        </a:rPr>
                        <m:t>≈</m:t>
                      </m:r>
                      <m:r>
                        <a:rPr lang="en-NZ" b="0" i="1" smtClean="0">
                          <a:latin typeface="Cambria Math"/>
                          <a:ea typeface="Cambria Math"/>
                        </a:rPr>
                        <m:t>2.24</m:t>
                      </m:r>
                    </m:oMath>
                  </m:oMathPara>
                </a14:m>
                <a:endParaRPr lang="en-NZ" b="0" dirty="0" smtClean="0"/>
              </a:p>
              <a:p>
                <a14:m>
                  <m:oMath xmlns:m="http://schemas.openxmlformats.org/officeDocument/2006/math">
                    <m:f>
                      <m:fPr>
                        <m:ctrlPr>
                          <a:rPr lang="en-NZ" b="1" i="1" smtClean="0">
                            <a:latin typeface="Cambria Math" panose="02040503050406030204" pitchFamily="18" charset="0"/>
                          </a:rPr>
                        </m:ctrlPr>
                      </m:fPr>
                      <m:num>
                        <m:r>
                          <a:rPr lang="en-NZ" b="1" i="1" smtClean="0">
                            <a:latin typeface="Cambria Math"/>
                          </a:rPr>
                          <m:t>𝒗</m:t>
                        </m:r>
                      </m:num>
                      <m:den>
                        <m:d>
                          <m:dPr>
                            <m:begChr m:val="‖"/>
                            <m:endChr m:val="‖"/>
                            <m:ctrlPr>
                              <a:rPr lang="en-NZ" b="1" i="1" smtClean="0">
                                <a:latin typeface="Cambria Math" panose="02040503050406030204" pitchFamily="18" charset="0"/>
                              </a:rPr>
                            </m:ctrlPr>
                          </m:dPr>
                          <m:e>
                            <m:r>
                              <a:rPr lang="en-NZ" b="1" i="1" smtClean="0">
                                <a:latin typeface="Cambria Math"/>
                              </a:rPr>
                              <m:t>𝒗</m:t>
                            </m:r>
                          </m:e>
                        </m:d>
                      </m:den>
                    </m:f>
                    <m:r>
                      <a:rPr lang="en-NZ" b="1" i="1" smtClean="0">
                        <a:latin typeface="Cambria Math"/>
                        <a:ea typeface="Cambria Math"/>
                      </a:rPr>
                      <m:t>≈</m:t>
                    </m:r>
                    <m:d>
                      <m:dPr>
                        <m:ctrlPr>
                          <a:rPr lang="en-NZ" b="1" i="1" smtClean="0">
                            <a:latin typeface="Cambria Math" panose="02040503050406030204" pitchFamily="18" charset="0"/>
                            <a:ea typeface="Cambria Math"/>
                          </a:rPr>
                        </m:ctrlPr>
                      </m:dPr>
                      <m:e>
                        <m:f>
                          <m:fPr>
                            <m:ctrlPr>
                              <a:rPr lang="en-NZ" b="1" i="1" smtClean="0">
                                <a:latin typeface="Cambria Math" panose="02040503050406030204" pitchFamily="18" charset="0"/>
                                <a:ea typeface="Cambria Math"/>
                              </a:rPr>
                            </m:ctrlPr>
                          </m:fPr>
                          <m:num>
                            <m:r>
                              <a:rPr lang="en-NZ" b="1" i="1" smtClean="0">
                                <a:latin typeface="Cambria Math"/>
                                <a:ea typeface="Cambria Math"/>
                              </a:rPr>
                              <m:t>𝟏</m:t>
                            </m:r>
                          </m:num>
                          <m:den>
                            <m:r>
                              <a:rPr lang="en-NZ" b="1" i="1" smtClean="0">
                                <a:latin typeface="Cambria Math"/>
                                <a:ea typeface="Cambria Math"/>
                              </a:rPr>
                              <m:t>𝟐</m:t>
                            </m:r>
                            <m:r>
                              <a:rPr lang="en-NZ" b="1" i="1" smtClean="0">
                                <a:latin typeface="Cambria Math"/>
                                <a:ea typeface="Cambria Math"/>
                              </a:rPr>
                              <m:t>.</m:t>
                            </m:r>
                            <m:r>
                              <a:rPr lang="en-NZ" b="1" i="1" smtClean="0">
                                <a:latin typeface="Cambria Math"/>
                                <a:ea typeface="Cambria Math"/>
                              </a:rPr>
                              <m:t>𝟐𝟒</m:t>
                            </m:r>
                          </m:den>
                        </m:f>
                        <m:r>
                          <a:rPr lang="en-NZ" b="1" i="1" smtClean="0">
                            <a:latin typeface="Cambria Math"/>
                            <a:ea typeface="Cambria Math"/>
                          </a:rPr>
                          <m:t>,</m:t>
                        </m:r>
                        <m:f>
                          <m:fPr>
                            <m:ctrlPr>
                              <a:rPr lang="en-NZ" b="1" i="1" smtClean="0">
                                <a:latin typeface="Cambria Math" panose="02040503050406030204" pitchFamily="18" charset="0"/>
                                <a:ea typeface="Cambria Math"/>
                              </a:rPr>
                            </m:ctrlPr>
                          </m:fPr>
                          <m:num>
                            <m:r>
                              <a:rPr lang="en-NZ" b="1" i="1" smtClean="0">
                                <a:latin typeface="Cambria Math"/>
                                <a:ea typeface="Cambria Math"/>
                              </a:rPr>
                              <m:t>𝟐</m:t>
                            </m:r>
                          </m:num>
                          <m:den>
                            <m:r>
                              <a:rPr lang="en-NZ" b="1" i="1" smtClean="0">
                                <a:latin typeface="Cambria Math"/>
                                <a:ea typeface="Cambria Math"/>
                              </a:rPr>
                              <m:t>𝟐</m:t>
                            </m:r>
                            <m:r>
                              <a:rPr lang="en-NZ" b="1" i="1" smtClean="0">
                                <a:latin typeface="Cambria Math"/>
                                <a:ea typeface="Cambria Math"/>
                              </a:rPr>
                              <m:t>.</m:t>
                            </m:r>
                            <m:r>
                              <a:rPr lang="en-NZ" b="1" i="1" smtClean="0">
                                <a:latin typeface="Cambria Math"/>
                                <a:ea typeface="Cambria Math"/>
                              </a:rPr>
                              <m:t>𝟐𝟒</m:t>
                            </m:r>
                          </m:den>
                        </m:f>
                      </m:e>
                    </m:d>
                    <m:r>
                      <a:rPr lang="en-NZ" b="1" i="1" smtClean="0">
                        <a:latin typeface="Cambria Math"/>
                        <a:ea typeface="Cambria Math"/>
                      </a:rPr>
                      <m:t>≈</m:t>
                    </m:r>
                    <m:d>
                      <m:dPr>
                        <m:ctrlPr>
                          <a:rPr lang="en-NZ" b="1" i="1" smtClean="0">
                            <a:latin typeface="Cambria Math" panose="02040503050406030204" pitchFamily="18" charset="0"/>
                            <a:ea typeface="Cambria Math"/>
                          </a:rPr>
                        </m:ctrlPr>
                      </m:dPr>
                      <m:e>
                        <m:r>
                          <a:rPr lang="en-NZ" b="1" i="1" smtClean="0">
                            <a:latin typeface="Cambria Math"/>
                            <a:ea typeface="Cambria Math"/>
                          </a:rPr>
                          <m:t>𝟎</m:t>
                        </m:r>
                        <m:r>
                          <a:rPr lang="en-NZ" b="1" i="1" smtClean="0">
                            <a:latin typeface="Cambria Math"/>
                            <a:ea typeface="Cambria Math"/>
                          </a:rPr>
                          <m:t>.</m:t>
                        </m:r>
                        <m:r>
                          <a:rPr lang="en-NZ" b="1" i="1" smtClean="0">
                            <a:latin typeface="Cambria Math"/>
                            <a:ea typeface="Cambria Math"/>
                          </a:rPr>
                          <m:t>𝟒𝟓</m:t>
                        </m:r>
                        <m:r>
                          <a:rPr lang="en-NZ" b="1" i="1" smtClean="0">
                            <a:latin typeface="Cambria Math"/>
                            <a:ea typeface="Cambria Math"/>
                          </a:rPr>
                          <m:t>,</m:t>
                        </m:r>
                        <m:r>
                          <a:rPr lang="en-NZ" b="1" i="1" smtClean="0">
                            <a:latin typeface="Cambria Math"/>
                            <a:ea typeface="Cambria Math"/>
                          </a:rPr>
                          <m:t>𝟎</m:t>
                        </m:r>
                        <m:r>
                          <a:rPr lang="en-NZ" b="1" i="1" smtClean="0">
                            <a:latin typeface="Cambria Math"/>
                            <a:ea typeface="Cambria Math"/>
                          </a:rPr>
                          <m:t>.</m:t>
                        </m:r>
                        <m:r>
                          <a:rPr lang="en-NZ" b="1" i="1" smtClean="0">
                            <a:latin typeface="Cambria Math"/>
                            <a:ea typeface="Cambria Math"/>
                          </a:rPr>
                          <m:t>𝟖𝟗</m:t>
                        </m:r>
                      </m:e>
                    </m:d>
                  </m:oMath>
                </a14:m>
                <a:r>
                  <a:rPr lang="en-US" dirty="0" smtClean="0"/>
                  <a:t> </a:t>
                </a:r>
              </a:p>
              <a:p>
                <a:endParaRPr lang="en-US" dirty="0"/>
              </a:p>
              <a:p>
                <a:pPr/>
                <a14:m>
                  <m:oMathPara xmlns:m="http://schemas.openxmlformats.org/officeDocument/2006/math">
                    <m:oMathParaPr>
                      <m:jc m:val="centerGroup"/>
                    </m:oMathParaPr>
                    <m:oMath xmlns:m="http://schemas.openxmlformats.org/officeDocument/2006/math">
                      <m:d>
                        <m:dPr>
                          <m:begChr m:val="‖"/>
                          <m:endChr m:val="‖"/>
                          <m:ctrlPr>
                            <a:rPr lang="en-NZ" b="0" i="1" smtClean="0">
                              <a:latin typeface="Cambria Math" panose="02040503050406030204" pitchFamily="18" charset="0"/>
                            </a:rPr>
                          </m:ctrlPr>
                        </m:dPr>
                        <m:e>
                          <m:f>
                            <m:fPr>
                              <m:ctrlPr>
                                <a:rPr lang="en-NZ" b="1" i="1">
                                  <a:latin typeface="Cambria Math" panose="02040503050406030204" pitchFamily="18" charset="0"/>
                                </a:rPr>
                              </m:ctrlPr>
                            </m:fPr>
                            <m:num>
                              <m:r>
                                <a:rPr lang="en-NZ" b="1" i="1">
                                  <a:latin typeface="Cambria Math"/>
                                </a:rPr>
                                <m:t>𝒗</m:t>
                              </m:r>
                            </m:num>
                            <m:den>
                              <m:d>
                                <m:dPr>
                                  <m:begChr m:val="‖"/>
                                  <m:endChr m:val="‖"/>
                                  <m:ctrlPr>
                                    <a:rPr lang="en-NZ" b="1" i="1">
                                      <a:latin typeface="Cambria Math" panose="02040503050406030204" pitchFamily="18" charset="0"/>
                                    </a:rPr>
                                  </m:ctrlPr>
                                </m:dPr>
                                <m:e>
                                  <m:r>
                                    <a:rPr lang="en-NZ" b="1" i="1">
                                      <a:latin typeface="Cambria Math"/>
                                    </a:rPr>
                                    <m:t>𝒗</m:t>
                                  </m:r>
                                </m:e>
                              </m:d>
                            </m:den>
                          </m:f>
                        </m:e>
                      </m:d>
                      <m:r>
                        <a:rPr lang="en-NZ" i="1">
                          <a:latin typeface="Cambria Math"/>
                          <a:ea typeface="Cambria Math"/>
                        </a:rPr>
                        <m:t>≈</m:t>
                      </m:r>
                      <m:rad>
                        <m:radPr>
                          <m:degHide m:val="on"/>
                          <m:ctrlPr>
                            <a:rPr lang="en-NZ" b="0" i="1" smtClean="0">
                              <a:latin typeface="Cambria Math" panose="02040503050406030204" pitchFamily="18" charset="0"/>
                            </a:rPr>
                          </m:ctrlPr>
                        </m:radPr>
                        <m:deg/>
                        <m:e>
                          <m:sSup>
                            <m:sSupPr>
                              <m:ctrlPr>
                                <a:rPr lang="en-NZ" b="0" i="1" smtClean="0">
                                  <a:latin typeface="Cambria Math" panose="02040503050406030204" pitchFamily="18" charset="0"/>
                                </a:rPr>
                              </m:ctrlPr>
                            </m:sSupPr>
                            <m:e>
                              <m:r>
                                <a:rPr lang="en-NZ" b="0" i="1" smtClean="0">
                                  <a:latin typeface="Cambria Math"/>
                                </a:rPr>
                                <m:t>0.45</m:t>
                              </m:r>
                            </m:e>
                            <m:sup>
                              <m:r>
                                <a:rPr lang="en-NZ" b="0" i="1" smtClean="0">
                                  <a:latin typeface="Cambria Math"/>
                                </a:rPr>
                                <m:t>2</m:t>
                              </m:r>
                            </m:sup>
                          </m:sSup>
                          <m:r>
                            <a:rPr lang="en-NZ" b="0" i="1" smtClean="0">
                              <a:latin typeface="Cambria Math"/>
                            </a:rPr>
                            <m:t>+</m:t>
                          </m:r>
                          <m:sSup>
                            <m:sSupPr>
                              <m:ctrlPr>
                                <a:rPr lang="en-NZ" b="0" i="1" smtClean="0">
                                  <a:latin typeface="Cambria Math" panose="02040503050406030204" pitchFamily="18" charset="0"/>
                                </a:rPr>
                              </m:ctrlPr>
                            </m:sSupPr>
                            <m:e>
                              <m:r>
                                <a:rPr lang="en-NZ" b="0" i="1" smtClean="0">
                                  <a:latin typeface="Cambria Math"/>
                                </a:rPr>
                                <m:t>0.89</m:t>
                              </m:r>
                            </m:e>
                            <m:sup>
                              <m:r>
                                <a:rPr lang="en-NZ" b="0" i="1" smtClean="0">
                                  <a:latin typeface="Cambria Math"/>
                                </a:rPr>
                                <m:t>2</m:t>
                              </m:r>
                            </m:sup>
                          </m:sSup>
                          <m:r>
                            <a:rPr lang="en-NZ" b="0" i="1" smtClean="0">
                              <a:latin typeface="Cambria Math"/>
                              <a:ea typeface="Cambria Math"/>
                            </a:rPr>
                            <m:t>≈</m:t>
                          </m:r>
                        </m:e>
                      </m:rad>
                      <m:rad>
                        <m:radPr>
                          <m:degHide m:val="on"/>
                          <m:ctrlPr>
                            <a:rPr lang="en-NZ" b="0" i="1" smtClean="0">
                              <a:latin typeface="Cambria Math" panose="02040503050406030204" pitchFamily="18" charset="0"/>
                            </a:rPr>
                          </m:ctrlPr>
                        </m:radPr>
                        <m:deg/>
                        <m:e>
                          <m:r>
                            <a:rPr lang="en-NZ" b="0" i="1" smtClean="0">
                              <a:latin typeface="Cambria Math"/>
                            </a:rPr>
                            <m:t>0.21+0.79</m:t>
                          </m:r>
                        </m:e>
                      </m:rad>
                      <m:r>
                        <a:rPr lang="en-NZ" i="1">
                          <a:latin typeface="Cambria Math"/>
                          <a:ea typeface="Cambria Math"/>
                        </a:rPr>
                        <m:t>≈</m:t>
                      </m:r>
                      <m:rad>
                        <m:radPr>
                          <m:degHide m:val="on"/>
                          <m:ctrlPr>
                            <a:rPr lang="en-NZ" b="0" i="1" smtClean="0">
                              <a:latin typeface="Cambria Math" panose="02040503050406030204" pitchFamily="18" charset="0"/>
                            </a:rPr>
                          </m:ctrlPr>
                        </m:radPr>
                        <m:deg/>
                        <m:e>
                          <m:r>
                            <a:rPr lang="en-NZ" b="0" i="1" smtClean="0">
                              <a:latin typeface="Cambria Math"/>
                            </a:rPr>
                            <m:t>1</m:t>
                          </m:r>
                        </m:e>
                      </m:rad>
                      <m:r>
                        <a:rPr lang="en-NZ" b="0" i="1" smtClean="0">
                          <a:latin typeface="Cambria Math"/>
                        </a:rPr>
                        <m:t>=1</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600200" y="5105400"/>
                <a:ext cx="5537413" cy="1669881"/>
              </a:xfrm>
              <a:prstGeom prst="rect">
                <a:avLst/>
              </a:prstGeom>
              <a:blipFill rotWithShape="1">
                <a:blip r:embed="rId4"/>
                <a:stretch>
                  <a:fillRect/>
                </a:stretch>
              </a:blipFill>
            </p:spPr>
            <p:txBody>
              <a:bodyPr/>
              <a:lstStyle/>
              <a:p>
                <a:r>
                  <a:rPr lang="en-US">
                    <a:noFill/>
                  </a:rPr>
                  <a:t> </a:t>
                </a:r>
              </a:p>
            </p:txBody>
          </p:sp>
        </mc:Fallback>
      </mc:AlternateContent>
      <p:pic>
        <p:nvPicPr>
          <p:cNvPr id="5" name="Picture 4"/>
          <p:cNvPicPr>
            <a:picLocks noChangeAspect="1"/>
          </p:cNvPicPr>
          <p:nvPr/>
        </p:nvPicPr>
        <p:blipFill>
          <a:blip r:embed="rId5"/>
          <a:stretch>
            <a:fillRect/>
          </a:stretch>
        </p:blipFill>
        <p:spPr>
          <a:xfrm>
            <a:off x="6553200" y="18552"/>
            <a:ext cx="2495550" cy="1895475"/>
          </a:xfrm>
          <a:prstGeom prst="rect">
            <a:avLst/>
          </a:prstGeom>
        </p:spPr>
      </p:pic>
    </p:spTree>
    <p:extLst>
      <p:ext uri="{BB962C8B-B14F-4D97-AF65-F5344CB8AC3E}">
        <p14:creationId xmlns:p14="http://schemas.microsoft.com/office/powerpoint/2010/main" val="31782703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0" y="584517"/>
            <a:ext cx="5699124" cy="56889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15200" y="1498601"/>
            <a:ext cx="1676400" cy="1200329"/>
          </a:xfrm>
          <a:prstGeom prst="rect">
            <a:avLst/>
          </a:prstGeom>
          <a:noFill/>
        </p:spPr>
        <p:txBody>
          <a:bodyPr wrap="square" rtlCol="0">
            <a:spAutoFit/>
          </a:bodyPr>
          <a:lstStyle/>
          <a:p>
            <a:r>
              <a:rPr lang="en-NZ" dirty="0" smtClean="0"/>
              <a:t>The algorithm assigns each data point to its closest centroid</a:t>
            </a:r>
            <a:endParaRPr lang="en-US" dirty="0"/>
          </a:p>
        </p:txBody>
      </p:sp>
      <p:sp>
        <p:nvSpPr>
          <p:cNvPr id="6" name="Multiply 5"/>
          <p:cNvSpPr/>
          <p:nvPr/>
        </p:nvSpPr>
        <p:spPr>
          <a:xfrm>
            <a:off x="3200400" y="2057400"/>
            <a:ext cx="457200" cy="471514"/>
          </a:xfrm>
          <a:prstGeom prst="mathMultiply">
            <a:avLst>
              <a:gd name="adj1" fmla="val 218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p:cNvSpPr/>
          <p:nvPr/>
        </p:nvSpPr>
        <p:spPr>
          <a:xfrm>
            <a:off x="4724400" y="4191000"/>
            <a:ext cx="457200" cy="471514"/>
          </a:xfrm>
          <a:prstGeom prst="mathMultiply">
            <a:avLst>
              <a:gd name="adj1" fmla="val 21876"/>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240299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0" y="584516"/>
            <a:ext cx="5699124" cy="56889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243648" y="2071805"/>
            <a:ext cx="871152"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298108" y="3789165"/>
            <a:ext cx="871152"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239000" y="1600200"/>
            <a:ext cx="1752600" cy="2308324"/>
          </a:xfrm>
          <a:prstGeom prst="rect">
            <a:avLst/>
          </a:prstGeom>
          <a:noFill/>
        </p:spPr>
        <p:txBody>
          <a:bodyPr wrap="square" rtlCol="0">
            <a:spAutoFit/>
          </a:bodyPr>
          <a:lstStyle/>
          <a:p>
            <a:r>
              <a:rPr lang="en-NZ" dirty="0" smtClean="0"/>
              <a:t>The position of each centroid is updated by computing the average position of all the data points assigned to each centroid</a:t>
            </a:r>
            <a:endParaRPr lang="en-US" dirty="0"/>
          </a:p>
        </p:txBody>
      </p:sp>
      <p:sp>
        <p:nvSpPr>
          <p:cNvPr id="10" name="Multiply 9"/>
          <p:cNvSpPr/>
          <p:nvPr/>
        </p:nvSpPr>
        <p:spPr>
          <a:xfrm>
            <a:off x="3200400" y="2057400"/>
            <a:ext cx="457200" cy="471514"/>
          </a:xfrm>
          <a:prstGeom prst="mathMultiply">
            <a:avLst>
              <a:gd name="adj1" fmla="val 21876"/>
            </a:avLst>
          </a:prstGeom>
          <a:solidFill>
            <a:srgbClr val="FF0000">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4724400" y="4191000"/>
            <a:ext cx="457200" cy="471514"/>
          </a:xfrm>
          <a:prstGeom prst="mathMultiply">
            <a:avLst>
              <a:gd name="adj1" fmla="val 21876"/>
            </a:avLst>
          </a:prstGeom>
          <a:solidFill>
            <a:srgbClr val="0000CC">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3733800" y="2424086"/>
            <a:ext cx="457200" cy="471514"/>
          </a:xfrm>
          <a:prstGeom prst="mathMultiply">
            <a:avLst>
              <a:gd name="adj1" fmla="val 218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4191000" y="3733800"/>
            <a:ext cx="457200" cy="471514"/>
          </a:xfrm>
          <a:prstGeom prst="mathMultiply">
            <a:avLst>
              <a:gd name="adj1" fmla="val 21876"/>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471351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76400" y="584516"/>
            <a:ext cx="5699124" cy="56889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243648" y="2071805"/>
            <a:ext cx="871152"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298108" y="3789165"/>
            <a:ext cx="871152" cy="849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239000" y="1600200"/>
            <a:ext cx="1752600" cy="1200329"/>
          </a:xfrm>
          <a:prstGeom prst="rect">
            <a:avLst/>
          </a:prstGeom>
          <a:noFill/>
        </p:spPr>
        <p:txBody>
          <a:bodyPr wrap="square" rtlCol="0">
            <a:spAutoFit/>
          </a:bodyPr>
          <a:lstStyle/>
          <a:p>
            <a:r>
              <a:rPr lang="en-NZ" dirty="0"/>
              <a:t>The algorithm cycles through the same procedure </a:t>
            </a:r>
            <a:r>
              <a:rPr lang="en-NZ" dirty="0" smtClean="0"/>
              <a:t>again</a:t>
            </a:r>
            <a:endParaRPr lang="en-US" dirty="0"/>
          </a:p>
        </p:txBody>
      </p:sp>
      <p:sp>
        <p:nvSpPr>
          <p:cNvPr id="12" name="Multiply 11"/>
          <p:cNvSpPr/>
          <p:nvPr/>
        </p:nvSpPr>
        <p:spPr>
          <a:xfrm>
            <a:off x="3733800" y="2424086"/>
            <a:ext cx="457200" cy="471514"/>
          </a:xfrm>
          <a:prstGeom prst="mathMultiply">
            <a:avLst>
              <a:gd name="adj1" fmla="val 218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4191000" y="3733800"/>
            <a:ext cx="457200" cy="471514"/>
          </a:xfrm>
          <a:prstGeom prst="mathMultiply">
            <a:avLst>
              <a:gd name="adj1" fmla="val 21876"/>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1602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493" y="584200"/>
            <a:ext cx="5695950" cy="568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239000" y="1600200"/>
            <a:ext cx="1752600" cy="923330"/>
          </a:xfrm>
          <a:prstGeom prst="rect">
            <a:avLst/>
          </a:prstGeom>
          <a:noFill/>
        </p:spPr>
        <p:txBody>
          <a:bodyPr wrap="square" rtlCol="0">
            <a:spAutoFit/>
          </a:bodyPr>
          <a:lstStyle/>
          <a:p>
            <a:r>
              <a:rPr lang="en-NZ" dirty="0"/>
              <a:t>each data point is assigned to its closest centroid</a:t>
            </a:r>
            <a:endParaRPr lang="en-US" dirty="0"/>
          </a:p>
        </p:txBody>
      </p:sp>
      <p:sp>
        <p:nvSpPr>
          <p:cNvPr id="8" name="Multiply 7"/>
          <p:cNvSpPr/>
          <p:nvPr/>
        </p:nvSpPr>
        <p:spPr>
          <a:xfrm>
            <a:off x="3733800" y="2424086"/>
            <a:ext cx="457200" cy="471514"/>
          </a:xfrm>
          <a:prstGeom prst="mathMultiply">
            <a:avLst>
              <a:gd name="adj1" fmla="val 218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y 8"/>
          <p:cNvSpPr/>
          <p:nvPr/>
        </p:nvSpPr>
        <p:spPr>
          <a:xfrm>
            <a:off x="4191000" y="3733800"/>
            <a:ext cx="457200" cy="471514"/>
          </a:xfrm>
          <a:prstGeom prst="mathMultiply">
            <a:avLst>
              <a:gd name="adj1" fmla="val 21876"/>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9484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493" y="584200"/>
            <a:ext cx="5695950" cy="568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239000" y="1600200"/>
            <a:ext cx="1752600" cy="2308324"/>
          </a:xfrm>
          <a:prstGeom prst="rect">
            <a:avLst/>
          </a:prstGeom>
          <a:noFill/>
        </p:spPr>
        <p:txBody>
          <a:bodyPr wrap="square" rtlCol="0">
            <a:spAutoFit/>
          </a:bodyPr>
          <a:lstStyle/>
          <a:p>
            <a:r>
              <a:rPr lang="en-NZ" dirty="0" smtClean="0"/>
              <a:t>The position of each centroid is updated by computing the average position of all the data points assigned to each centroid</a:t>
            </a:r>
            <a:endParaRPr lang="en-US" dirty="0"/>
          </a:p>
        </p:txBody>
      </p:sp>
      <p:sp>
        <p:nvSpPr>
          <p:cNvPr id="10" name="Multiply 9"/>
          <p:cNvSpPr/>
          <p:nvPr/>
        </p:nvSpPr>
        <p:spPr>
          <a:xfrm>
            <a:off x="3733800" y="2424086"/>
            <a:ext cx="457200" cy="471514"/>
          </a:xfrm>
          <a:prstGeom prst="mathMultiply">
            <a:avLst>
              <a:gd name="adj1" fmla="val 21876"/>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4191000" y="3733800"/>
            <a:ext cx="457200" cy="471514"/>
          </a:xfrm>
          <a:prstGeom prst="mathMultiply">
            <a:avLst>
              <a:gd name="adj1" fmla="val 21876"/>
            </a:avLst>
          </a:prstGeom>
          <a:solidFill>
            <a:srgbClr val="0000C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4267200" y="1905000"/>
            <a:ext cx="457200" cy="471514"/>
          </a:xfrm>
          <a:prstGeom prst="mathMultiply">
            <a:avLst>
              <a:gd name="adj1" fmla="val 218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y 12"/>
          <p:cNvSpPr/>
          <p:nvPr/>
        </p:nvSpPr>
        <p:spPr>
          <a:xfrm>
            <a:off x="3733800" y="4114800"/>
            <a:ext cx="457200" cy="471514"/>
          </a:xfrm>
          <a:prstGeom prst="mathMultiply">
            <a:avLst>
              <a:gd name="adj1" fmla="val 21876"/>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72433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493" y="584200"/>
            <a:ext cx="5695950" cy="568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7239000" y="2351818"/>
            <a:ext cx="1676400" cy="1200329"/>
          </a:xfrm>
          <a:prstGeom prst="rect">
            <a:avLst/>
          </a:prstGeom>
        </p:spPr>
        <p:txBody>
          <a:bodyPr wrap="square">
            <a:spAutoFit/>
          </a:bodyPr>
          <a:lstStyle/>
          <a:p>
            <a:r>
              <a:rPr lang="en-NZ" dirty="0"/>
              <a:t>each data point is assigned to its closest centroid</a:t>
            </a:r>
            <a:endParaRPr lang="en-US" dirty="0"/>
          </a:p>
        </p:txBody>
      </p:sp>
      <p:sp>
        <p:nvSpPr>
          <p:cNvPr id="6" name="Multiply 5"/>
          <p:cNvSpPr/>
          <p:nvPr/>
        </p:nvSpPr>
        <p:spPr>
          <a:xfrm>
            <a:off x="4267200" y="1905000"/>
            <a:ext cx="457200" cy="471514"/>
          </a:xfrm>
          <a:prstGeom prst="mathMultiply">
            <a:avLst>
              <a:gd name="adj1" fmla="val 218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p:cNvSpPr/>
          <p:nvPr/>
        </p:nvSpPr>
        <p:spPr>
          <a:xfrm>
            <a:off x="3733800" y="4114800"/>
            <a:ext cx="457200" cy="471514"/>
          </a:xfrm>
          <a:prstGeom prst="mathMultiply">
            <a:avLst>
              <a:gd name="adj1" fmla="val 21876"/>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15402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493" y="584200"/>
            <a:ext cx="5695950" cy="568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048001" y="1852970"/>
            <a:ext cx="537905"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7239000" y="1600200"/>
            <a:ext cx="1752600" cy="2308324"/>
          </a:xfrm>
          <a:prstGeom prst="rect">
            <a:avLst/>
          </a:prstGeom>
          <a:noFill/>
        </p:spPr>
        <p:txBody>
          <a:bodyPr wrap="square" rtlCol="0">
            <a:spAutoFit/>
          </a:bodyPr>
          <a:lstStyle/>
          <a:p>
            <a:r>
              <a:rPr lang="en-NZ" dirty="0" smtClean="0"/>
              <a:t>The position of each centroid is updated by computing the average position of all the data points assigned to each centroid</a:t>
            </a:r>
            <a:endParaRPr lang="en-US" dirty="0"/>
          </a:p>
        </p:txBody>
      </p:sp>
      <p:sp>
        <p:nvSpPr>
          <p:cNvPr id="9" name="Multiply 8"/>
          <p:cNvSpPr/>
          <p:nvPr/>
        </p:nvSpPr>
        <p:spPr>
          <a:xfrm>
            <a:off x="4267200" y="1905000"/>
            <a:ext cx="457200" cy="471514"/>
          </a:xfrm>
          <a:prstGeom prst="mathMultiply">
            <a:avLst>
              <a:gd name="adj1" fmla="val 21876"/>
            </a:avLst>
          </a:prstGeom>
          <a:solidFill>
            <a:srgbClr val="FF000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p:cNvSpPr/>
          <p:nvPr/>
        </p:nvSpPr>
        <p:spPr>
          <a:xfrm>
            <a:off x="3733800" y="4114800"/>
            <a:ext cx="457200" cy="471514"/>
          </a:xfrm>
          <a:prstGeom prst="mathMultiply">
            <a:avLst>
              <a:gd name="adj1" fmla="val 21876"/>
            </a:avLst>
          </a:prstGeom>
          <a:solidFill>
            <a:srgbClr val="0000CC">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p:cNvSpPr/>
          <p:nvPr/>
        </p:nvSpPr>
        <p:spPr>
          <a:xfrm>
            <a:off x="4800600" y="1828800"/>
            <a:ext cx="457200" cy="471514"/>
          </a:xfrm>
          <a:prstGeom prst="mathMultiply">
            <a:avLst>
              <a:gd name="adj1" fmla="val 218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y 11"/>
          <p:cNvSpPr/>
          <p:nvPr/>
        </p:nvSpPr>
        <p:spPr>
          <a:xfrm>
            <a:off x="3200400" y="4419600"/>
            <a:ext cx="457200" cy="471514"/>
          </a:xfrm>
          <a:prstGeom prst="mathMultiply">
            <a:avLst>
              <a:gd name="adj1" fmla="val 21876"/>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761668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493" y="584200"/>
            <a:ext cx="5695950" cy="568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048001" y="1852970"/>
            <a:ext cx="537905" cy="7632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p:cNvSpPr/>
          <p:nvPr/>
        </p:nvSpPr>
        <p:spPr>
          <a:xfrm>
            <a:off x="4800600" y="1828800"/>
            <a:ext cx="457200" cy="471514"/>
          </a:xfrm>
          <a:prstGeom prst="mathMultiply">
            <a:avLst>
              <a:gd name="adj1" fmla="val 2187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p:cNvSpPr/>
          <p:nvPr/>
        </p:nvSpPr>
        <p:spPr>
          <a:xfrm>
            <a:off x="3200400" y="4419600"/>
            <a:ext cx="457200" cy="471514"/>
          </a:xfrm>
          <a:prstGeom prst="mathMultiply">
            <a:avLst>
              <a:gd name="adj1" fmla="val 21876"/>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26929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Where are we at?</a:t>
            </a:r>
            <a:endParaRPr lang="en-US" dirty="0"/>
          </a:p>
        </p:txBody>
      </p:sp>
      <p:pic>
        <p:nvPicPr>
          <p:cNvPr id="4" name="Picture 2" descr="C:\Users\hays\Desktop\143 Computer Vision\slides\07\machine_learning_spectrum.png"/>
          <p:cNvPicPr>
            <a:picLocks noChangeAspect="1" noChangeArrowheads="1"/>
          </p:cNvPicPr>
          <p:nvPr/>
        </p:nvPicPr>
        <p:blipFill rotWithShape="1">
          <a:blip r:embed="rId2">
            <a:extLst>
              <a:ext uri="{28A0092B-C50C-407E-A947-70E740481C1C}">
                <a14:useLocalDpi xmlns:a14="http://schemas.microsoft.com/office/drawing/2010/main" val="0"/>
              </a:ext>
            </a:extLst>
          </a:blip>
          <a:srcRect l="2348" t="24273" r="2174" b="5085"/>
          <a:stretch/>
        </p:blipFill>
        <p:spPr bwMode="auto">
          <a:xfrm>
            <a:off x="197457" y="1904999"/>
            <a:ext cx="8730532" cy="4579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5486400" y="4648200"/>
            <a:ext cx="2590800" cy="142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95838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914400" y="0"/>
            <a:ext cx="7086600" cy="1905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5000" dirty="0" smtClean="0">
                <a:solidFill>
                  <a:schemeClr val="tx1">
                    <a:lumMod val="75000"/>
                    <a:lumOff val="25000"/>
                  </a:schemeClr>
                </a:solidFill>
              </a:rPr>
              <a:t>Dimensionality  Reduction</a:t>
            </a:r>
          </a:p>
        </p:txBody>
      </p:sp>
      <p:pic>
        <p:nvPicPr>
          <p:cNvPr id="4" name="Picture 3"/>
          <p:cNvPicPr>
            <a:picLocks noChangeAspect="1"/>
          </p:cNvPicPr>
          <p:nvPr/>
        </p:nvPicPr>
        <p:blipFill>
          <a:blip r:embed="rId3"/>
          <a:stretch>
            <a:fillRect/>
          </a:stretch>
        </p:blipFill>
        <p:spPr>
          <a:xfrm>
            <a:off x="2057400" y="1371600"/>
            <a:ext cx="4867275" cy="5133975"/>
          </a:xfrm>
          <a:prstGeom prst="rect">
            <a:avLst/>
          </a:prstGeom>
        </p:spPr>
      </p:pic>
    </p:spTree>
    <p:extLst>
      <p:ext uri="{BB962C8B-B14F-4D97-AF65-F5344CB8AC3E}">
        <p14:creationId xmlns:p14="http://schemas.microsoft.com/office/powerpoint/2010/main" val="2670878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4"/>
          <p:cNvSpPr>
            <a:spLocks noChangeArrowheads="1"/>
          </p:cNvSpPr>
          <p:nvPr/>
        </p:nvSpPr>
        <p:spPr bwMode="auto">
          <a:xfrm>
            <a:off x="685800" y="762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a:defRPr sz="4400">
                <a:solidFill>
                  <a:schemeClr val="tx2"/>
                </a:solidFill>
                <a:latin typeface="Arial" charset="0"/>
              </a:defRPr>
            </a:lvl1pPr>
            <a:lvl2pPr algn="ctr">
              <a:defRPr sz="4400">
                <a:solidFill>
                  <a:schemeClr val="tx2"/>
                </a:solidFill>
                <a:latin typeface="Arial" charset="0"/>
              </a:defRPr>
            </a:lvl2pPr>
            <a:lvl3pPr algn="ctr">
              <a:defRPr sz="4400">
                <a:solidFill>
                  <a:schemeClr val="tx2"/>
                </a:solidFill>
                <a:latin typeface="Arial" charset="0"/>
              </a:defRPr>
            </a:lvl3pPr>
            <a:lvl4pPr algn="ctr">
              <a:defRPr sz="4400">
                <a:solidFill>
                  <a:schemeClr val="tx2"/>
                </a:solidFill>
                <a:latin typeface="Arial" charset="0"/>
              </a:defRPr>
            </a:lvl4pPr>
            <a:lvl5pPr algn="ct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r>
              <a:rPr lang="en-US" altLang="en-US" dirty="0" smtClean="0">
                <a:solidFill>
                  <a:schemeClr val="tx1"/>
                </a:solidFill>
              </a:rPr>
              <a:t>Dot Product aka inner product</a:t>
            </a:r>
            <a:endParaRPr lang="en-US" altLang="en-US" dirty="0">
              <a:solidFill>
                <a:schemeClr val="tx1"/>
              </a:solidFill>
            </a:endParaRPr>
          </a:p>
        </p:txBody>
      </p:sp>
      <p:grpSp>
        <p:nvGrpSpPr>
          <p:cNvPr id="79877" name="Group 5"/>
          <p:cNvGrpSpPr>
            <a:grpSpLocks/>
          </p:cNvGrpSpPr>
          <p:nvPr/>
        </p:nvGrpSpPr>
        <p:grpSpPr bwMode="auto">
          <a:xfrm>
            <a:off x="545306" y="1295400"/>
            <a:ext cx="8053388" cy="1219200"/>
            <a:chOff x="336" y="1152"/>
            <a:chExt cx="5073" cy="768"/>
          </a:xfrm>
        </p:grpSpPr>
        <p:grpSp>
          <p:nvGrpSpPr>
            <p:cNvPr id="79878" name="Group 6"/>
            <p:cNvGrpSpPr>
              <a:grpSpLocks/>
            </p:cNvGrpSpPr>
            <p:nvPr/>
          </p:nvGrpSpPr>
          <p:grpSpPr bwMode="auto">
            <a:xfrm>
              <a:off x="336" y="1152"/>
              <a:ext cx="1632" cy="768"/>
              <a:chOff x="864" y="1584"/>
              <a:chExt cx="1632" cy="768"/>
            </a:xfrm>
          </p:grpSpPr>
          <p:sp>
            <p:nvSpPr>
              <p:cNvPr id="79879" name="Line 7"/>
              <p:cNvSpPr>
                <a:spLocks noChangeShapeType="1"/>
              </p:cNvSpPr>
              <p:nvPr/>
            </p:nvSpPr>
            <p:spPr bwMode="auto">
              <a:xfrm flipV="1">
                <a:off x="864" y="1584"/>
                <a:ext cx="576" cy="768"/>
              </a:xfrm>
              <a:prstGeom prst="line">
                <a:avLst/>
              </a:prstGeom>
              <a:noFill/>
              <a:ln w="9525">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0" name="Line 8"/>
              <p:cNvSpPr>
                <a:spLocks noChangeShapeType="1"/>
              </p:cNvSpPr>
              <p:nvPr/>
            </p:nvSpPr>
            <p:spPr bwMode="auto">
              <a:xfrm flipV="1">
                <a:off x="864" y="1776"/>
                <a:ext cx="1632" cy="576"/>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9881" name="Text Box 9"/>
              <p:cNvSpPr txBox="1">
                <a:spLocks noChangeArrowheads="1"/>
              </p:cNvSpPr>
              <p:nvPr/>
            </p:nvSpPr>
            <p:spPr bwMode="auto">
              <a:xfrm>
                <a:off x="950" y="1709"/>
                <a:ext cx="2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chemeClr val="hlink"/>
                    </a:solidFill>
                    <a:effectLst>
                      <a:outerShdw blurRad="38100" dist="38100" dir="2700000" algn="tl">
                        <a:srgbClr val="000000"/>
                      </a:outerShdw>
                    </a:effectLst>
                    <a:latin typeface="Comic Sans MS" pitchFamily="66" charset="0"/>
                  </a:rPr>
                  <a:t>v</a:t>
                </a:r>
              </a:p>
            </p:txBody>
          </p:sp>
          <p:sp>
            <p:nvSpPr>
              <p:cNvPr id="79882" name="Text Box 10"/>
              <p:cNvSpPr txBox="1">
                <a:spLocks noChangeArrowheads="1"/>
              </p:cNvSpPr>
              <p:nvPr/>
            </p:nvSpPr>
            <p:spPr bwMode="auto">
              <a:xfrm>
                <a:off x="1574" y="2045"/>
                <a:ext cx="24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a:solidFill>
                      <a:schemeClr val="accent1"/>
                    </a:solidFill>
                    <a:effectLst>
                      <a:outerShdw blurRad="38100" dist="38100" dir="2700000" algn="tl">
                        <a:srgbClr val="000000"/>
                      </a:outerShdw>
                    </a:effectLst>
                    <a:latin typeface="Comic Sans MS" pitchFamily="66" charset="0"/>
                  </a:rPr>
                  <a:t>w</a:t>
                </a:r>
              </a:p>
            </p:txBody>
          </p:sp>
          <p:sp>
            <p:nvSpPr>
              <p:cNvPr id="79883" name="Text Box 11"/>
              <p:cNvSpPr txBox="1">
                <a:spLocks noChangeArrowheads="1"/>
              </p:cNvSpPr>
              <p:nvPr/>
            </p:nvSpPr>
            <p:spPr bwMode="auto">
              <a:xfrm>
                <a:off x="1289" y="1875"/>
                <a:ext cx="2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effectLst>
                      <a:outerShdw blurRad="38100" dist="38100" dir="2700000" algn="tl">
                        <a:srgbClr val="000000"/>
                      </a:outerShdw>
                    </a:effectLst>
                    <a:latin typeface="Comic Sans MS" pitchFamily="66" charset="0"/>
                    <a:sym typeface="Symbol" pitchFamily="18" charset="2"/>
                  </a:rPr>
                  <a:t></a:t>
                </a:r>
                <a:endParaRPr lang="en-US" altLang="en-US" dirty="0">
                  <a:effectLst>
                    <a:outerShdw blurRad="38100" dist="38100" dir="2700000" algn="tl">
                      <a:srgbClr val="000000"/>
                    </a:outerShdw>
                  </a:effectLst>
                  <a:latin typeface="Comic Sans MS" pitchFamily="66" charset="0"/>
                </a:endParaRPr>
              </a:p>
            </p:txBody>
          </p:sp>
        </p:grpSp>
        <p:graphicFrame>
          <p:nvGraphicFramePr>
            <p:cNvPr id="79885" name="Object 13"/>
            <p:cNvGraphicFramePr>
              <a:graphicFrameLocks noChangeAspect="1"/>
            </p:cNvGraphicFramePr>
            <p:nvPr/>
          </p:nvGraphicFramePr>
          <p:xfrm>
            <a:off x="1776" y="1536"/>
            <a:ext cx="3633" cy="370"/>
          </p:xfrm>
          <a:graphic>
            <a:graphicData uri="http://schemas.openxmlformats.org/presentationml/2006/ole">
              <mc:AlternateContent xmlns:mc="http://schemas.openxmlformats.org/markup-compatibility/2006">
                <mc:Choice xmlns:v="urn:schemas-microsoft-com:vml" Requires="v">
                  <p:oleObj spid="_x0000_s32787" name="Equation" r:id="rId4" imgW="2120760" imgH="215640" progId="Equation.3">
                    <p:embed/>
                  </p:oleObj>
                </mc:Choice>
                <mc:Fallback>
                  <p:oleObj name="Equation" r:id="rId4" imgW="2120760" imgH="215640" progId="Equation.3">
                    <p:embed/>
                    <p:pic>
                      <p:nvPicPr>
                        <p:cNvPr id="79885"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1536"/>
                          <a:ext cx="3633" cy="3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9886" name="Text Box 14"/>
          <p:cNvSpPr txBox="1">
            <a:spLocks noChangeArrowheads="1"/>
          </p:cNvSpPr>
          <p:nvPr/>
        </p:nvSpPr>
        <p:spPr bwMode="auto">
          <a:xfrm>
            <a:off x="3733800" y="1600200"/>
            <a:ext cx="5071453" cy="369332"/>
          </a:xfrm>
          <a:prstGeom prst="rect">
            <a:avLst/>
          </a:prstGeom>
          <a:noFill/>
          <a:ln w="9525">
            <a:solidFill>
              <a:schemeClr val="hlink"/>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dirty="0"/>
              <a:t>The inner product </a:t>
            </a:r>
            <a:r>
              <a:rPr lang="en-US" altLang="en-US" dirty="0" smtClean="0"/>
              <a:t>of 2 vectors results in a </a:t>
            </a:r>
            <a:r>
              <a:rPr lang="en-US" altLang="en-US" b="1" dirty="0" smtClean="0">
                <a:solidFill>
                  <a:schemeClr val="hlink"/>
                </a:solidFill>
              </a:rPr>
              <a:t>SCALAR</a:t>
            </a:r>
            <a:r>
              <a:rPr lang="en-US" altLang="en-US" dirty="0">
                <a:solidFill>
                  <a:schemeClr val="hlink"/>
                </a:solidFill>
              </a:rPr>
              <a:t>!</a:t>
            </a:r>
          </a:p>
        </p:txBody>
      </p:sp>
      <p:sp>
        <p:nvSpPr>
          <p:cNvPr id="3" name="Freeform 2"/>
          <p:cNvSpPr/>
          <p:nvPr/>
        </p:nvSpPr>
        <p:spPr>
          <a:xfrm>
            <a:off x="990600" y="1914510"/>
            <a:ext cx="324740" cy="376015"/>
          </a:xfrm>
          <a:custGeom>
            <a:avLst/>
            <a:gdLst>
              <a:gd name="connsiteX0" fmla="*/ 0 w 324740"/>
              <a:gd name="connsiteY0" fmla="*/ 0 h 376015"/>
              <a:gd name="connsiteX1" fmla="*/ 94003 w 324740"/>
              <a:gd name="connsiteY1" fmla="*/ 17092 h 376015"/>
              <a:gd name="connsiteX2" fmla="*/ 179461 w 324740"/>
              <a:gd name="connsiteY2" fmla="*/ 59821 h 376015"/>
              <a:gd name="connsiteX3" fmla="*/ 196553 w 324740"/>
              <a:gd name="connsiteY3" fmla="*/ 85458 h 376015"/>
              <a:gd name="connsiteX4" fmla="*/ 222190 w 324740"/>
              <a:gd name="connsiteY4" fmla="*/ 94004 h 376015"/>
              <a:gd name="connsiteX5" fmla="*/ 247828 w 324740"/>
              <a:gd name="connsiteY5" fmla="*/ 111096 h 376015"/>
              <a:gd name="connsiteX6" fmla="*/ 264919 w 324740"/>
              <a:gd name="connsiteY6" fmla="*/ 136733 h 376015"/>
              <a:gd name="connsiteX7" fmla="*/ 290557 w 324740"/>
              <a:gd name="connsiteY7" fmla="*/ 153825 h 376015"/>
              <a:gd name="connsiteX8" fmla="*/ 307648 w 324740"/>
              <a:gd name="connsiteY8" fmla="*/ 239283 h 376015"/>
              <a:gd name="connsiteX9" fmla="*/ 324740 w 324740"/>
              <a:gd name="connsiteY9" fmla="*/ 290557 h 376015"/>
              <a:gd name="connsiteX10" fmla="*/ 316194 w 324740"/>
              <a:gd name="connsiteY10" fmla="*/ 376015 h 37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4740" h="376015">
                <a:moveTo>
                  <a:pt x="0" y="0"/>
                </a:moveTo>
                <a:cubicBezTo>
                  <a:pt x="31334" y="5697"/>
                  <a:pt x="63789" y="7021"/>
                  <a:pt x="94003" y="17092"/>
                </a:cubicBezTo>
                <a:cubicBezTo>
                  <a:pt x="124217" y="27163"/>
                  <a:pt x="152962" y="42155"/>
                  <a:pt x="179461" y="59821"/>
                </a:cubicBezTo>
                <a:cubicBezTo>
                  <a:pt x="188007" y="65518"/>
                  <a:pt x="188533" y="79042"/>
                  <a:pt x="196553" y="85458"/>
                </a:cubicBezTo>
                <a:cubicBezTo>
                  <a:pt x="203587" y="91085"/>
                  <a:pt x="214133" y="89975"/>
                  <a:pt x="222190" y="94004"/>
                </a:cubicBezTo>
                <a:cubicBezTo>
                  <a:pt x="231377" y="98597"/>
                  <a:pt x="239282" y="105399"/>
                  <a:pt x="247828" y="111096"/>
                </a:cubicBezTo>
                <a:cubicBezTo>
                  <a:pt x="253525" y="119642"/>
                  <a:pt x="257657" y="129471"/>
                  <a:pt x="264919" y="136733"/>
                </a:cubicBezTo>
                <a:cubicBezTo>
                  <a:pt x="272182" y="143996"/>
                  <a:pt x="284860" y="145279"/>
                  <a:pt x="290557" y="153825"/>
                </a:cubicBezTo>
                <a:cubicBezTo>
                  <a:pt x="296236" y="162344"/>
                  <a:pt x="307599" y="239086"/>
                  <a:pt x="307648" y="239283"/>
                </a:cubicBezTo>
                <a:cubicBezTo>
                  <a:pt x="312018" y="256761"/>
                  <a:pt x="324740" y="290557"/>
                  <a:pt x="324740" y="290557"/>
                </a:cubicBezTo>
                <a:cubicBezTo>
                  <a:pt x="315879" y="370301"/>
                  <a:pt x="316194" y="341675"/>
                  <a:pt x="316194" y="3760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 name="TextBox 3"/>
              <p:cNvSpPr txBox="1"/>
              <p:nvPr/>
            </p:nvSpPr>
            <p:spPr>
              <a:xfrm>
                <a:off x="1830024" y="4953000"/>
                <a:ext cx="5685787" cy="18158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2800" b="1" i="1" smtClean="0">
                          <a:latin typeface="Cambria Math"/>
                        </a:rPr>
                        <m:t>𝒗</m:t>
                      </m:r>
                      <m:r>
                        <a:rPr lang="en-NZ" sz="2800" b="0" i="1" smtClean="0">
                          <a:latin typeface="Cambria Math"/>
                        </a:rPr>
                        <m:t>=</m:t>
                      </m:r>
                      <m:d>
                        <m:dPr>
                          <m:ctrlPr>
                            <a:rPr lang="en-NZ" sz="2800" b="0" i="1" smtClean="0">
                              <a:latin typeface="Cambria Math" panose="02040503050406030204" pitchFamily="18" charset="0"/>
                            </a:rPr>
                          </m:ctrlPr>
                        </m:dPr>
                        <m:e>
                          <m:r>
                            <a:rPr lang="en-NZ" sz="2800" b="0" i="1" smtClean="0">
                              <a:latin typeface="Cambria Math"/>
                            </a:rPr>
                            <m:t>1,2</m:t>
                          </m:r>
                        </m:e>
                      </m:d>
                    </m:oMath>
                  </m:oMathPara>
                </a14:m>
                <a:endParaRPr lang="en-NZ" sz="2800" b="0" dirty="0" smtClean="0"/>
              </a:p>
              <a:p>
                <a:pPr/>
                <a14:m>
                  <m:oMathPara xmlns:m="http://schemas.openxmlformats.org/officeDocument/2006/math">
                    <m:oMathParaPr>
                      <m:jc m:val="centerGroup"/>
                    </m:oMathParaPr>
                    <m:oMath xmlns:m="http://schemas.openxmlformats.org/officeDocument/2006/math">
                      <m:r>
                        <a:rPr lang="en-NZ" sz="2800" b="1" i="1" smtClean="0">
                          <a:latin typeface="Cambria Math"/>
                        </a:rPr>
                        <m:t>𝒘</m:t>
                      </m:r>
                      <m:r>
                        <a:rPr lang="en-NZ" sz="2800" b="0" i="1" smtClean="0">
                          <a:latin typeface="Cambria Math"/>
                        </a:rPr>
                        <m:t>=</m:t>
                      </m:r>
                      <m:d>
                        <m:dPr>
                          <m:ctrlPr>
                            <a:rPr lang="en-NZ" sz="2800" b="0" i="1" smtClean="0">
                              <a:latin typeface="Cambria Math" panose="02040503050406030204" pitchFamily="18" charset="0"/>
                            </a:rPr>
                          </m:ctrlPr>
                        </m:dPr>
                        <m:e>
                          <m:r>
                            <a:rPr lang="en-NZ" sz="2800" b="0" i="1" smtClean="0">
                              <a:latin typeface="Cambria Math"/>
                            </a:rPr>
                            <m:t>−2,3</m:t>
                          </m:r>
                        </m:e>
                      </m:d>
                    </m:oMath>
                  </m:oMathPara>
                </a14:m>
                <a:endParaRPr lang="en-NZ" sz="2800" b="0" dirty="0" smtClean="0"/>
              </a:p>
              <a:p>
                <a:pPr/>
                <a14:m>
                  <m:oMathPara xmlns:m="http://schemas.openxmlformats.org/officeDocument/2006/math">
                    <m:oMathParaPr>
                      <m:jc m:val="centerGroup"/>
                    </m:oMathParaPr>
                    <m:oMath xmlns:m="http://schemas.openxmlformats.org/officeDocument/2006/math">
                      <m:r>
                        <a:rPr lang="en-NZ" sz="2800" b="1" i="1" smtClean="0">
                          <a:latin typeface="Cambria Math"/>
                        </a:rPr>
                        <m:t>𝒗</m:t>
                      </m:r>
                      <m:r>
                        <a:rPr lang="en-NZ" sz="2800" b="0" i="1" smtClean="0">
                          <a:latin typeface="Cambria Math"/>
                          <a:ea typeface="Cambria Math"/>
                        </a:rPr>
                        <m:t>∙</m:t>
                      </m:r>
                      <m:r>
                        <a:rPr lang="en-NZ" sz="2800" b="1" i="1" smtClean="0">
                          <a:latin typeface="Cambria Math"/>
                          <a:ea typeface="Cambria Math"/>
                        </a:rPr>
                        <m:t>𝒘</m:t>
                      </m:r>
                      <m:r>
                        <a:rPr lang="en-NZ" sz="2800" b="0" i="1" smtClean="0">
                          <a:latin typeface="Cambria Math"/>
                          <a:ea typeface="Cambria Math"/>
                        </a:rPr>
                        <m:t>=</m:t>
                      </m:r>
                      <m:d>
                        <m:dPr>
                          <m:ctrlPr>
                            <a:rPr lang="en-NZ" sz="2800" b="0" i="1" smtClean="0">
                              <a:latin typeface="Cambria Math" panose="02040503050406030204" pitchFamily="18" charset="0"/>
                              <a:ea typeface="Cambria Math"/>
                            </a:rPr>
                          </m:ctrlPr>
                        </m:dPr>
                        <m:e>
                          <m:r>
                            <a:rPr lang="en-NZ" sz="2800" b="0" i="1" smtClean="0">
                              <a:latin typeface="Cambria Math"/>
                              <a:ea typeface="Cambria Math"/>
                            </a:rPr>
                            <m:t>1∙−2,2∙3</m:t>
                          </m:r>
                        </m:e>
                      </m:d>
                      <m:r>
                        <a:rPr lang="en-NZ" sz="2800" b="0" i="1" smtClean="0">
                          <a:latin typeface="Cambria Math"/>
                          <a:ea typeface="Cambria Math"/>
                        </a:rPr>
                        <m:t>=−2+6=4</m:t>
                      </m:r>
                    </m:oMath>
                  </m:oMathPara>
                </a14:m>
                <a:endParaRPr lang="en-NZ" sz="2800" b="0" dirty="0" smtClean="0"/>
              </a:p>
              <a:p>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1830024" y="4953000"/>
                <a:ext cx="5685787" cy="1815882"/>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972084" y="2971800"/>
                <a:ext cx="7940700" cy="10772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sz="3200" b="1" i="1" smtClean="0">
                          <a:latin typeface="Cambria Math"/>
                        </a:rPr>
                        <m:t>𝒗</m:t>
                      </m:r>
                      <m:r>
                        <a:rPr lang="en-NZ" sz="3200" b="0" i="1" smtClean="0">
                          <a:latin typeface="Cambria Math"/>
                          <a:ea typeface="Cambria Math"/>
                        </a:rPr>
                        <m:t>∙</m:t>
                      </m:r>
                      <m:r>
                        <a:rPr lang="en-NZ" sz="3200" b="1" i="1" smtClean="0">
                          <a:latin typeface="Cambria Math"/>
                          <a:ea typeface="Cambria Math"/>
                        </a:rPr>
                        <m:t>𝒘</m:t>
                      </m:r>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𝑥</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2</m:t>
                          </m:r>
                        </m:e>
                      </m:d>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𝑦</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𝑦</m:t>
                          </m:r>
                          <m:r>
                            <a:rPr lang="en-NZ" sz="3200" b="0" i="1" baseline="-25000" smtClean="0">
                              <a:latin typeface="Cambria Math"/>
                              <a:ea typeface="Cambria Math"/>
                            </a:rPr>
                            <m:t>2</m:t>
                          </m:r>
                        </m:e>
                      </m:d>
                      <m:r>
                        <a:rPr lang="en-NZ" sz="3200" b="0" i="1" smtClean="0">
                          <a:latin typeface="Cambria Math"/>
                          <a:ea typeface="Cambria Math"/>
                        </a:rPr>
                        <m:t>=</m:t>
                      </m:r>
                      <m:d>
                        <m:dPr>
                          <m:begChr m:val="‖"/>
                          <m:endChr m:val="‖"/>
                          <m:ctrlPr>
                            <a:rPr lang="en-NZ" sz="3200" b="0" i="1" smtClean="0">
                              <a:latin typeface="Cambria Math" panose="02040503050406030204" pitchFamily="18" charset="0"/>
                              <a:ea typeface="Cambria Math"/>
                            </a:rPr>
                          </m:ctrlPr>
                        </m:dPr>
                        <m:e>
                          <m:r>
                            <a:rPr lang="en-NZ" sz="3200" b="1" i="1" smtClean="0">
                              <a:latin typeface="Cambria Math"/>
                              <a:ea typeface="Cambria Math"/>
                            </a:rPr>
                            <m:t>𝒗</m:t>
                          </m:r>
                        </m:e>
                      </m:d>
                      <m:r>
                        <a:rPr lang="en-NZ" sz="3200" b="0" i="1" smtClean="0">
                          <a:latin typeface="Cambria Math"/>
                          <a:ea typeface="Cambria Math"/>
                        </a:rPr>
                        <m:t>∙</m:t>
                      </m:r>
                      <m:d>
                        <m:dPr>
                          <m:begChr m:val="‖"/>
                          <m:endChr m:val="‖"/>
                          <m:ctrlPr>
                            <a:rPr lang="en-NZ" sz="3200" b="0" i="1" smtClean="0">
                              <a:latin typeface="Cambria Math" panose="02040503050406030204" pitchFamily="18" charset="0"/>
                              <a:ea typeface="Cambria Math"/>
                            </a:rPr>
                          </m:ctrlPr>
                        </m:dPr>
                        <m:e>
                          <m:r>
                            <a:rPr lang="en-NZ" sz="3200" b="1" i="1" smtClean="0">
                              <a:latin typeface="Cambria Math"/>
                              <a:ea typeface="Cambria Math"/>
                            </a:rPr>
                            <m:t>𝒘</m:t>
                          </m:r>
                        </m:e>
                      </m:d>
                      <m:func>
                        <m:funcPr>
                          <m:ctrlPr>
                            <a:rPr lang="en-NZ" sz="3200" b="0" i="1" smtClean="0">
                              <a:latin typeface="Cambria Math" panose="02040503050406030204" pitchFamily="18" charset="0"/>
                              <a:ea typeface="Cambria Math"/>
                            </a:rPr>
                          </m:ctrlPr>
                        </m:funcPr>
                        <m:fName>
                          <m:r>
                            <m:rPr>
                              <m:sty m:val="p"/>
                            </m:rPr>
                            <a:rPr lang="en-NZ" sz="3200" b="0" i="0" smtClean="0">
                              <a:latin typeface="Cambria Math"/>
                              <a:ea typeface="Cambria Math"/>
                            </a:rPr>
                            <m:t>cos</m:t>
                          </m:r>
                        </m:fName>
                        <m:e>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𝛼</m:t>
                              </m:r>
                            </m:e>
                          </m:d>
                        </m:e>
                      </m:func>
                    </m:oMath>
                  </m:oMathPara>
                </a14:m>
                <a:endParaRPr lang="en-NZ" sz="3200" b="0" dirty="0" smtClean="0">
                  <a:ea typeface="Cambria Math"/>
                </a:endParaRPr>
              </a:p>
              <a:p>
                <a:pPr/>
                <a14:m>
                  <m:oMathPara xmlns:m="http://schemas.openxmlformats.org/officeDocument/2006/math">
                    <m:oMathParaPr>
                      <m:jc m:val="centerGroup"/>
                    </m:oMathParaPr>
                    <m:oMath xmlns:m="http://schemas.openxmlformats.org/officeDocument/2006/math">
                      <m:r>
                        <a:rPr lang="en-NZ" sz="3200" b="1" i="1" smtClean="0">
                          <a:latin typeface="Cambria Math"/>
                        </a:rPr>
                        <m:t>𝒗</m:t>
                      </m:r>
                      <m:r>
                        <a:rPr lang="en-NZ" sz="3200" b="0" i="1" smtClean="0">
                          <a:latin typeface="Cambria Math"/>
                          <a:ea typeface="Cambria Math"/>
                        </a:rPr>
                        <m:t>∙</m:t>
                      </m:r>
                      <m:r>
                        <a:rPr lang="en-NZ" sz="3200" b="1" i="1" smtClean="0">
                          <a:latin typeface="Cambria Math"/>
                          <a:ea typeface="Cambria Math"/>
                        </a:rPr>
                        <m:t>𝒘</m:t>
                      </m:r>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𝑥</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2</m:t>
                          </m:r>
                        </m:e>
                      </m:d>
                      <m:r>
                        <a:rPr lang="en-NZ" sz="3200" b="0" i="1" smtClean="0">
                          <a:latin typeface="Cambria Math"/>
                          <a:ea typeface="Cambria Math"/>
                        </a:rPr>
                        <m:t>∙</m:t>
                      </m:r>
                      <m:d>
                        <m:dPr>
                          <m:ctrlPr>
                            <a:rPr lang="en-NZ" sz="3200" b="0" i="1" smtClean="0">
                              <a:latin typeface="Cambria Math" panose="02040503050406030204" pitchFamily="18" charset="0"/>
                              <a:ea typeface="Cambria Math"/>
                            </a:rPr>
                          </m:ctrlPr>
                        </m:dPr>
                        <m:e>
                          <m:r>
                            <a:rPr lang="en-NZ" sz="3200" b="0" i="1" smtClean="0">
                              <a:latin typeface="Cambria Math"/>
                              <a:ea typeface="Cambria Math"/>
                            </a:rPr>
                            <m:t>𝑦</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𝑦</m:t>
                          </m:r>
                          <m:r>
                            <a:rPr lang="en-NZ" sz="3200" b="0" i="1" baseline="-25000" smtClean="0">
                              <a:latin typeface="Cambria Math"/>
                              <a:ea typeface="Cambria Math"/>
                            </a:rPr>
                            <m:t>2</m:t>
                          </m:r>
                        </m:e>
                      </m:d>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1</m:t>
                      </m:r>
                      <m:r>
                        <a:rPr lang="en-NZ" sz="3200" b="0" i="1" smtClean="0">
                          <a:latin typeface="Cambria Math"/>
                          <a:ea typeface="Cambria Math"/>
                        </a:rPr>
                        <m:t>𝑦</m:t>
                      </m:r>
                      <m:r>
                        <a:rPr lang="en-NZ" sz="3200" b="0" i="1" baseline="-25000" smtClean="0">
                          <a:latin typeface="Cambria Math"/>
                          <a:ea typeface="Cambria Math"/>
                        </a:rPr>
                        <m:t>1</m:t>
                      </m:r>
                      <m:r>
                        <a:rPr lang="en-NZ" sz="3200" b="0" i="1" smtClean="0">
                          <a:latin typeface="Cambria Math"/>
                          <a:ea typeface="Cambria Math"/>
                        </a:rPr>
                        <m:t>+</m:t>
                      </m:r>
                      <m:r>
                        <a:rPr lang="en-NZ" sz="3200" b="0" i="1" smtClean="0">
                          <a:latin typeface="Cambria Math"/>
                          <a:ea typeface="Cambria Math"/>
                        </a:rPr>
                        <m:t>𝑥</m:t>
                      </m:r>
                      <m:r>
                        <a:rPr lang="en-NZ" sz="3200" b="0" i="1" baseline="-25000" smtClean="0">
                          <a:latin typeface="Cambria Math"/>
                          <a:ea typeface="Cambria Math"/>
                        </a:rPr>
                        <m:t>2</m:t>
                      </m:r>
                      <m:r>
                        <a:rPr lang="en-NZ" sz="3200" b="0" i="1" smtClean="0">
                          <a:latin typeface="Cambria Math"/>
                          <a:ea typeface="Cambria Math"/>
                        </a:rPr>
                        <m:t>𝑦</m:t>
                      </m:r>
                      <m:r>
                        <a:rPr lang="en-NZ" sz="3200" b="0" i="1" baseline="-25000" smtClean="0">
                          <a:latin typeface="Cambria Math"/>
                          <a:ea typeface="Cambria Math"/>
                        </a:rPr>
                        <m:t>2</m:t>
                      </m:r>
                      <m:r>
                        <a:rPr lang="en-NZ" sz="3200" b="0" i="1" smtClean="0">
                          <a:latin typeface="Cambria Math"/>
                          <a:ea typeface="Cambria Math"/>
                        </a:rPr>
                        <m:t>)</m:t>
                      </m:r>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972084" y="2971800"/>
                <a:ext cx="7940700" cy="1077218"/>
              </a:xfrm>
              <a:prstGeom prst="rect">
                <a:avLst/>
              </a:prstGeom>
              <a:blipFill rotWithShape="1">
                <a:blip r:embed="rId7"/>
                <a:stretch>
                  <a:fillRect/>
                </a:stretch>
              </a:blipFill>
            </p:spPr>
            <p:txBody>
              <a:bodyPr/>
              <a:lstStyle/>
              <a:p>
                <a:r>
                  <a:rPr lang="en-US">
                    <a:noFill/>
                  </a:rPr>
                  <a:t> </a:t>
                </a:r>
              </a:p>
            </p:txBody>
          </p:sp>
        </mc:Fallback>
      </mc:AlternateContent>
      <p:sp>
        <p:nvSpPr>
          <p:cNvPr id="2" name="TextBox 1"/>
          <p:cNvSpPr txBox="1"/>
          <p:nvPr/>
        </p:nvSpPr>
        <p:spPr>
          <a:xfrm>
            <a:off x="304800" y="6407278"/>
            <a:ext cx="8607984" cy="338554"/>
          </a:xfrm>
          <a:prstGeom prst="rect">
            <a:avLst/>
          </a:prstGeom>
          <a:noFill/>
        </p:spPr>
        <p:txBody>
          <a:bodyPr wrap="square" rtlCol="0">
            <a:spAutoFit/>
          </a:bodyPr>
          <a:lstStyle/>
          <a:p>
            <a:r>
              <a:rPr lang="en-NZ" sz="1600" dirty="0" smtClean="0">
                <a:solidFill>
                  <a:srgbClr val="FF0000"/>
                </a:solidFill>
              </a:rPr>
              <a:t>Please note that this is probably the most important mathematical operation in machine learning!</a:t>
            </a:r>
            <a:endParaRPr lang="en-US" sz="1600" dirty="0">
              <a:solidFill>
                <a:srgbClr val="FF0000"/>
              </a:solidFill>
            </a:endParaRPr>
          </a:p>
        </p:txBody>
      </p:sp>
    </p:spTree>
    <p:extLst>
      <p:ext uri="{BB962C8B-B14F-4D97-AF65-F5344CB8AC3E}">
        <p14:creationId xmlns:p14="http://schemas.microsoft.com/office/powerpoint/2010/main" val="38706450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51950" y="195421"/>
            <a:ext cx="6172651" cy="1143000"/>
          </a:xfrm>
        </p:spPr>
        <p:txBody>
          <a:bodyPr>
            <a:normAutofit fontScale="90000"/>
          </a:bodyPr>
          <a:lstStyle/>
          <a:p>
            <a:r>
              <a:rPr lang="en-US" altLang="en-US" dirty="0"/>
              <a:t>Why dimensionality reduction?</a:t>
            </a:r>
          </a:p>
        </p:txBody>
      </p:sp>
      <p:sp>
        <p:nvSpPr>
          <p:cNvPr id="5123" name="Rectangle 3"/>
          <p:cNvSpPr>
            <a:spLocks noGrp="1" noChangeArrowheads="1"/>
          </p:cNvSpPr>
          <p:nvPr>
            <p:ph type="body" idx="1"/>
          </p:nvPr>
        </p:nvSpPr>
        <p:spPr>
          <a:xfrm>
            <a:off x="-1" y="1610376"/>
            <a:ext cx="6149976" cy="5247625"/>
          </a:xfrm>
        </p:spPr>
        <p:txBody>
          <a:bodyPr>
            <a:normAutofit fontScale="70000" lnSpcReduction="20000"/>
          </a:bodyPr>
          <a:lstStyle/>
          <a:p>
            <a:r>
              <a:rPr lang="en-NZ" altLang="en-US" dirty="0" smtClean="0"/>
              <a:t>Some data sets contain too many features that make learning unfeasible</a:t>
            </a:r>
            <a:endParaRPr lang="en-US" altLang="en-US" dirty="0" smtClean="0"/>
          </a:p>
          <a:p>
            <a:endParaRPr lang="en-US" altLang="en-US" dirty="0" smtClean="0"/>
          </a:p>
          <a:p>
            <a:r>
              <a:rPr lang="en-US" altLang="en-US" dirty="0" smtClean="0"/>
              <a:t>Some </a:t>
            </a:r>
            <a:r>
              <a:rPr lang="en-US" altLang="en-US" dirty="0"/>
              <a:t>features may be </a:t>
            </a:r>
            <a:r>
              <a:rPr lang="en-US" altLang="en-US" dirty="0" smtClean="0"/>
              <a:t>irrelevant</a:t>
            </a:r>
          </a:p>
          <a:p>
            <a:endParaRPr lang="en-NZ" altLang="en-US" dirty="0"/>
          </a:p>
          <a:p>
            <a:r>
              <a:rPr lang="en-NZ" altLang="en-US" dirty="0" smtClean="0"/>
              <a:t>Some features may be correlated (redundant)</a:t>
            </a:r>
            <a:endParaRPr lang="en-US" altLang="en-US" dirty="0"/>
          </a:p>
          <a:p>
            <a:endParaRPr lang="en-US" altLang="en-US" dirty="0" smtClean="0"/>
          </a:p>
          <a:p>
            <a:r>
              <a:rPr lang="en-US" altLang="en-US" dirty="0" smtClean="0"/>
              <a:t>Combinations </a:t>
            </a:r>
            <a:r>
              <a:rPr lang="en-US" altLang="en-US" dirty="0"/>
              <a:t>of observed variables may be more effective bases for insights, even if physical meaning is obscure</a:t>
            </a:r>
          </a:p>
          <a:p>
            <a:endParaRPr lang="en-US" altLang="en-US" dirty="0" smtClean="0"/>
          </a:p>
          <a:p>
            <a:r>
              <a:rPr lang="en-US" altLang="en-US" dirty="0" smtClean="0"/>
              <a:t>Dimensionality reduction can help us to </a:t>
            </a:r>
            <a:r>
              <a:rPr lang="en-US" altLang="en-US" dirty="0"/>
              <a:t>visualize high dimensional </a:t>
            </a:r>
            <a:r>
              <a:rPr lang="en-US" altLang="en-US" dirty="0" smtClean="0"/>
              <a:t>data</a:t>
            </a:r>
            <a:endParaRPr lang="en-US" altLang="en-US" dirty="0"/>
          </a:p>
          <a:p>
            <a:endParaRPr lang="en-US" altLang="en-US" dirty="0" smtClean="0"/>
          </a:p>
          <a:p>
            <a:r>
              <a:rPr lang="en-US" altLang="en-US" dirty="0" smtClean="0"/>
              <a:t>Dimensionality reduction can also help us to compress the data</a:t>
            </a:r>
          </a:p>
        </p:txBody>
      </p:sp>
      <p:sp>
        <p:nvSpPr>
          <p:cNvPr id="4" name="Rectangle 228"/>
          <p:cNvSpPr>
            <a:spLocks noChangeArrowheads="1"/>
          </p:cNvSpPr>
          <p:nvPr/>
        </p:nvSpPr>
        <p:spPr bwMode="auto">
          <a:xfrm flipH="1" flipV="1">
            <a:off x="6679407"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 name="Rectangle 227"/>
          <p:cNvSpPr>
            <a:spLocks noChangeArrowheads="1"/>
          </p:cNvSpPr>
          <p:nvPr/>
        </p:nvSpPr>
        <p:spPr bwMode="auto">
          <a:xfrm flipH="1" flipV="1">
            <a:off x="6858001"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 name="Rectangle 228"/>
          <p:cNvSpPr>
            <a:spLocks noChangeArrowheads="1"/>
          </p:cNvSpPr>
          <p:nvPr/>
        </p:nvSpPr>
        <p:spPr bwMode="auto">
          <a:xfrm flipH="1" flipV="1">
            <a:off x="7032626"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 name="Rectangle 227"/>
          <p:cNvSpPr>
            <a:spLocks noChangeArrowheads="1"/>
          </p:cNvSpPr>
          <p:nvPr/>
        </p:nvSpPr>
        <p:spPr bwMode="auto">
          <a:xfrm flipH="1" flipV="1">
            <a:off x="7212807"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 name="Rectangle 228"/>
          <p:cNvSpPr>
            <a:spLocks noChangeArrowheads="1"/>
          </p:cNvSpPr>
          <p:nvPr/>
        </p:nvSpPr>
        <p:spPr bwMode="auto">
          <a:xfrm flipH="1" flipV="1">
            <a:off x="7387432"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 name="Rectangle 228"/>
          <p:cNvSpPr>
            <a:spLocks noChangeArrowheads="1"/>
          </p:cNvSpPr>
          <p:nvPr/>
        </p:nvSpPr>
        <p:spPr bwMode="auto">
          <a:xfrm flipH="1" flipV="1">
            <a:off x="5791201"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 name="Rectangle 227"/>
          <p:cNvSpPr>
            <a:spLocks noChangeArrowheads="1"/>
          </p:cNvSpPr>
          <p:nvPr/>
        </p:nvSpPr>
        <p:spPr bwMode="auto">
          <a:xfrm flipH="1" flipV="1">
            <a:off x="5969795"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 name="Rectangle 228"/>
          <p:cNvSpPr>
            <a:spLocks noChangeArrowheads="1"/>
          </p:cNvSpPr>
          <p:nvPr/>
        </p:nvSpPr>
        <p:spPr bwMode="auto">
          <a:xfrm flipH="1" flipV="1">
            <a:off x="6144420"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 name="Rectangle 227"/>
          <p:cNvSpPr>
            <a:spLocks noChangeArrowheads="1"/>
          </p:cNvSpPr>
          <p:nvPr/>
        </p:nvSpPr>
        <p:spPr bwMode="auto">
          <a:xfrm flipH="1" flipV="1">
            <a:off x="6324601"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 name="Rectangle 228"/>
          <p:cNvSpPr>
            <a:spLocks noChangeArrowheads="1"/>
          </p:cNvSpPr>
          <p:nvPr/>
        </p:nvSpPr>
        <p:spPr bwMode="auto">
          <a:xfrm flipH="1" flipV="1">
            <a:off x="6499226"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 name="Rectangle 228"/>
          <p:cNvSpPr>
            <a:spLocks noChangeArrowheads="1"/>
          </p:cNvSpPr>
          <p:nvPr/>
        </p:nvSpPr>
        <p:spPr bwMode="auto">
          <a:xfrm flipH="1" flipV="1">
            <a:off x="6679407"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5" name="Rectangle 227"/>
          <p:cNvSpPr>
            <a:spLocks noChangeArrowheads="1"/>
          </p:cNvSpPr>
          <p:nvPr/>
        </p:nvSpPr>
        <p:spPr bwMode="auto">
          <a:xfrm flipH="1" flipV="1">
            <a:off x="6858001"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6" name="Rectangle 228"/>
          <p:cNvSpPr>
            <a:spLocks noChangeArrowheads="1"/>
          </p:cNvSpPr>
          <p:nvPr/>
        </p:nvSpPr>
        <p:spPr bwMode="auto">
          <a:xfrm flipH="1" flipV="1">
            <a:off x="7032626"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7" name="Rectangle 227"/>
          <p:cNvSpPr>
            <a:spLocks noChangeArrowheads="1"/>
          </p:cNvSpPr>
          <p:nvPr/>
        </p:nvSpPr>
        <p:spPr bwMode="auto">
          <a:xfrm flipH="1" flipV="1">
            <a:off x="7212807"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8" name="Rectangle 228"/>
          <p:cNvSpPr>
            <a:spLocks noChangeArrowheads="1"/>
          </p:cNvSpPr>
          <p:nvPr/>
        </p:nvSpPr>
        <p:spPr bwMode="auto">
          <a:xfrm flipH="1" flipV="1">
            <a:off x="7387432"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9" name="Rectangle 228"/>
          <p:cNvSpPr>
            <a:spLocks noChangeArrowheads="1"/>
          </p:cNvSpPr>
          <p:nvPr/>
        </p:nvSpPr>
        <p:spPr bwMode="auto">
          <a:xfrm flipH="1" flipV="1">
            <a:off x="5791201"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0" name="Rectangle 227"/>
          <p:cNvSpPr>
            <a:spLocks noChangeArrowheads="1"/>
          </p:cNvSpPr>
          <p:nvPr/>
        </p:nvSpPr>
        <p:spPr bwMode="auto">
          <a:xfrm flipH="1" flipV="1">
            <a:off x="5969795"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1" name="Rectangle 228"/>
          <p:cNvSpPr>
            <a:spLocks noChangeArrowheads="1"/>
          </p:cNvSpPr>
          <p:nvPr/>
        </p:nvSpPr>
        <p:spPr bwMode="auto">
          <a:xfrm flipH="1" flipV="1">
            <a:off x="6144420"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2" name="Rectangle 227"/>
          <p:cNvSpPr>
            <a:spLocks noChangeArrowheads="1"/>
          </p:cNvSpPr>
          <p:nvPr/>
        </p:nvSpPr>
        <p:spPr bwMode="auto">
          <a:xfrm flipH="1" flipV="1">
            <a:off x="6324601"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3" name="Rectangle 228"/>
          <p:cNvSpPr>
            <a:spLocks noChangeArrowheads="1"/>
          </p:cNvSpPr>
          <p:nvPr/>
        </p:nvSpPr>
        <p:spPr bwMode="auto">
          <a:xfrm flipH="1" flipV="1">
            <a:off x="6499226"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4" name="Rectangle 228"/>
          <p:cNvSpPr>
            <a:spLocks noChangeArrowheads="1"/>
          </p:cNvSpPr>
          <p:nvPr/>
        </p:nvSpPr>
        <p:spPr bwMode="auto">
          <a:xfrm flipH="1" flipV="1">
            <a:off x="6679407"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5" name="Rectangle 227"/>
          <p:cNvSpPr>
            <a:spLocks noChangeArrowheads="1"/>
          </p:cNvSpPr>
          <p:nvPr/>
        </p:nvSpPr>
        <p:spPr bwMode="auto">
          <a:xfrm flipH="1" flipV="1">
            <a:off x="6858001"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6" name="Rectangle 228"/>
          <p:cNvSpPr>
            <a:spLocks noChangeArrowheads="1"/>
          </p:cNvSpPr>
          <p:nvPr/>
        </p:nvSpPr>
        <p:spPr bwMode="auto">
          <a:xfrm flipH="1" flipV="1">
            <a:off x="7032626"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7" name="Rectangle 227"/>
          <p:cNvSpPr>
            <a:spLocks noChangeArrowheads="1"/>
          </p:cNvSpPr>
          <p:nvPr/>
        </p:nvSpPr>
        <p:spPr bwMode="auto">
          <a:xfrm flipH="1" flipV="1">
            <a:off x="7212807"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8" name="Rectangle 228"/>
          <p:cNvSpPr>
            <a:spLocks noChangeArrowheads="1"/>
          </p:cNvSpPr>
          <p:nvPr/>
        </p:nvSpPr>
        <p:spPr bwMode="auto">
          <a:xfrm flipH="1" flipV="1">
            <a:off x="7387432"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9" name="Rectangle 228"/>
          <p:cNvSpPr>
            <a:spLocks noChangeArrowheads="1"/>
          </p:cNvSpPr>
          <p:nvPr/>
        </p:nvSpPr>
        <p:spPr bwMode="auto">
          <a:xfrm flipH="1" flipV="1">
            <a:off x="5791201"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0" name="Rectangle 227"/>
          <p:cNvSpPr>
            <a:spLocks noChangeArrowheads="1"/>
          </p:cNvSpPr>
          <p:nvPr/>
        </p:nvSpPr>
        <p:spPr bwMode="auto">
          <a:xfrm flipH="1" flipV="1">
            <a:off x="5969795"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1" name="Rectangle 228"/>
          <p:cNvSpPr>
            <a:spLocks noChangeArrowheads="1"/>
          </p:cNvSpPr>
          <p:nvPr/>
        </p:nvSpPr>
        <p:spPr bwMode="auto">
          <a:xfrm flipH="1" flipV="1">
            <a:off x="6144420"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2" name="Rectangle 227"/>
          <p:cNvSpPr>
            <a:spLocks noChangeArrowheads="1"/>
          </p:cNvSpPr>
          <p:nvPr/>
        </p:nvSpPr>
        <p:spPr bwMode="auto">
          <a:xfrm flipH="1" flipV="1">
            <a:off x="6324601"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3" name="Rectangle 228"/>
          <p:cNvSpPr>
            <a:spLocks noChangeArrowheads="1"/>
          </p:cNvSpPr>
          <p:nvPr/>
        </p:nvSpPr>
        <p:spPr bwMode="auto">
          <a:xfrm flipH="1" flipV="1">
            <a:off x="6499226"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4" name="Rectangle 228"/>
          <p:cNvSpPr>
            <a:spLocks noChangeArrowheads="1"/>
          </p:cNvSpPr>
          <p:nvPr/>
        </p:nvSpPr>
        <p:spPr bwMode="auto">
          <a:xfrm flipH="1" flipV="1">
            <a:off x="6679407"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5" name="Rectangle 227"/>
          <p:cNvSpPr>
            <a:spLocks noChangeArrowheads="1"/>
          </p:cNvSpPr>
          <p:nvPr/>
        </p:nvSpPr>
        <p:spPr bwMode="auto">
          <a:xfrm flipH="1" flipV="1">
            <a:off x="6858001"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6" name="Rectangle 228"/>
          <p:cNvSpPr>
            <a:spLocks noChangeArrowheads="1"/>
          </p:cNvSpPr>
          <p:nvPr/>
        </p:nvSpPr>
        <p:spPr bwMode="auto">
          <a:xfrm flipH="1" flipV="1">
            <a:off x="7032626"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7" name="Rectangle 227"/>
          <p:cNvSpPr>
            <a:spLocks noChangeArrowheads="1"/>
          </p:cNvSpPr>
          <p:nvPr/>
        </p:nvSpPr>
        <p:spPr bwMode="auto">
          <a:xfrm flipH="1" flipV="1">
            <a:off x="7212807"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8" name="Rectangle 228"/>
          <p:cNvSpPr>
            <a:spLocks noChangeArrowheads="1"/>
          </p:cNvSpPr>
          <p:nvPr/>
        </p:nvSpPr>
        <p:spPr bwMode="auto">
          <a:xfrm flipH="1" flipV="1">
            <a:off x="7387432"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39" name="Rectangle 228"/>
          <p:cNvSpPr>
            <a:spLocks noChangeArrowheads="1"/>
          </p:cNvSpPr>
          <p:nvPr/>
        </p:nvSpPr>
        <p:spPr bwMode="auto">
          <a:xfrm flipH="1" flipV="1">
            <a:off x="5791201"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40" name="Rectangle 227"/>
          <p:cNvSpPr>
            <a:spLocks noChangeArrowheads="1"/>
          </p:cNvSpPr>
          <p:nvPr/>
        </p:nvSpPr>
        <p:spPr bwMode="auto">
          <a:xfrm flipH="1" flipV="1">
            <a:off x="5969795"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41" name="Rectangle 228"/>
          <p:cNvSpPr>
            <a:spLocks noChangeArrowheads="1"/>
          </p:cNvSpPr>
          <p:nvPr/>
        </p:nvSpPr>
        <p:spPr bwMode="auto">
          <a:xfrm flipH="1" flipV="1">
            <a:off x="6144420"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42" name="Rectangle 227"/>
          <p:cNvSpPr>
            <a:spLocks noChangeArrowheads="1"/>
          </p:cNvSpPr>
          <p:nvPr/>
        </p:nvSpPr>
        <p:spPr bwMode="auto">
          <a:xfrm flipH="1" flipV="1">
            <a:off x="6324601"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43" name="Rectangle 228"/>
          <p:cNvSpPr>
            <a:spLocks noChangeArrowheads="1"/>
          </p:cNvSpPr>
          <p:nvPr/>
        </p:nvSpPr>
        <p:spPr bwMode="auto">
          <a:xfrm flipH="1" flipV="1">
            <a:off x="6499226"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44" name="Rectangle 228"/>
          <p:cNvSpPr>
            <a:spLocks noChangeArrowheads="1"/>
          </p:cNvSpPr>
          <p:nvPr/>
        </p:nvSpPr>
        <p:spPr bwMode="auto">
          <a:xfrm flipH="1" flipV="1">
            <a:off x="6679407"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45" name="Rectangle 227"/>
          <p:cNvSpPr>
            <a:spLocks noChangeArrowheads="1"/>
          </p:cNvSpPr>
          <p:nvPr/>
        </p:nvSpPr>
        <p:spPr bwMode="auto">
          <a:xfrm flipH="1" flipV="1">
            <a:off x="6858001"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46" name="Rectangle 228"/>
          <p:cNvSpPr>
            <a:spLocks noChangeArrowheads="1"/>
          </p:cNvSpPr>
          <p:nvPr/>
        </p:nvSpPr>
        <p:spPr bwMode="auto">
          <a:xfrm flipH="1" flipV="1">
            <a:off x="7032626"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47" name="Rectangle 227"/>
          <p:cNvSpPr>
            <a:spLocks noChangeArrowheads="1"/>
          </p:cNvSpPr>
          <p:nvPr/>
        </p:nvSpPr>
        <p:spPr bwMode="auto">
          <a:xfrm flipH="1" flipV="1">
            <a:off x="7212807"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48" name="Rectangle 228"/>
          <p:cNvSpPr>
            <a:spLocks noChangeArrowheads="1"/>
          </p:cNvSpPr>
          <p:nvPr/>
        </p:nvSpPr>
        <p:spPr bwMode="auto">
          <a:xfrm flipH="1" flipV="1">
            <a:off x="7387432"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49" name="Rectangle 228"/>
          <p:cNvSpPr>
            <a:spLocks noChangeArrowheads="1"/>
          </p:cNvSpPr>
          <p:nvPr/>
        </p:nvSpPr>
        <p:spPr bwMode="auto">
          <a:xfrm flipH="1" flipV="1">
            <a:off x="5791201"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0" name="Rectangle 49"/>
          <p:cNvSpPr>
            <a:spLocks noChangeArrowheads="1"/>
          </p:cNvSpPr>
          <p:nvPr/>
        </p:nvSpPr>
        <p:spPr bwMode="auto">
          <a:xfrm flipH="1" flipV="1">
            <a:off x="5969795"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1" name="Rectangle 50"/>
          <p:cNvSpPr>
            <a:spLocks noChangeArrowheads="1"/>
          </p:cNvSpPr>
          <p:nvPr/>
        </p:nvSpPr>
        <p:spPr bwMode="auto">
          <a:xfrm flipH="1" flipV="1">
            <a:off x="6144420"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2" name="Rectangle 227"/>
          <p:cNvSpPr>
            <a:spLocks noChangeArrowheads="1"/>
          </p:cNvSpPr>
          <p:nvPr/>
        </p:nvSpPr>
        <p:spPr bwMode="auto">
          <a:xfrm flipH="1" flipV="1">
            <a:off x="6324601"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3" name="Rectangle 228"/>
          <p:cNvSpPr>
            <a:spLocks noChangeArrowheads="1"/>
          </p:cNvSpPr>
          <p:nvPr/>
        </p:nvSpPr>
        <p:spPr bwMode="auto">
          <a:xfrm flipH="1" flipV="1">
            <a:off x="6499226"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4" name="Rectangle 228"/>
          <p:cNvSpPr>
            <a:spLocks noChangeArrowheads="1"/>
          </p:cNvSpPr>
          <p:nvPr/>
        </p:nvSpPr>
        <p:spPr bwMode="auto">
          <a:xfrm flipH="1" flipV="1">
            <a:off x="6679407"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5" name="Rectangle 227"/>
          <p:cNvSpPr>
            <a:spLocks noChangeArrowheads="1"/>
          </p:cNvSpPr>
          <p:nvPr/>
        </p:nvSpPr>
        <p:spPr bwMode="auto">
          <a:xfrm flipH="1" flipV="1">
            <a:off x="6858001"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6" name="Rectangle 228"/>
          <p:cNvSpPr>
            <a:spLocks noChangeArrowheads="1"/>
          </p:cNvSpPr>
          <p:nvPr/>
        </p:nvSpPr>
        <p:spPr bwMode="auto">
          <a:xfrm flipH="1" flipV="1">
            <a:off x="7032626"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7" name="Rectangle 227"/>
          <p:cNvSpPr>
            <a:spLocks noChangeArrowheads="1"/>
          </p:cNvSpPr>
          <p:nvPr/>
        </p:nvSpPr>
        <p:spPr bwMode="auto">
          <a:xfrm flipH="1" flipV="1">
            <a:off x="7212807"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8" name="Rectangle 228"/>
          <p:cNvSpPr>
            <a:spLocks noChangeArrowheads="1"/>
          </p:cNvSpPr>
          <p:nvPr/>
        </p:nvSpPr>
        <p:spPr bwMode="auto">
          <a:xfrm flipH="1" flipV="1">
            <a:off x="7387432"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59" name="Rectangle 228"/>
          <p:cNvSpPr>
            <a:spLocks noChangeArrowheads="1"/>
          </p:cNvSpPr>
          <p:nvPr/>
        </p:nvSpPr>
        <p:spPr bwMode="auto">
          <a:xfrm flipH="1" flipV="1">
            <a:off x="5791201"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0" name="Rectangle 227"/>
          <p:cNvSpPr>
            <a:spLocks noChangeArrowheads="1"/>
          </p:cNvSpPr>
          <p:nvPr/>
        </p:nvSpPr>
        <p:spPr bwMode="auto">
          <a:xfrm flipH="1" flipV="1">
            <a:off x="5969795"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1" name="Rectangle 228"/>
          <p:cNvSpPr>
            <a:spLocks noChangeArrowheads="1"/>
          </p:cNvSpPr>
          <p:nvPr/>
        </p:nvSpPr>
        <p:spPr bwMode="auto">
          <a:xfrm flipH="1" flipV="1">
            <a:off x="6144420"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2" name="Rectangle 227"/>
          <p:cNvSpPr>
            <a:spLocks noChangeArrowheads="1"/>
          </p:cNvSpPr>
          <p:nvPr/>
        </p:nvSpPr>
        <p:spPr bwMode="auto">
          <a:xfrm flipH="1" flipV="1">
            <a:off x="6324601"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3" name="Rectangle 228"/>
          <p:cNvSpPr>
            <a:spLocks noChangeArrowheads="1"/>
          </p:cNvSpPr>
          <p:nvPr/>
        </p:nvSpPr>
        <p:spPr bwMode="auto">
          <a:xfrm flipH="1" flipV="1">
            <a:off x="6499226"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4" name="Rectangle 228"/>
          <p:cNvSpPr>
            <a:spLocks noChangeArrowheads="1"/>
          </p:cNvSpPr>
          <p:nvPr/>
        </p:nvSpPr>
        <p:spPr bwMode="auto">
          <a:xfrm flipH="1" flipV="1">
            <a:off x="6679407"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5" name="Rectangle 227"/>
          <p:cNvSpPr>
            <a:spLocks noChangeArrowheads="1"/>
          </p:cNvSpPr>
          <p:nvPr/>
        </p:nvSpPr>
        <p:spPr bwMode="auto">
          <a:xfrm flipH="1" flipV="1">
            <a:off x="6858001"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6" name="Rectangle 228"/>
          <p:cNvSpPr>
            <a:spLocks noChangeArrowheads="1"/>
          </p:cNvSpPr>
          <p:nvPr/>
        </p:nvSpPr>
        <p:spPr bwMode="auto">
          <a:xfrm flipH="1" flipV="1">
            <a:off x="7032626"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7" name="Rectangle 227"/>
          <p:cNvSpPr>
            <a:spLocks noChangeArrowheads="1"/>
          </p:cNvSpPr>
          <p:nvPr/>
        </p:nvSpPr>
        <p:spPr bwMode="auto">
          <a:xfrm flipH="1" flipV="1">
            <a:off x="7212807"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8" name="Rectangle 228"/>
          <p:cNvSpPr>
            <a:spLocks noChangeArrowheads="1"/>
          </p:cNvSpPr>
          <p:nvPr/>
        </p:nvSpPr>
        <p:spPr bwMode="auto">
          <a:xfrm flipH="1" flipV="1">
            <a:off x="7387432"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69" name="Rectangle 228"/>
          <p:cNvSpPr>
            <a:spLocks noChangeArrowheads="1"/>
          </p:cNvSpPr>
          <p:nvPr/>
        </p:nvSpPr>
        <p:spPr bwMode="auto">
          <a:xfrm flipH="1" flipV="1">
            <a:off x="5791201"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0" name="Rectangle 227"/>
          <p:cNvSpPr>
            <a:spLocks noChangeArrowheads="1"/>
          </p:cNvSpPr>
          <p:nvPr/>
        </p:nvSpPr>
        <p:spPr bwMode="auto">
          <a:xfrm flipH="1" flipV="1">
            <a:off x="5969795"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1" name="Rectangle 228"/>
          <p:cNvSpPr>
            <a:spLocks noChangeArrowheads="1"/>
          </p:cNvSpPr>
          <p:nvPr/>
        </p:nvSpPr>
        <p:spPr bwMode="auto">
          <a:xfrm flipH="1" flipV="1">
            <a:off x="6144420"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2" name="Rectangle 227"/>
          <p:cNvSpPr>
            <a:spLocks noChangeArrowheads="1"/>
          </p:cNvSpPr>
          <p:nvPr/>
        </p:nvSpPr>
        <p:spPr bwMode="auto">
          <a:xfrm flipH="1" flipV="1">
            <a:off x="6324601"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3" name="Rectangle 228"/>
          <p:cNvSpPr>
            <a:spLocks noChangeArrowheads="1"/>
          </p:cNvSpPr>
          <p:nvPr/>
        </p:nvSpPr>
        <p:spPr bwMode="auto">
          <a:xfrm flipH="1" flipV="1">
            <a:off x="6499226"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4" name="Rectangle 228"/>
          <p:cNvSpPr>
            <a:spLocks noChangeArrowheads="1"/>
          </p:cNvSpPr>
          <p:nvPr/>
        </p:nvSpPr>
        <p:spPr bwMode="auto">
          <a:xfrm flipH="1" flipV="1">
            <a:off x="6679407"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5" name="Rectangle 227"/>
          <p:cNvSpPr>
            <a:spLocks noChangeArrowheads="1"/>
          </p:cNvSpPr>
          <p:nvPr/>
        </p:nvSpPr>
        <p:spPr bwMode="auto">
          <a:xfrm flipH="1" flipV="1">
            <a:off x="6858001"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6" name="Rectangle 228"/>
          <p:cNvSpPr>
            <a:spLocks noChangeArrowheads="1"/>
          </p:cNvSpPr>
          <p:nvPr/>
        </p:nvSpPr>
        <p:spPr bwMode="auto">
          <a:xfrm flipH="1" flipV="1">
            <a:off x="7032626"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7" name="Rectangle 227"/>
          <p:cNvSpPr>
            <a:spLocks noChangeArrowheads="1"/>
          </p:cNvSpPr>
          <p:nvPr/>
        </p:nvSpPr>
        <p:spPr bwMode="auto">
          <a:xfrm flipH="1" flipV="1">
            <a:off x="7212807"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8" name="Rectangle 228"/>
          <p:cNvSpPr>
            <a:spLocks noChangeArrowheads="1"/>
          </p:cNvSpPr>
          <p:nvPr/>
        </p:nvSpPr>
        <p:spPr bwMode="auto">
          <a:xfrm flipH="1" flipV="1">
            <a:off x="7387432"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79" name="Rectangle 228"/>
          <p:cNvSpPr>
            <a:spLocks noChangeArrowheads="1"/>
          </p:cNvSpPr>
          <p:nvPr/>
        </p:nvSpPr>
        <p:spPr bwMode="auto">
          <a:xfrm flipH="1" flipV="1">
            <a:off x="5791201"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0" name="Rectangle 227"/>
          <p:cNvSpPr>
            <a:spLocks noChangeArrowheads="1"/>
          </p:cNvSpPr>
          <p:nvPr/>
        </p:nvSpPr>
        <p:spPr bwMode="auto">
          <a:xfrm flipH="1" flipV="1">
            <a:off x="5969795"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1" name="Rectangle 228"/>
          <p:cNvSpPr>
            <a:spLocks noChangeArrowheads="1"/>
          </p:cNvSpPr>
          <p:nvPr/>
        </p:nvSpPr>
        <p:spPr bwMode="auto">
          <a:xfrm flipH="1" flipV="1">
            <a:off x="6144420"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2" name="Rectangle 227"/>
          <p:cNvSpPr>
            <a:spLocks noChangeArrowheads="1"/>
          </p:cNvSpPr>
          <p:nvPr/>
        </p:nvSpPr>
        <p:spPr bwMode="auto">
          <a:xfrm flipH="1" flipV="1">
            <a:off x="6324601"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3" name="Rectangle 228"/>
          <p:cNvSpPr>
            <a:spLocks noChangeArrowheads="1"/>
          </p:cNvSpPr>
          <p:nvPr/>
        </p:nvSpPr>
        <p:spPr bwMode="auto">
          <a:xfrm flipH="1" flipV="1">
            <a:off x="6499226"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84" name="TextBox 83"/>
              <p:cNvSpPr txBox="1"/>
              <p:nvPr/>
            </p:nvSpPr>
            <p:spPr>
              <a:xfrm>
                <a:off x="7151514" y="584200"/>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𝑋</m:t>
                      </m:r>
                    </m:oMath>
                  </m:oMathPara>
                </a14:m>
                <a:endParaRPr lang="en-US" dirty="0"/>
              </a:p>
            </p:txBody>
          </p:sp>
        </mc:Choice>
        <mc:Fallback xmlns="">
          <p:sp>
            <p:nvSpPr>
              <p:cNvPr id="84" name="TextBox 83"/>
              <p:cNvSpPr txBox="1">
                <a:spLocks noRot="1" noChangeAspect="1" noMove="1" noResize="1" noEditPoints="1" noAdjustHandles="1" noChangeArrowheads="1" noChangeShapeType="1" noTextEdit="1"/>
              </p:cNvSpPr>
              <p:nvPr/>
            </p:nvSpPr>
            <p:spPr>
              <a:xfrm>
                <a:off x="7151513" y="438150"/>
                <a:ext cx="392287" cy="369332"/>
              </a:xfrm>
              <a:prstGeom prst="rect">
                <a:avLst/>
              </a:prstGeom>
              <a:blipFill rotWithShape="1">
                <a:blip r:embed="rId2"/>
                <a:stretch>
                  <a:fillRect/>
                </a:stretch>
              </a:blipFill>
            </p:spPr>
            <p:txBody>
              <a:bodyPr/>
              <a:lstStyle/>
              <a:p>
                <a:r>
                  <a:rPr lang="en-US">
                    <a:noFill/>
                  </a:rPr>
                  <a:t> </a:t>
                </a:r>
              </a:p>
            </p:txBody>
          </p:sp>
        </mc:Fallback>
      </mc:AlternateContent>
      <p:sp>
        <p:nvSpPr>
          <p:cNvPr id="85" name="Rectangle 228"/>
          <p:cNvSpPr>
            <a:spLocks noChangeArrowheads="1"/>
          </p:cNvSpPr>
          <p:nvPr/>
        </p:nvSpPr>
        <p:spPr bwMode="auto">
          <a:xfrm flipH="1" flipV="1">
            <a:off x="7566026"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6" name="Rectangle 227"/>
          <p:cNvSpPr>
            <a:spLocks noChangeArrowheads="1"/>
          </p:cNvSpPr>
          <p:nvPr/>
        </p:nvSpPr>
        <p:spPr bwMode="auto">
          <a:xfrm flipH="1" flipV="1">
            <a:off x="7744620"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7" name="Rectangle 228"/>
          <p:cNvSpPr>
            <a:spLocks noChangeArrowheads="1"/>
          </p:cNvSpPr>
          <p:nvPr/>
        </p:nvSpPr>
        <p:spPr bwMode="auto">
          <a:xfrm flipH="1" flipV="1">
            <a:off x="7919245"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8" name="Rectangle 227"/>
          <p:cNvSpPr>
            <a:spLocks noChangeArrowheads="1"/>
          </p:cNvSpPr>
          <p:nvPr/>
        </p:nvSpPr>
        <p:spPr bwMode="auto">
          <a:xfrm flipH="1" flipV="1">
            <a:off x="8099426"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89" name="Rectangle 228"/>
          <p:cNvSpPr>
            <a:spLocks noChangeArrowheads="1"/>
          </p:cNvSpPr>
          <p:nvPr/>
        </p:nvSpPr>
        <p:spPr bwMode="auto">
          <a:xfrm flipH="1" flipV="1">
            <a:off x="8274051"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0" name="Rectangle 228"/>
          <p:cNvSpPr>
            <a:spLocks noChangeArrowheads="1"/>
          </p:cNvSpPr>
          <p:nvPr/>
        </p:nvSpPr>
        <p:spPr bwMode="auto">
          <a:xfrm flipH="1" flipV="1">
            <a:off x="7566026"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1" name="Rectangle 227"/>
          <p:cNvSpPr>
            <a:spLocks noChangeArrowheads="1"/>
          </p:cNvSpPr>
          <p:nvPr/>
        </p:nvSpPr>
        <p:spPr bwMode="auto">
          <a:xfrm flipH="1" flipV="1">
            <a:off x="7744620"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2" name="Rectangle 228"/>
          <p:cNvSpPr>
            <a:spLocks noChangeArrowheads="1"/>
          </p:cNvSpPr>
          <p:nvPr/>
        </p:nvSpPr>
        <p:spPr bwMode="auto">
          <a:xfrm flipH="1" flipV="1">
            <a:off x="7919245"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3" name="Rectangle 227"/>
          <p:cNvSpPr>
            <a:spLocks noChangeArrowheads="1"/>
          </p:cNvSpPr>
          <p:nvPr/>
        </p:nvSpPr>
        <p:spPr bwMode="auto">
          <a:xfrm flipH="1" flipV="1">
            <a:off x="8099426"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4" name="Rectangle 228"/>
          <p:cNvSpPr>
            <a:spLocks noChangeArrowheads="1"/>
          </p:cNvSpPr>
          <p:nvPr/>
        </p:nvSpPr>
        <p:spPr bwMode="auto">
          <a:xfrm flipH="1" flipV="1">
            <a:off x="8274051"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5" name="Rectangle 228"/>
          <p:cNvSpPr>
            <a:spLocks noChangeArrowheads="1"/>
          </p:cNvSpPr>
          <p:nvPr/>
        </p:nvSpPr>
        <p:spPr bwMode="auto">
          <a:xfrm flipH="1" flipV="1">
            <a:off x="7566026"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6" name="Rectangle 227"/>
          <p:cNvSpPr>
            <a:spLocks noChangeArrowheads="1"/>
          </p:cNvSpPr>
          <p:nvPr/>
        </p:nvSpPr>
        <p:spPr bwMode="auto">
          <a:xfrm flipH="1" flipV="1">
            <a:off x="7744620"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7" name="Rectangle 228"/>
          <p:cNvSpPr>
            <a:spLocks noChangeArrowheads="1"/>
          </p:cNvSpPr>
          <p:nvPr/>
        </p:nvSpPr>
        <p:spPr bwMode="auto">
          <a:xfrm flipH="1" flipV="1">
            <a:off x="7919245"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8" name="Rectangle 227"/>
          <p:cNvSpPr>
            <a:spLocks noChangeArrowheads="1"/>
          </p:cNvSpPr>
          <p:nvPr/>
        </p:nvSpPr>
        <p:spPr bwMode="auto">
          <a:xfrm flipH="1" flipV="1">
            <a:off x="8099426"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99" name="Rectangle 228"/>
          <p:cNvSpPr>
            <a:spLocks noChangeArrowheads="1"/>
          </p:cNvSpPr>
          <p:nvPr/>
        </p:nvSpPr>
        <p:spPr bwMode="auto">
          <a:xfrm flipH="1" flipV="1">
            <a:off x="8274051"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0" name="Rectangle 228"/>
          <p:cNvSpPr>
            <a:spLocks noChangeArrowheads="1"/>
          </p:cNvSpPr>
          <p:nvPr/>
        </p:nvSpPr>
        <p:spPr bwMode="auto">
          <a:xfrm flipH="1" flipV="1">
            <a:off x="7566026"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1" name="Rectangle 227"/>
          <p:cNvSpPr>
            <a:spLocks noChangeArrowheads="1"/>
          </p:cNvSpPr>
          <p:nvPr/>
        </p:nvSpPr>
        <p:spPr bwMode="auto">
          <a:xfrm flipH="1" flipV="1">
            <a:off x="7744620"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2" name="Rectangle 228"/>
          <p:cNvSpPr>
            <a:spLocks noChangeArrowheads="1"/>
          </p:cNvSpPr>
          <p:nvPr/>
        </p:nvSpPr>
        <p:spPr bwMode="auto">
          <a:xfrm flipH="1" flipV="1">
            <a:off x="7919245"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3" name="Rectangle 227"/>
          <p:cNvSpPr>
            <a:spLocks noChangeArrowheads="1"/>
          </p:cNvSpPr>
          <p:nvPr/>
        </p:nvSpPr>
        <p:spPr bwMode="auto">
          <a:xfrm flipH="1" flipV="1">
            <a:off x="8099426"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4" name="Rectangle 228"/>
          <p:cNvSpPr>
            <a:spLocks noChangeArrowheads="1"/>
          </p:cNvSpPr>
          <p:nvPr/>
        </p:nvSpPr>
        <p:spPr bwMode="auto">
          <a:xfrm flipH="1" flipV="1">
            <a:off x="8274051"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5" name="Rectangle 228"/>
          <p:cNvSpPr>
            <a:spLocks noChangeArrowheads="1"/>
          </p:cNvSpPr>
          <p:nvPr/>
        </p:nvSpPr>
        <p:spPr bwMode="auto">
          <a:xfrm flipH="1" flipV="1">
            <a:off x="7566026"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6" name="Rectangle 227"/>
          <p:cNvSpPr>
            <a:spLocks noChangeArrowheads="1"/>
          </p:cNvSpPr>
          <p:nvPr/>
        </p:nvSpPr>
        <p:spPr bwMode="auto">
          <a:xfrm flipH="1" flipV="1">
            <a:off x="7744620"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7" name="Rectangle 228"/>
          <p:cNvSpPr>
            <a:spLocks noChangeArrowheads="1"/>
          </p:cNvSpPr>
          <p:nvPr/>
        </p:nvSpPr>
        <p:spPr bwMode="auto">
          <a:xfrm flipH="1" flipV="1">
            <a:off x="7919245"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8" name="Rectangle 227"/>
          <p:cNvSpPr>
            <a:spLocks noChangeArrowheads="1"/>
          </p:cNvSpPr>
          <p:nvPr/>
        </p:nvSpPr>
        <p:spPr bwMode="auto">
          <a:xfrm flipH="1" flipV="1">
            <a:off x="8099426"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09" name="Rectangle 228"/>
          <p:cNvSpPr>
            <a:spLocks noChangeArrowheads="1"/>
          </p:cNvSpPr>
          <p:nvPr/>
        </p:nvSpPr>
        <p:spPr bwMode="auto">
          <a:xfrm flipH="1" flipV="1">
            <a:off x="8274051"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0" name="Rectangle 228"/>
          <p:cNvSpPr>
            <a:spLocks noChangeArrowheads="1"/>
          </p:cNvSpPr>
          <p:nvPr/>
        </p:nvSpPr>
        <p:spPr bwMode="auto">
          <a:xfrm flipH="1" flipV="1">
            <a:off x="7566026"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1" name="Rectangle 227"/>
          <p:cNvSpPr>
            <a:spLocks noChangeArrowheads="1"/>
          </p:cNvSpPr>
          <p:nvPr/>
        </p:nvSpPr>
        <p:spPr bwMode="auto">
          <a:xfrm flipH="1" flipV="1">
            <a:off x="7744620"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2" name="Rectangle 228"/>
          <p:cNvSpPr>
            <a:spLocks noChangeArrowheads="1"/>
          </p:cNvSpPr>
          <p:nvPr/>
        </p:nvSpPr>
        <p:spPr bwMode="auto">
          <a:xfrm flipH="1" flipV="1">
            <a:off x="7919245"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3" name="Rectangle 227"/>
          <p:cNvSpPr>
            <a:spLocks noChangeArrowheads="1"/>
          </p:cNvSpPr>
          <p:nvPr/>
        </p:nvSpPr>
        <p:spPr bwMode="auto">
          <a:xfrm flipH="1" flipV="1">
            <a:off x="8099426"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4" name="Rectangle 228"/>
          <p:cNvSpPr>
            <a:spLocks noChangeArrowheads="1"/>
          </p:cNvSpPr>
          <p:nvPr/>
        </p:nvSpPr>
        <p:spPr bwMode="auto">
          <a:xfrm flipH="1" flipV="1">
            <a:off x="8274051"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5" name="Rectangle 228"/>
          <p:cNvSpPr>
            <a:spLocks noChangeArrowheads="1"/>
          </p:cNvSpPr>
          <p:nvPr/>
        </p:nvSpPr>
        <p:spPr bwMode="auto">
          <a:xfrm flipH="1" flipV="1">
            <a:off x="7566026"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6" name="Rectangle 227"/>
          <p:cNvSpPr>
            <a:spLocks noChangeArrowheads="1"/>
          </p:cNvSpPr>
          <p:nvPr/>
        </p:nvSpPr>
        <p:spPr bwMode="auto">
          <a:xfrm flipH="1" flipV="1">
            <a:off x="7744620"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7" name="Rectangle 228"/>
          <p:cNvSpPr>
            <a:spLocks noChangeArrowheads="1"/>
          </p:cNvSpPr>
          <p:nvPr/>
        </p:nvSpPr>
        <p:spPr bwMode="auto">
          <a:xfrm flipH="1" flipV="1">
            <a:off x="7919245"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8" name="Rectangle 227"/>
          <p:cNvSpPr>
            <a:spLocks noChangeArrowheads="1"/>
          </p:cNvSpPr>
          <p:nvPr/>
        </p:nvSpPr>
        <p:spPr bwMode="auto">
          <a:xfrm flipH="1" flipV="1">
            <a:off x="8099426"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19" name="Rectangle 228"/>
          <p:cNvSpPr>
            <a:spLocks noChangeArrowheads="1"/>
          </p:cNvSpPr>
          <p:nvPr/>
        </p:nvSpPr>
        <p:spPr bwMode="auto">
          <a:xfrm flipH="1" flipV="1">
            <a:off x="8274051"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0" name="Rectangle 228"/>
          <p:cNvSpPr>
            <a:spLocks noChangeArrowheads="1"/>
          </p:cNvSpPr>
          <p:nvPr/>
        </p:nvSpPr>
        <p:spPr bwMode="auto">
          <a:xfrm flipH="1" flipV="1">
            <a:off x="7566026"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1" name="Rectangle 227"/>
          <p:cNvSpPr>
            <a:spLocks noChangeArrowheads="1"/>
          </p:cNvSpPr>
          <p:nvPr/>
        </p:nvSpPr>
        <p:spPr bwMode="auto">
          <a:xfrm flipH="1" flipV="1">
            <a:off x="7744620"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2" name="Rectangle 228"/>
          <p:cNvSpPr>
            <a:spLocks noChangeArrowheads="1"/>
          </p:cNvSpPr>
          <p:nvPr/>
        </p:nvSpPr>
        <p:spPr bwMode="auto">
          <a:xfrm flipH="1" flipV="1">
            <a:off x="7919245"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3" name="Rectangle 227"/>
          <p:cNvSpPr>
            <a:spLocks noChangeArrowheads="1"/>
          </p:cNvSpPr>
          <p:nvPr/>
        </p:nvSpPr>
        <p:spPr bwMode="auto">
          <a:xfrm flipH="1" flipV="1">
            <a:off x="8099426"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4" name="Rectangle 228"/>
          <p:cNvSpPr>
            <a:spLocks noChangeArrowheads="1"/>
          </p:cNvSpPr>
          <p:nvPr/>
        </p:nvSpPr>
        <p:spPr bwMode="auto">
          <a:xfrm flipH="1" flipV="1">
            <a:off x="8274051"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5" name="Rectangle 228"/>
          <p:cNvSpPr>
            <a:spLocks noChangeArrowheads="1"/>
          </p:cNvSpPr>
          <p:nvPr/>
        </p:nvSpPr>
        <p:spPr bwMode="auto">
          <a:xfrm flipH="1" flipV="1">
            <a:off x="8478839"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6" name="Rectangle 227"/>
          <p:cNvSpPr>
            <a:spLocks noChangeArrowheads="1"/>
          </p:cNvSpPr>
          <p:nvPr/>
        </p:nvSpPr>
        <p:spPr bwMode="auto">
          <a:xfrm flipH="1" flipV="1">
            <a:off x="8659020"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7" name="Rectangle 228"/>
          <p:cNvSpPr>
            <a:spLocks noChangeArrowheads="1"/>
          </p:cNvSpPr>
          <p:nvPr/>
        </p:nvSpPr>
        <p:spPr bwMode="auto">
          <a:xfrm flipH="1" flipV="1">
            <a:off x="8833645" y="26497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8" name="Rectangle 228"/>
          <p:cNvSpPr>
            <a:spLocks noChangeArrowheads="1"/>
          </p:cNvSpPr>
          <p:nvPr/>
        </p:nvSpPr>
        <p:spPr bwMode="auto">
          <a:xfrm flipH="1" flipV="1">
            <a:off x="8478839"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29" name="Rectangle 227"/>
          <p:cNvSpPr>
            <a:spLocks noChangeArrowheads="1"/>
          </p:cNvSpPr>
          <p:nvPr/>
        </p:nvSpPr>
        <p:spPr bwMode="auto">
          <a:xfrm flipH="1" flipV="1">
            <a:off x="8659020"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0" name="Rectangle 228"/>
          <p:cNvSpPr>
            <a:spLocks noChangeArrowheads="1"/>
          </p:cNvSpPr>
          <p:nvPr/>
        </p:nvSpPr>
        <p:spPr bwMode="auto">
          <a:xfrm flipH="1" flipV="1">
            <a:off x="8833645" y="28878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1" name="Rectangle 228"/>
          <p:cNvSpPr>
            <a:spLocks noChangeArrowheads="1"/>
          </p:cNvSpPr>
          <p:nvPr/>
        </p:nvSpPr>
        <p:spPr bwMode="auto">
          <a:xfrm flipH="1" flipV="1">
            <a:off x="8478839"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2" name="Rectangle 227"/>
          <p:cNvSpPr>
            <a:spLocks noChangeArrowheads="1"/>
          </p:cNvSpPr>
          <p:nvPr/>
        </p:nvSpPr>
        <p:spPr bwMode="auto">
          <a:xfrm flipH="1" flipV="1">
            <a:off x="8659020"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3" name="Rectangle 228"/>
          <p:cNvSpPr>
            <a:spLocks noChangeArrowheads="1"/>
          </p:cNvSpPr>
          <p:nvPr/>
        </p:nvSpPr>
        <p:spPr bwMode="auto">
          <a:xfrm flipH="1" flipV="1">
            <a:off x="8833645" y="21766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4" name="Rectangle 228"/>
          <p:cNvSpPr>
            <a:spLocks noChangeArrowheads="1"/>
          </p:cNvSpPr>
          <p:nvPr/>
        </p:nvSpPr>
        <p:spPr bwMode="auto">
          <a:xfrm flipH="1" flipV="1">
            <a:off x="8478839"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5" name="Rectangle 227"/>
          <p:cNvSpPr>
            <a:spLocks noChangeArrowheads="1"/>
          </p:cNvSpPr>
          <p:nvPr/>
        </p:nvSpPr>
        <p:spPr bwMode="auto">
          <a:xfrm flipH="1" flipV="1">
            <a:off x="8659020"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6" name="Rectangle 228"/>
          <p:cNvSpPr>
            <a:spLocks noChangeArrowheads="1"/>
          </p:cNvSpPr>
          <p:nvPr/>
        </p:nvSpPr>
        <p:spPr bwMode="auto">
          <a:xfrm flipH="1" flipV="1">
            <a:off x="8833645" y="241476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7" name="Rectangle 228"/>
          <p:cNvSpPr>
            <a:spLocks noChangeArrowheads="1"/>
          </p:cNvSpPr>
          <p:nvPr/>
        </p:nvSpPr>
        <p:spPr bwMode="auto">
          <a:xfrm flipH="1" flipV="1">
            <a:off x="8478839"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8" name="Rectangle 227"/>
          <p:cNvSpPr>
            <a:spLocks noChangeArrowheads="1"/>
          </p:cNvSpPr>
          <p:nvPr/>
        </p:nvSpPr>
        <p:spPr bwMode="auto">
          <a:xfrm flipH="1" flipV="1">
            <a:off x="8659020"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39" name="Rectangle 228"/>
          <p:cNvSpPr>
            <a:spLocks noChangeArrowheads="1"/>
          </p:cNvSpPr>
          <p:nvPr/>
        </p:nvSpPr>
        <p:spPr bwMode="auto">
          <a:xfrm flipH="1" flipV="1">
            <a:off x="8833645" y="170037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0" name="Rectangle 228"/>
          <p:cNvSpPr>
            <a:spLocks noChangeArrowheads="1"/>
          </p:cNvSpPr>
          <p:nvPr/>
        </p:nvSpPr>
        <p:spPr bwMode="auto">
          <a:xfrm flipH="1" flipV="1">
            <a:off x="8478839"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1" name="Rectangle 227"/>
          <p:cNvSpPr>
            <a:spLocks noChangeArrowheads="1"/>
          </p:cNvSpPr>
          <p:nvPr/>
        </p:nvSpPr>
        <p:spPr bwMode="auto">
          <a:xfrm flipH="1" flipV="1">
            <a:off x="8659020"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2" name="Rectangle 228"/>
          <p:cNvSpPr>
            <a:spLocks noChangeArrowheads="1"/>
          </p:cNvSpPr>
          <p:nvPr/>
        </p:nvSpPr>
        <p:spPr bwMode="auto">
          <a:xfrm flipH="1" flipV="1">
            <a:off x="8833645" y="19385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3" name="Rectangle 228"/>
          <p:cNvSpPr>
            <a:spLocks noChangeArrowheads="1"/>
          </p:cNvSpPr>
          <p:nvPr/>
        </p:nvSpPr>
        <p:spPr bwMode="auto">
          <a:xfrm flipH="1" flipV="1">
            <a:off x="8478839"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4" name="Rectangle 227"/>
          <p:cNvSpPr>
            <a:spLocks noChangeArrowheads="1"/>
          </p:cNvSpPr>
          <p:nvPr/>
        </p:nvSpPr>
        <p:spPr bwMode="auto">
          <a:xfrm flipH="1" flipV="1">
            <a:off x="8659020"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5" name="Rectangle 228"/>
          <p:cNvSpPr>
            <a:spLocks noChangeArrowheads="1"/>
          </p:cNvSpPr>
          <p:nvPr/>
        </p:nvSpPr>
        <p:spPr bwMode="auto">
          <a:xfrm flipH="1" flipV="1">
            <a:off x="8833645" y="122730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6" name="Rectangle 228"/>
          <p:cNvSpPr>
            <a:spLocks noChangeArrowheads="1"/>
          </p:cNvSpPr>
          <p:nvPr/>
        </p:nvSpPr>
        <p:spPr bwMode="auto">
          <a:xfrm flipH="1" flipV="1">
            <a:off x="8478839"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7" name="Rectangle 227"/>
          <p:cNvSpPr>
            <a:spLocks noChangeArrowheads="1"/>
          </p:cNvSpPr>
          <p:nvPr/>
        </p:nvSpPr>
        <p:spPr bwMode="auto">
          <a:xfrm flipH="1" flipV="1">
            <a:off x="8659020"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48" name="Rectangle 228"/>
          <p:cNvSpPr>
            <a:spLocks noChangeArrowheads="1"/>
          </p:cNvSpPr>
          <p:nvPr/>
        </p:nvSpPr>
        <p:spPr bwMode="auto">
          <a:xfrm flipH="1" flipV="1">
            <a:off x="8833645" y="146543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54" name="Rectangle 228"/>
          <p:cNvSpPr>
            <a:spLocks noChangeArrowheads="1"/>
          </p:cNvSpPr>
          <p:nvPr/>
        </p:nvSpPr>
        <p:spPr bwMode="auto">
          <a:xfrm flipH="1" flipV="1">
            <a:off x="7162801" y="630554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55" name="Rectangle 227"/>
          <p:cNvSpPr>
            <a:spLocks noChangeArrowheads="1"/>
          </p:cNvSpPr>
          <p:nvPr/>
        </p:nvSpPr>
        <p:spPr bwMode="auto">
          <a:xfrm flipH="1" flipV="1">
            <a:off x="7341395" y="630554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56" name="Rectangle 228"/>
          <p:cNvSpPr>
            <a:spLocks noChangeArrowheads="1"/>
          </p:cNvSpPr>
          <p:nvPr/>
        </p:nvSpPr>
        <p:spPr bwMode="auto">
          <a:xfrm flipH="1" flipV="1">
            <a:off x="7516020" y="630554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64" name="Rectangle 228"/>
          <p:cNvSpPr>
            <a:spLocks noChangeArrowheads="1"/>
          </p:cNvSpPr>
          <p:nvPr/>
        </p:nvSpPr>
        <p:spPr bwMode="auto">
          <a:xfrm flipH="1" flipV="1">
            <a:off x="7162801" y="654367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65" name="Rectangle 227"/>
          <p:cNvSpPr>
            <a:spLocks noChangeArrowheads="1"/>
          </p:cNvSpPr>
          <p:nvPr/>
        </p:nvSpPr>
        <p:spPr bwMode="auto">
          <a:xfrm flipH="1" flipV="1">
            <a:off x="7341395" y="654367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66" name="Rectangle 228"/>
          <p:cNvSpPr>
            <a:spLocks noChangeArrowheads="1"/>
          </p:cNvSpPr>
          <p:nvPr/>
        </p:nvSpPr>
        <p:spPr bwMode="auto">
          <a:xfrm flipH="1" flipV="1">
            <a:off x="7516020" y="654367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74" name="Rectangle 228"/>
          <p:cNvSpPr>
            <a:spLocks noChangeArrowheads="1"/>
          </p:cNvSpPr>
          <p:nvPr/>
        </p:nvSpPr>
        <p:spPr bwMode="auto">
          <a:xfrm flipH="1" flipV="1">
            <a:off x="7162801" y="583247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75" name="Rectangle 227"/>
          <p:cNvSpPr>
            <a:spLocks noChangeArrowheads="1"/>
          </p:cNvSpPr>
          <p:nvPr/>
        </p:nvSpPr>
        <p:spPr bwMode="auto">
          <a:xfrm flipH="1" flipV="1">
            <a:off x="7341395" y="583247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76" name="Rectangle 228"/>
          <p:cNvSpPr>
            <a:spLocks noChangeArrowheads="1"/>
          </p:cNvSpPr>
          <p:nvPr/>
        </p:nvSpPr>
        <p:spPr bwMode="auto">
          <a:xfrm flipH="1" flipV="1">
            <a:off x="7516020" y="583247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84" name="Rectangle 228"/>
          <p:cNvSpPr>
            <a:spLocks noChangeArrowheads="1"/>
          </p:cNvSpPr>
          <p:nvPr/>
        </p:nvSpPr>
        <p:spPr bwMode="auto">
          <a:xfrm flipH="1" flipV="1">
            <a:off x="7162801" y="607060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85" name="Rectangle 227"/>
          <p:cNvSpPr>
            <a:spLocks noChangeArrowheads="1"/>
          </p:cNvSpPr>
          <p:nvPr/>
        </p:nvSpPr>
        <p:spPr bwMode="auto">
          <a:xfrm flipH="1" flipV="1">
            <a:off x="7341395" y="607060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86" name="Rectangle 228"/>
          <p:cNvSpPr>
            <a:spLocks noChangeArrowheads="1"/>
          </p:cNvSpPr>
          <p:nvPr/>
        </p:nvSpPr>
        <p:spPr bwMode="auto">
          <a:xfrm flipH="1" flipV="1">
            <a:off x="7516020" y="6070601"/>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94" name="Rectangle 228"/>
          <p:cNvSpPr>
            <a:spLocks noChangeArrowheads="1"/>
          </p:cNvSpPr>
          <p:nvPr/>
        </p:nvSpPr>
        <p:spPr bwMode="auto">
          <a:xfrm flipH="1" flipV="1">
            <a:off x="7162801" y="535621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95" name="Rectangle 194"/>
          <p:cNvSpPr>
            <a:spLocks noChangeArrowheads="1"/>
          </p:cNvSpPr>
          <p:nvPr/>
        </p:nvSpPr>
        <p:spPr bwMode="auto">
          <a:xfrm flipH="1" flipV="1">
            <a:off x="7341395" y="535621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196" name="Rectangle 195"/>
          <p:cNvSpPr>
            <a:spLocks noChangeArrowheads="1"/>
          </p:cNvSpPr>
          <p:nvPr/>
        </p:nvSpPr>
        <p:spPr bwMode="auto">
          <a:xfrm flipH="1" flipV="1">
            <a:off x="7516020" y="5356213"/>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04" name="Rectangle 228"/>
          <p:cNvSpPr>
            <a:spLocks noChangeArrowheads="1"/>
          </p:cNvSpPr>
          <p:nvPr/>
        </p:nvSpPr>
        <p:spPr bwMode="auto">
          <a:xfrm flipH="1" flipV="1">
            <a:off x="7162801" y="559434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05" name="Rectangle 227"/>
          <p:cNvSpPr>
            <a:spLocks noChangeArrowheads="1"/>
          </p:cNvSpPr>
          <p:nvPr/>
        </p:nvSpPr>
        <p:spPr bwMode="auto">
          <a:xfrm flipH="1" flipV="1">
            <a:off x="7341395" y="559434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06" name="Rectangle 228"/>
          <p:cNvSpPr>
            <a:spLocks noChangeArrowheads="1"/>
          </p:cNvSpPr>
          <p:nvPr/>
        </p:nvSpPr>
        <p:spPr bwMode="auto">
          <a:xfrm flipH="1" flipV="1">
            <a:off x="7516020" y="559434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14" name="Rectangle 228"/>
          <p:cNvSpPr>
            <a:spLocks noChangeArrowheads="1"/>
          </p:cNvSpPr>
          <p:nvPr/>
        </p:nvSpPr>
        <p:spPr bwMode="auto">
          <a:xfrm flipH="1" flipV="1">
            <a:off x="7162801" y="488314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15" name="Rectangle 227"/>
          <p:cNvSpPr>
            <a:spLocks noChangeArrowheads="1"/>
          </p:cNvSpPr>
          <p:nvPr/>
        </p:nvSpPr>
        <p:spPr bwMode="auto">
          <a:xfrm flipH="1" flipV="1">
            <a:off x="7341395" y="488314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16" name="Rectangle 228"/>
          <p:cNvSpPr>
            <a:spLocks noChangeArrowheads="1"/>
          </p:cNvSpPr>
          <p:nvPr/>
        </p:nvSpPr>
        <p:spPr bwMode="auto">
          <a:xfrm flipH="1" flipV="1">
            <a:off x="7516020" y="488314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24" name="Rectangle 228"/>
          <p:cNvSpPr>
            <a:spLocks noChangeArrowheads="1"/>
          </p:cNvSpPr>
          <p:nvPr/>
        </p:nvSpPr>
        <p:spPr bwMode="auto">
          <a:xfrm flipH="1" flipV="1">
            <a:off x="7162801" y="512127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25" name="Rectangle 227"/>
          <p:cNvSpPr>
            <a:spLocks noChangeArrowheads="1"/>
          </p:cNvSpPr>
          <p:nvPr/>
        </p:nvSpPr>
        <p:spPr bwMode="auto">
          <a:xfrm flipH="1" flipV="1">
            <a:off x="7341395" y="512127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p:sp>
        <p:nvSpPr>
          <p:cNvPr id="226" name="Rectangle 228"/>
          <p:cNvSpPr>
            <a:spLocks noChangeArrowheads="1"/>
          </p:cNvSpPr>
          <p:nvPr/>
        </p:nvSpPr>
        <p:spPr bwMode="auto">
          <a:xfrm flipH="1" flipV="1">
            <a:off x="7516020" y="5121272"/>
            <a:ext cx="180181" cy="238129"/>
          </a:xfrm>
          <a:prstGeom prst="rect">
            <a:avLst/>
          </a:prstGeom>
          <a:noFill/>
          <a:ln w="25400"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lgn="l" eaLnBrk="0" hangingPunct="0">
              <a:defRPr sz="1400">
                <a:solidFill>
                  <a:schemeClr val="tx1"/>
                </a:solidFill>
                <a:latin typeface="Arial" charset="0"/>
                <a:ea typeface="ヒラギノ角ゴ ProN W3" charset="0"/>
                <a:cs typeface="ヒラギノ角ゴ ProN W3" charset="0"/>
                <a:sym typeface="Arial" charset="0"/>
              </a:defRPr>
            </a:lvl1pPr>
            <a:lvl2pPr marL="742950" indent="-285750" algn="l" eaLnBrk="0" hangingPunct="0">
              <a:defRPr sz="1400">
                <a:solidFill>
                  <a:schemeClr val="tx1"/>
                </a:solidFill>
                <a:latin typeface="Arial" charset="0"/>
                <a:ea typeface="ヒラギノ角ゴ ProN W3" charset="0"/>
                <a:cs typeface="ヒラギノ角ゴ ProN W3" charset="0"/>
                <a:sym typeface="Arial" charset="0"/>
              </a:defRPr>
            </a:lvl2pPr>
            <a:lvl3pPr marL="1143000" indent="-228600" algn="l" eaLnBrk="0" hangingPunct="0">
              <a:defRPr sz="1400">
                <a:solidFill>
                  <a:schemeClr val="tx1"/>
                </a:solidFill>
                <a:latin typeface="Arial" charset="0"/>
                <a:ea typeface="ヒラギノ角ゴ ProN W3" charset="0"/>
                <a:cs typeface="ヒラギノ角ゴ ProN W3" charset="0"/>
                <a:sym typeface="Arial" charset="0"/>
              </a:defRPr>
            </a:lvl3pPr>
            <a:lvl4pPr marL="1600200" indent="-228600" algn="l" eaLnBrk="0" hangingPunct="0">
              <a:defRPr sz="1400">
                <a:solidFill>
                  <a:schemeClr val="tx1"/>
                </a:solidFill>
                <a:latin typeface="Arial" charset="0"/>
                <a:ea typeface="ヒラギノ角ゴ ProN W3" charset="0"/>
                <a:cs typeface="ヒラギノ角ゴ ProN W3" charset="0"/>
                <a:sym typeface="Arial" charset="0"/>
              </a:defRPr>
            </a:lvl4pPr>
            <a:lvl5pPr marL="2057400" indent="-228600" algn="l" eaLnBrk="0" hangingPunct="0">
              <a:defRPr>
                <a:solidFill>
                  <a:schemeClr val="tx1"/>
                </a:solidFill>
                <a:latin typeface="Arial" charset="0"/>
                <a:ea typeface="ヒラギノ角ゴ ProN W3" charset="0"/>
                <a:cs typeface="ヒラギノ角ゴ ProN W3" charset="0"/>
                <a:sym typeface="Arial" charset="0"/>
              </a:defRPr>
            </a:lvl5pPr>
            <a:lvl6pPr marL="25146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6pPr>
            <a:lvl7pPr marL="29718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7pPr>
            <a:lvl8pPr marL="34290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8pPr>
            <a:lvl9pPr marL="3886200" indent="-228600" eaLnBrk="0" fontAlgn="base" hangingPunct="0">
              <a:spcBef>
                <a:spcPct val="0"/>
              </a:spcBef>
              <a:spcAft>
                <a:spcPct val="0"/>
              </a:spcAft>
              <a:defRPr>
                <a:solidFill>
                  <a:schemeClr val="tx1"/>
                </a:solidFill>
                <a:latin typeface="Arial" charset="0"/>
                <a:ea typeface="ヒラギノ角ゴ ProN W3" charset="0"/>
                <a:cs typeface="ヒラギノ角ゴ ProN W3" charset="0"/>
                <a:sym typeface="Arial" charset="0"/>
              </a:defRPr>
            </a:lvl9pPr>
          </a:lstStyle>
          <a:p>
            <a:pPr algn="ctr" eaLnBrk="1" hangingPunct="1"/>
            <a:endParaRPr lang="en-US" altLang="en-US" sz="4200">
              <a:solidFill>
                <a:srgbClr val="000000"/>
              </a:solidFill>
              <a:latin typeface="Gill Sans" charset="0"/>
              <a:sym typeface="Gill Sans" charset="0"/>
            </a:endParaRPr>
          </a:p>
        </p:txBody>
      </p:sp>
      <mc:AlternateContent xmlns:mc="http://schemas.openxmlformats.org/markup-compatibility/2006" xmlns:a14="http://schemas.microsoft.com/office/drawing/2010/main">
        <mc:Choice Requires="a14">
          <p:sp>
            <p:nvSpPr>
              <p:cNvPr id="229" name="TextBox 228"/>
              <p:cNvSpPr txBox="1"/>
              <p:nvPr/>
            </p:nvSpPr>
            <p:spPr>
              <a:xfrm>
                <a:off x="7173036" y="4341313"/>
                <a:ext cx="4459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NZ" b="0" i="1" smtClean="0">
                          <a:latin typeface="Cambria Math"/>
                        </a:rPr>
                        <m:t>𝑋</m:t>
                      </m:r>
                      <m:r>
                        <a:rPr lang="en-NZ" b="0" i="1" smtClean="0">
                          <a:latin typeface="Cambria Math"/>
                        </a:rPr>
                        <m:t>′</m:t>
                      </m:r>
                    </m:oMath>
                  </m:oMathPara>
                </a14:m>
                <a:endParaRPr lang="en-US" dirty="0"/>
              </a:p>
            </p:txBody>
          </p:sp>
        </mc:Choice>
        <mc:Fallback xmlns="">
          <p:sp>
            <p:nvSpPr>
              <p:cNvPr id="229" name="TextBox 228"/>
              <p:cNvSpPr txBox="1">
                <a:spLocks noRot="1" noChangeAspect="1" noMove="1" noResize="1" noEditPoints="1" noAdjustHandles="1" noChangeArrowheads="1" noChangeShapeType="1" noTextEdit="1"/>
              </p:cNvSpPr>
              <p:nvPr/>
            </p:nvSpPr>
            <p:spPr>
              <a:xfrm>
                <a:off x="7173036" y="3255985"/>
                <a:ext cx="445956" cy="369332"/>
              </a:xfrm>
              <a:prstGeom prst="rect">
                <a:avLst/>
              </a:prstGeom>
              <a:blipFill rotWithShape="1">
                <a:blip r:embed="rId3"/>
                <a:stretch>
                  <a:fillRect/>
                </a:stretch>
              </a:blipFill>
            </p:spPr>
            <p:txBody>
              <a:bodyPr/>
              <a:lstStyle/>
              <a:p>
                <a:r>
                  <a:rPr lang="en-US">
                    <a:noFill/>
                  </a:rPr>
                  <a:t> </a:t>
                </a:r>
              </a:p>
            </p:txBody>
          </p:sp>
        </mc:Fallback>
      </mc:AlternateContent>
      <p:sp>
        <p:nvSpPr>
          <p:cNvPr id="2" name="Down Arrow 1"/>
          <p:cNvSpPr/>
          <p:nvPr/>
        </p:nvSpPr>
        <p:spPr>
          <a:xfrm>
            <a:off x="7251303" y="3429000"/>
            <a:ext cx="264716" cy="7112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391400" y="3442573"/>
            <a:ext cx="1295400" cy="523220"/>
          </a:xfrm>
          <a:prstGeom prst="rect">
            <a:avLst/>
          </a:prstGeom>
          <a:noFill/>
        </p:spPr>
        <p:txBody>
          <a:bodyPr wrap="square" rtlCol="0">
            <a:spAutoFit/>
          </a:bodyPr>
          <a:lstStyle/>
          <a:p>
            <a:pPr algn="ctr"/>
            <a:r>
              <a:rPr lang="en-NZ" sz="1400" dirty="0" smtClean="0"/>
              <a:t>Dimensionality reduction</a:t>
            </a:r>
            <a:endParaRPr lang="en-US" sz="1400" dirty="0"/>
          </a:p>
        </p:txBody>
      </p:sp>
    </p:spTree>
    <p:extLst>
      <p:ext uri="{BB962C8B-B14F-4D97-AF65-F5344CB8AC3E}">
        <p14:creationId xmlns:p14="http://schemas.microsoft.com/office/powerpoint/2010/main" val="140868467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1" y="76201"/>
            <a:ext cx="4003357" cy="954107"/>
          </a:xfrm>
          <a:prstGeom prst="rect">
            <a:avLst/>
          </a:prstGeom>
          <a:noFill/>
        </p:spPr>
        <p:txBody>
          <a:bodyPr wrap="square" rtlCol="0">
            <a:spAutoFit/>
          </a:bodyPr>
          <a:lstStyle/>
          <a:p>
            <a:r>
              <a:rPr lang="en-US" sz="2800" b="1" dirty="0" smtClean="0"/>
              <a:t>Dimensionality reduction: 2D to 1D</a:t>
            </a:r>
          </a:p>
        </p:txBody>
      </p:sp>
      <p:cxnSp>
        <p:nvCxnSpPr>
          <p:cNvPr id="5" name="Straight Arrow Connector 4"/>
          <p:cNvCxnSpPr/>
          <p:nvPr/>
        </p:nvCxnSpPr>
        <p:spPr>
          <a:xfrm flipH="1" flipV="1">
            <a:off x="1405494" y="1359316"/>
            <a:ext cx="11064" cy="3697824"/>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219200" y="4802743"/>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272916" y="4953001"/>
            <a:ext cx="222885" cy="200660"/>
          </a:xfrm>
          <a:prstGeom prst="rect">
            <a:avLst/>
          </a:prstGeom>
        </p:spPr>
      </p:pic>
      <p:pic>
        <p:nvPicPr>
          <p:cNvPr id="17" name="Picture 16"/>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rot="16200000">
            <a:off x="1067752" y="1677352"/>
            <a:ext cx="304800" cy="150495"/>
          </a:xfrm>
          <a:prstGeom prst="rect">
            <a:avLst/>
          </a:prstGeom>
        </p:spPr>
      </p:pic>
      <p:sp>
        <p:nvSpPr>
          <p:cNvPr id="18" name="TextBox 17"/>
          <p:cNvSpPr txBox="1"/>
          <p:nvPr/>
        </p:nvSpPr>
        <p:spPr>
          <a:xfrm>
            <a:off x="5011286" y="1295401"/>
            <a:ext cx="3751714" cy="954107"/>
          </a:xfrm>
          <a:prstGeom prst="rect">
            <a:avLst/>
          </a:prstGeom>
          <a:noFill/>
        </p:spPr>
        <p:txBody>
          <a:bodyPr wrap="square" rtlCol="0">
            <a:spAutoFit/>
          </a:bodyPr>
          <a:lstStyle/>
          <a:p>
            <a:r>
              <a:rPr lang="en-US" sz="2800" dirty="0" smtClean="0"/>
              <a:t>Reduce data from </a:t>
            </a:r>
          </a:p>
          <a:p>
            <a:r>
              <a:rPr lang="en-US" sz="2800" dirty="0" smtClean="0"/>
              <a:t>2D to 1D</a:t>
            </a:r>
            <a:endParaRPr lang="en-US" sz="2800" dirty="0"/>
          </a:p>
        </p:txBody>
      </p:sp>
      <mc:AlternateContent xmlns:mc="http://schemas.openxmlformats.org/markup-compatibility/2006" xmlns:a14="http://schemas.microsoft.com/office/drawing/2010/main">
        <mc:Choice Requires="a14">
          <p:sp>
            <p:nvSpPr>
              <p:cNvPr id="19" name="TextBox 18"/>
              <p:cNvSpPr txBox="1"/>
              <p:nvPr/>
            </p:nvSpPr>
            <p:spPr>
              <a:xfrm>
                <a:off x="381000" y="5417979"/>
                <a:ext cx="6438900" cy="646331"/>
              </a:xfrm>
              <a:prstGeom prst="rect">
                <a:avLst/>
              </a:prstGeom>
              <a:noFill/>
            </p:spPr>
            <p:txBody>
              <a:bodyPr wrap="square" rtlCol="0">
                <a:spAutoFit/>
              </a:bodyPr>
              <a:lstStyle/>
              <a:p>
                <a14:m>
                  <m:oMath xmlns:m="http://schemas.openxmlformats.org/officeDocument/2006/math">
                    <m:sSub>
                      <m:sSubPr>
                        <m:ctrlPr>
                          <a:rPr lang="en-NZ" i="1" smtClean="0">
                            <a:latin typeface="Cambria Math" panose="02040503050406030204" pitchFamily="18" charset="0"/>
                          </a:rPr>
                        </m:ctrlPr>
                      </m:sSubPr>
                      <m:e>
                        <m:r>
                          <a:rPr lang="en-NZ" b="0" i="1" smtClean="0">
                            <a:latin typeface="Cambria Math"/>
                          </a:rPr>
                          <m:t>𝑓</m:t>
                        </m:r>
                      </m:e>
                      <m:sub>
                        <m:r>
                          <a:rPr lang="en-NZ" b="0" i="1" smtClean="0">
                            <a:latin typeface="Cambria Math"/>
                          </a:rPr>
                          <m:t>1</m:t>
                        </m:r>
                      </m:sub>
                    </m:sSub>
                    <m:r>
                      <a:rPr lang="en-NZ" b="0" i="1" smtClean="0">
                        <a:latin typeface="Cambria Math"/>
                      </a:rPr>
                      <m:t>=</m:t>
                    </m:r>
                    <m:sSub>
                      <m:sSubPr>
                        <m:ctrlPr>
                          <a:rPr lang="en-NZ" b="0" i="1" smtClean="0">
                            <a:latin typeface="Cambria Math" panose="02040503050406030204" pitchFamily="18" charset="0"/>
                          </a:rPr>
                        </m:ctrlPr>
                      </m:sSubPr>
                      <m:e>
                        <m:r>
                          <a:rPr lang="en-NZ" b="0" i="1" smtClean="0">
                            <a:latin typeface="Cambria Math"/>
                          </a:rPr>
                          <m:t>𝑥</m:t>
                        </m:r>
                      </m:e>
                      <m:sub>
                        <m:r>
                          <a:rPr lang="en-NZ" b="0" i="1" smtClean="0">
                            <a:latin typeface="Cambria Math"/>
                          </a:rPr>
                          <m:t>1</m:t>
                        </m:r>
                      </m:sub>
                    </m:sSub>
                  </m:oMath>
                </a14:m>
                <a:r>
                  <a:rPr lang="en-NZ" dirty="0" smtClean="0"/>
                  <a:t>: amount of time a student spent studying for BIT at OP</a:t>
                </a:r>
              </a:p>
              <a:p>
                <a14:m>
                  <m:oMath xmlns:m="http://schemas.openxmlformats.org/officeDocument/2006/math">
                    <m:sSub>
                      <m:sSubPr>
                        <m:ctrlPr>
                          <a:rPr lang="en-NZ" i="1">
                            <a:latin typeface="Cambria Math" panose="02040503050406030204" pitchFamily="18" charset="0"/>
                          </a:rPr>
                        </m:ctrlPr>
                      </m:sSubPr>
                      <m:e>
                        <m:r>
                          <a:rPr lang="en-NZ" i="1">
                            <a:latin typeface="Cambria Math"/>
                          </a:rPr>
                          <m:t>𝑓</m:t>
                        </m:r>
                      </m:e>
                      <m:sub>
                        <m:r>
                          <a:rPr lang="en-NZ" b="0" i="1" smtClean="0">
                            <a:latin typeface="Cambria Math"/>
                          </a:rPr>
                          <m:t>2</m:t>
                        </m:r>
                      </m:sub>
                    </m:sSub>
                    <m:r>
                      <a:rPr lang="en-NZ" i="1">
                        <a:latin typeface="Cambria Math"/>
                      </a:rPr>
                      <m:t>=</m:t>
                    </m:r>
                    <m:sSub>
                      <m:sSubPr>
                        <m:ctrlPr>
                          <a:rPr lang="en-NZ" i="1">
                            <a:latin typeface="Cambria Math" panose="02040503050406030204" pitchFamily="18" charset="0"/>
                          </a:rPr>
                        </m:ctrlPr>
                      </m:sSubPr>
                      <m:e>
                        <m:r>
                          <a:rPr lang="en-NZ" i="1">
                            <a:latin typeface="Cambria Math"/>
                          </a:rPr>
                          <m:t>𝑥</m:t>
                        </m:r>
                      </m:e>
                      <m:sub>
                        <m:r>
                          <a:rPr lang="en-NZ" b="0" i="1" smtClean="0">
                            <a:latin typeface="Cambria Math"/>
                          </a:rPr>
                          <m:t>2</m:t>
                        </m:r>
                      </m:sub>
                    </m:sSub>
                  </m:oMath>
                </a14:m>
                <a:r>
                  <a:rPr lang="en-NZ" dirty="0" smtClean="0"/>
                  <a:t>: BIT average grade of the student</a:t>
                </a:r>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381000" y="4063484"/>
                <a:ext cx="6438900" cy="646331"/>
              </a:xfrm>
              <a:prstGeom prst="rect">
                <a:avLst/>
              </a:prstGeom>
              <a:blipFill rotWithShape="1">
                <a:blip r:embed="rId6"/>
                <a:stretch>
                  <a:fillRect l="-284" t="-4717" b="-14151"/>
                </a:stretch>
              </a:blipFill>
            </p:spPr>
            <p:txBody>
              <a:bodyPr/>
              <a:lstStyle/>
              <a:p>
                <a:r>
                  <a:rPr lang="en-US">
                    <a:noFill/>
                  </a:rPr>
                  <a:t> </a:t>
                </a:r>
              </a:p>
            </p:txBody>
          </p:sp>
        </mc:Fallback>
      </mc:AlternateContent>
      <p:cxnSp>
        <p:nvCxnSpPr>
          <p:cNvPr id="20" name="Straight Connector 19"/>
          <p:cNvCxnSpPr/>
          <p:nvPr/>
        </p:nvCxnSpPr>
        <p:spPr>
          <a:xfrm flipV="1">
            <a:off x="1524001" y="1359316"/>
            <a:ext cx="2860357" cy="31884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8934172">
            <a:off x="4058749" y="29256"/>
            <a:ext cx="2895600" cy="369332"/>
          </a:xfrm>
          <a:prstGeom prst="rect">
            <a:avLst/>
          </a:prstGeom>
          <a:noFill/>
        </p:spPr>
        <p:txBody>
          <a:bodyPr wrap="square" rtlCol="0">
            <a:spAutoFit/>
          </a:bodyPr>
          <a:lstStyle/>
          <a:p>
            <a:r>
              <a:rPr lang="en-NZ" b="1" dirty="0" smtClean="0">
                <a:solidFill>
                  <a:srgbClr val="00B050"/>
                </a:solidFill>
              </a:rPr>
              <a:t>IT expertise</a:t>
            </a:r>
            <a:endParaRPr lang="en-US" b="1" dirty="0">
              <a:solidFill>
                <a:srgbClr val="00B050"/>
              </a:solidFill>
            </a:endParaRPr>
          </a:p>
        </p:txBody>
      </p:sp>
      <p:sp>
        <p:nvSpPr>
          <p:cNvPr id="22" name="TextBox 21"/>
          <p:cNvSpPr txBox="1"/>
          <p:nvPr/>
        </p:nvSpPr>
        <p:spPr>
          <a:xfrm>
            <a:off x="4648200" y="3666139"/>
            <a:ext cx="4343400" cy="400110"/>
          </a:xfrm>
          <a:prstGeom prst="rect">
            <a:avLst/>
          </a:prstGeom>
          <a:noFill/>
        </p:spPr>
        <p:txBody>
          <a:bodyPr wrap="square" rtlCol="0">
            <a:spAutoFit/>
          </a:bodyPr>
          <a:lstStyle/>
          <a:p>
            <a:r>
              <a:rPr lang="en-NZ" sz="2000" dirty="0" smtClean="0">
                <a:solidFill>
                  <a:srgbClr val="FF0000"/>
                </a:solidFill>
              </a:rPr>
              <a:t>Do not confuse with linear regression!</a:t>
            </a:r>
            <a:endParaRPr lang="en-US" sz="2000" dirty="0">
              <a:solidFill>
                <a:srgbClr val="FF0000"/>
              </a:solidFill>
            </a:endParaRPr>
          </a:p>
        </p:txBody>
      </p:sp>
      <p:sp>
        <p:nvSpPr>
          <p:cNvPr id="23" name="Multiply 22"/>
          <p:cNvSpPr/>
          <p:nvPr/>
        </p:nvSpPr>
        <p:spPr>
          <a:xfrm>
            <a:off x="4267200" y="1524000"/>
            <a:ext cx="304800" cy="279993"/>
          </a:xfrm>
          <a:prstGeom prst="mathMultiply">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y 23"/>
          <p:cNvSpPr/>
          <p:nvPr/>
        </p:nvSpPr>
        <p:spPr>
          <a:xfrm>
            <a:off x="3810000" y="2006007"/>
            <a:ext cx="304800" cy="279993"/>
          </a:xfrm>
          <a:prstGeom prst="mathMultiply">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y 24"/>
          <p:cNvSpPr/>
          <p:nvPr/>
        </p:nvSpPr>
        <p:spPr>
          <a:xfrm>
            <a:off x="3352800" y="2082207"/>
            <a:ext cx="304800" cy="279993"/>
          </a:xfrm>
          <a:prstGeom prst="mathMultiply">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y 25"/>
          <p:cNvSpPr/>
          <p:nvPr/>
        </p:nvSpPr>
        <p:spPr>
          <a:xfrm>
            <a:off x="3124200" y="2691807"/>
            <a:ext cx="304800" cy="279993"/>
          </a:xfrm>
          <a:prstGeom prst="mathMultiply">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ltiply 26"/>
          <p:cNvSpPr/>
          <p:nvPr/>
        </p:nvSpPr>
        <p:spPr>
          <a:xfrm>
            <a:off x="2667000" y="2743200"/>
            <a:ext cx="304800" cy="279993"/>
          </a:xfrm>
          <a:prstGeom prst="mathMultiply">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Multiply 27"/>
          <p:cNvSpPr/>
          <p:nvPr/>
        </p:nvSpPr>
        <p:spPr>
          <a:xfrm>
            <a:off x="2209800" y="3149007"/>
            <a:ext cx="304800" cy="279993"/>
          </a:xfrm>
          <a:prstGeom prst="mathMultiply">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y 28"/>
          <p:cNvSpPr/>
          <p:nvPr/>
        </p:nvSpPr>
        <p:spPr>
          <a:xfrm>
            <a:off x="1981200" y="4041324"/>
            <a:ext cx="304800" cy="279993"/>
          </a:xfrm>
          <a:prstGeom prst="mathMultiply">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Multiply 29"/>
          <p:cNvSpPr/>
          <p:nvPr/>
        </p:nvSpPr>
        <p:spPr>
          <a:xfrm>
            <a:off x="1447800" y="3987207"/>
            <a:ext cx="304800" cy="279993"/>
          </a:xfrm>
          <a:prstGeom prst="mathMultiply">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90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p:cNvCxnSpPr/>
          <p:nvPr/>
        </p:nvCxnSpPr>
        <p:spPr>
          <a:xfrm flipH="1" flipV="1">
            <a:off x="1405494" y="1359316"/>
            <a:ext cx="11064" cy="3697824"/>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1219200" y="4802743"/>
            <a:ext cx="33528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410200" y="5580952"/>
            <a:ext cx="3352800" cy="0"/>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494395" y="5715000"/>
            <a:ext cx="192405" cy="200660"/>
          </a:xfrm>
          <a:prstGeom prst="rect">
            <a:avLst/>
          </a:prstGeom>
        </p:spPr>
      </p:pic>
      <p:sp>
        <p:nvSpPr>
          <p:cNvPr id="23" name="TextBox 22"/>
          <p:cNvSpPr txBox="1"/>
          <p:nvPr/>
        </p:nvSpPr>
        <p:spPr>
          <a:xfrm>
            <a:off x="5011286" y="1295401"/>
            <a:ext cx="3751714" cy="954107"/>
          </a:xfrm>
          <a:prstGeom prst="rect">
            <a:avLst/>
          </a:prstGeom>
          <a:noFill/>
        </p:spPr>
        <p:txBody>
          <a:bodyPr wrap="square" rtlCol="0">
            <a:spAutoFit/>
          </a:bodyPr>
          <a:lstStyle/>
          <a:p>
            <a:r>
              <a:rPr lang="en-US" sz="2800" dirty="0" smtClean="0"/>
              <a:t>Reduce data from </a:t>
            </a:r>
          </a:p>
          <a:p>
            <a:r>
              <a:rPr lang="en-US" sz="2800" dirty="0" smtClean="0"/>
              <a:t>2D to 1D</a:t>
            </a:r>
            <a:endParaRPr lang="en-US" sz="2800" dirty="0"/>
          </a:p>
        </p:txBody>
      </p:sp>
      <p:pic>
        <p:nvPicPr>
          <p:cNvPr id="31" name="Picture 3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14801" y="5057141"/>
            <a:ext cx="222885" cy="200660"/>
          </a:xfrm>
          <a:prstGeom prst="rect">
            <a:avLst/>
          </a:prstGeom>
        </p:spPr>
      </p:pic>
      <p:pic>
        <p:nvPicPr>
          <p:cNvPr id="32" name="Picture 31"/>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rot="16200000">
            <a:off x="991552" y="1474154"/>
            <a:ext cx="304800" cy="150495"/>
          </a:xfrm>
          <a:prstGeom prst="rect">
            <a:avLst/>
          </a:prstGeom>
        </p:spPr>
      </p:pic>
      <p:cxnSp>
        <p:nvCxnSpPr>
          <p:cNvPr id="36" name="Straight Connector 35"/>
          <p:cNvCxnSpPr/>
          <p:nvPr/>
        </p:nvCxnSpPr>
        <p:spPr>
          <a:xfrm flipV="1">
            <a:off x="1524001" y="1359316"/>
            <a:ext cx="2860357" cy="3188469"/>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p:cNvSpPr txBox="1"/>
              <p:nvPr/>
            </p:nvSpPr>
            <p:spPr>
              <a:xfrm>
                <a:off x="4503193" y="3327992"/>
                <a:ext cx="4453976" cy="476990"/>
              </a:xfrm>
              <a:prstGeom prst="rect">
                <a:avLst/>
              </a:prstGeom>
              <a:noFill/>
            </p:spPr>
            <p:txBody>
              <a:bodyPr wrap="none" rtlCol="0">
                <a:spAutoFit/>
              </a:bodyPr>
              <a:lstStyle/>
              <a:p>
                <a14:m>
                  <m:oMath xmlns:m="http://schemas.openxmlformats.org/officeDocument/2006/math">
                    <m:sSup>
                      <m:sSupPr>
                        <m:ctrlPr>
                          <a:rPr lang="en-US" sz="2400" i="1" smtClean="0">
                            <a:latin typeface="Cambria Math" panose="02040503050406030204" pitchFamily="18" charset="0"/>
                          </a:rPr>
                        </m:ctrlPr>
                      </m:sSupPr>
                      <m:e>
                        <m:d>
                          <m:dPr>
                            <m:ctrlPr>
                              <a:rPr lang="en-NZ" sz="2400" b="0" i="1" smtClean="0">
                                <a:latin typeface="Cambria Math" panose="02040503050406030204" pitchFamily="18" charset="0"/>
                              </a:rPr>
                            </m:ctrlPr>
                          </m:dPr>
                          <m:e>
                            <m:r>
                              <a:rPr lang="en-NZ" sz="2400" b="0" i="1" smtClean="0">
                                <a:latin typeface="Cambria Math"/>
                              </a:rPr>
                              <m:t>𝑥</m:t>
                            </m:r>
                            <m:r>
                              <a:rPr lang="en-NZ" sz="2400" b="0" i="1" baseline="-25000" smtClean="0">
                                <a:latin typeface="Cambria Math"/>
                              </a:rPr>
                              <m:t>1</m:t>
                            </m:r>
                            <m:r>
                              <a:rPr lang="en-NZ" sz="2400" b="0" i="1" smtClean="0">
                                <a:latin typeface="Cambria Math"/>
                              </a:rPr>
                              <m:t>,</m:t>
                            </m:r>
                            <m:r>
                              <a:rPr lang="en-NZ" sz="2400" b="0" i="1" smtClean="0">
                                <a:latin typeface="Cambria Math"/>
                              </a:rPr>
                              <m:t>𝑥</m:t>
                            </m:r>
                            <m:r>
                              <a:rPr lang="en-NZ" sz="2400" b="0" i="1" baseline="-25000" smtClean="0">
                                <a:latin typeface="Cambria Math"/>
                              </a:rPr>
                              <m:t>2</m:t>
                            </m:r>
                          </m:e>
                        </m:d>
                        <m:r>
                          <a:rPr lang="en-NZ" sz="2400" b="0" i="1" smtClean="0">
                            <a:latin typeface="Cambria Math"/>
                          </a:rPr>
                          <m:t>= </m:t>
                        </m:r>
                        <m:r>
                          <a:rPr lang="en-NZ" sz="2400" b="0" i="1" smtClean="0">
                            <a:latin typeface="Cambria Math"/>
                          </a:rPr>
                          <m:t>𝑥</m:t>
                        </m:r>
                      </m:e>
                      <m:sup>
                        <m:r>
                          <a:rPr lang="en-NZ" sz="2400" b="0" i="1" smtClean="0">
                            <a:latin typeface="Cambria Math"/>
                          </a:rPr>
                          <m:t>(1)</m:t>
                        </m:r>
                      </m:sup>
                    </m:sSup>
                    <m:r>
                      <a:rPr lang="en-US" sz="2400" i="1" smtClean="0">
                        <a:latin typeface="Cambria Math"/>
                        <a:ea typeface="Cambria Math"/>
                      </a:rPr>
                      <m:t>∈</m:t>
                    </m:r>
                    <m:r>
                      <a:rPr lang="en-NZ" sz="2400" b="0" i="1" smtClean="0">
                        <a:latin typeface="Cambria Math"/>
                        <a:ea typeface="Cambria Math"/>
                      </a:rPr>
                      <m:t> </m:t>
                    </m:r>
                    <m:sSup>
                      <m:sSupPr>
                        <m:ctrlPr>
                          <a:rPr lang="en-NZ" sz="2400" b="0" i="1" smtClean="0">
                            <a:latin typeface="Cambria Math" panose="02040503050406030204" pitchFamily="18" charset="0"/>
                            <a:ea typeface="Cambria Math"/>
                          </a:rPr>
                        </m:ctrlPr>
                      </m:sSupPr>
                      <m:e>
                        <m:r>
                          <a:rPr lang="en-NZ" sz="2400" b="0" i="1" smtClean="0">
                            <a:latin typeface="Cambria Math"/>
                            <a:ea typeface="Cambria Math"/>
                          </a:rPr>
                          <m:t>ℝ</m:t>
                        </m:r>
                      </m:e>
                      <m:sup>
                        <m:r>
                          <a:rPr lang="en-NZ" sz="2400" b="0" i="1" smtClean="0">
                            <a:latin typeface="Cambria Math"/>
                            <a:ea typeface="Cambria Math"/>
                          </a:rPr>
                          <m:t>2</m:t>
                        </m:r>
                      </m:sup>
                    </m:sSup>
                    <m:r>
                      <a:rPr lang="en-NZ" sz="2400" b="0" i="1" smtClean="0">
                        <a:latin typeface="Cambria Math"/>
                        <a:ea typeface="Cambria Math"/>
                      </a:rPr>
                      <m:t>→</m:t>
                    </m:r>
                    <m:sSup>
                      <m:sSupPr>
                        <m:ctrlPr>
                          <a:rPr lang="en-NZ" sz="2400" b="0" i="1" smtClean="0">
                            <a:latin typeface="Cambria Math" panose="02040503050406030204" pitchFamily="18" charset="0"/>
                            <a:ea typeface="Cambria Math"/>
                          </a:rPr>
                        </m:ctrlPr>
                      </m:sSupPr>
                      <m:e>
                        <m:r>
                          <a:rPr lang="en-NZ" sz="2400" b="0" i="1" smtClean="0">
                            <a:latin typeface="Cambria Math"/>
                            <a:ea typeface="Cambria Math"/>
                          </a:rPr>
                          <m:t>𝑧</m:t>
                        </m:r>
                      </m:e>
                      <m:sup>
                        <m:r>
                          <a:rPr lang="en-NZ" sz="2400" b="0" i="1" smtClean="0">
                            <a:latin typeface="Cambria Math"/>
                            <a:ea typeface="Cambria Math"/>
                          </a:rPr>
                          <m:t>(1)</m:t>
                        </m:r>
                      </m:sup>
                    </m:sSup>
                    <m:r>
                      <a:rPr lang="en-NZ" sz="2400" b="0" i="1" smtClean="0">
                        <a:latin typeface="Cambria Math"/>
                        <a:ea typeface="Cambria Math"/>
                      </a:rPr>
                      <m:t>∈</m:t>
                    </m:r>
                  </m:oMath>
                </a14:m>
                <a:r>
                  <a:rPr lang="en-NZ" sz="2400" dirty="0">
                    <a:ea typeface="Cambria Math"/>
                  </a:rPr>
                  <a:t> </a:t>
                </a:r>
                <a14:m>
                  <m:oMath xmlns:m="http://schemas.openxmlformats.org/officeDocument/2006/math">
                    <m:r>
                      <a:rPr lang="en-NZ" sz="2400" i="1">
                        <a:latin typeface="Cambria Math"/>
                        <a:ea typeface="Cambria Math"/>
                      </a:rPr>
                      <m:t>ℝ</m:t>
                    </m:r>
                  </m:oMath>
                </a14:m>
                <a:r>
                  <a:rPr lang="en-US" sz="2400" dirty="0" smtClean="0"/>
                  <a:t> </a:t>
                </a:r>
                <a:endParaRPr lang="en-US" sz="2400" dirty="0"/>
              </a:p>
            </p:txBody>
          </p:sp>
        </mc:Choice>
        <mc:Fallback xmlns="">
          <p:sp>
            <p:nvSpPr>
              <p:cNvPr id="37" name="TextBox 36"/>
              <p:cNvSpPr txBox="1">
                <a:spLocks noRot="1" noChangeAspect="1" noMove="1" noResize="1" noEditPoints="1" noAdjustHandles="1" noChangeArrowheads="1" noChangeShapeType="1" noTextEdit="1"/>
              </p:cNvSpPr>
              <p:nvPr/>
            </p:nvSpPr>
            <p:spPr>
              <a:xfrm>
                <a:off x="4503193" y="2495994"/>
                <a:ext cx="4453976" cy="476990"/>
              </a:xfrm>
              <a:prstGeom prst="rect">
                <a:avLst/>
              </a:prstGeom>
              <a:blipFill rotWithShape="1">
                <a:blip r:embed="rId8"/>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411026" y="3630684"/>
                <a:ext cx="622030"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NZ" b="0" i="1" smtClean="0">
                              <a:latin typeface="Cambria Math"/>
                            </a:rPr>
                            <m:t>𝑥</m:t>
                          </m:r>
                        </m:e>
                        <m:sup>
                          <m:r>
                            <a:rPr lang="en-NZ" b="0" i="1" smtClean="0">
                              <a:latin typeface="Cambria Math"/>
                            </a:rPr>
                            <m:t>(1)</m:t>
                          </m:r>
                        </m:sup>
                      </m:sSup>
                    </m:oMath>
                  </m:oMathPara>
                </a14:m>
                <a:endParaRPr lang="en-US" dirty="0"/>
              </a:p>
            </p:txBody>
          </p:sp>
        </mc:Choice>
        <mc:Fallback xmlns="">
          <p:sp>
            <p:nvSpPr>
              <p:cNvPr id="38" name="TextBox 37"/>
              <p:cNvSpPr txBox="1">
                <a:spLocks noRot="1" noChangeAspect="1" noMove="1" noResize="1" noEditPoints="1" noAdjustHandles="1" noChangeArrowheads="1" noChangeShapeType="1" noTextEdit="1"/>
              </p:cNvSpPr>
              <p:nvPr/>
            </p:nvSpPr>
            <p:spPr>
              <a:xfrm>
                <a:off x="1411026" y="2723013"/>
                <a:ext cx="622030" cy="380810"/>
              </a:xfrm>
              <a:prstGeom prst="rect">
                <a:avLst/>
              </a:prstGeom>
              <a:blipFill rotWithShape="1">
                <a:blip r:embed="rId9"/>
                <a:stretch>
                  <a:fillRect/>
                </a:stretch>
              </a:blipFill>
            </p:spPr>
            <p:txBody>
              <a:bodyPr/>
              <a:lstStyle/>
              <a:p>
                <a:r>
                  <a:rPr lang="en-US">
                    <a:noFill/>
                  </a:rPr>
                  <a:t> </a:t>
                </a:r>
              </a:p>
            </p:txBody>
          </p:sp>
        </mc:Fallback>
      </mc:AlternateContent>
      <p:sp>
        <p:nvSpPr>
          <p:cNvPr id="33" name="TextBox 32"/>
          <p:cNvSpPr txBox="1"/>
          <p:nvPr/>
        </p:nvSpPr>
        <p:spPr>
          <a:xfrm>
            <a:off x="219" y="5640898"/>
            <a:ext cx="5936675" cy="646331"/>
          </a:xfrm>
          <a:prstGeom prst="rect">
            <a:avLst/>
          </a:prstGeom>
          <a:noFill/>
        </p:spPr>
        <p:txBody>
          <a:bodyPr wrap="square" rtlCol="0">
            <a:spAutoFit/>
          </a:bodyPr>
          <a:lstStyle/>
          <a:p>
            <a:r>
              <a:rPr lang="en-NZ" dirty="0" smtClean="0"/>
              <a:t>x</a:t>
            </a:r>
            <a:r>
              <a:rPr lang="en-NZ" baseline="-25000" dirty="0" smtClean="0"/>
              <a:t>1</a:t>
            </a:r>
            <a:r>
              <a:rPr lang="en-NZ" dirty="0" smtClean="0"/>
              <a:t>: amount of time spent studying in the BIT program</a:t>
            </a:r>
          </a:p>
          <a:p>
            <a:r>
              <a:rPr lang="en-NZ" dirty="0" smtClean="0"/>
              <a:t>x</a:t>
            </a:r>
            <a:r>
              <a:rPr lang="en-NZ" baseline="-25000" dirty="0" smtClean="0"/>
              <a:t>2</a:t>
            </a:r>
            <a:r>
              <a:rPr lang="en-NZ" dirty="0" smtClean="0"/>
              <a:t>: BIT grades</a:t>
            </a:r>
            <a:endParaRPr lang="en-US" dirty="0"/>
          </a:p>
        </p:txBody>
      </p:sp>
      <p:sp>
        <p:nvSpPr>
          <p:cNvPr id="34" name="TextBox 33"/>
          <p:cNvSpPr txBox="1"/>
          <p:nvPr/>
        </p:nvSpPr>
        <p:spPr>
          <a:xfrm>
            <a:off x="6359055" y="5943600"/>
            <a:ext cx="2282538" cy="369332"/>
          </a:xfrm>
          <a:prstGeom prst="rect">
            <a:avLst/>
          </a:prstGeom>
          <a:noFill/>
        </p:spPr>
        <p:txBody>
          <a:bodyPr wrap="square" rtlCol="0">
            <a:spAutoFit/>
          </a:bodyPr>
          <a:lstStyle/>
          <a:p>
            <a:r>
              <a:rPr lang="en-NZ" dirty="0" smtClean="0"/>
              <a:t>z</a:t>
            </a:r>
            <a:r>
              <a:rPr lang="en-NZ" baseline="-25000" dirty="0" smtClean="0"/>
              <a:t>1</a:t>
            </a:r>
            <a:r>
              <a:rPr lang="en-NZ" dirty="0" smtClean="0"/>
              <a:t>: IT expertise</a:t>
            </a:r>
            <a:endParaRPr lang="en-US" dirty="0"/>
          </a:p>
        </p:txBody>
      </p:sp>
      <p:sp>
        <p:nvSpPr>
          <p:cNvPr id="35" name="TextBox 34"/>
          <p:cNvSpPr txBox="1"/>
          <p:nvPr/>
        </p:nvSpPr>
        <p:spPr>
          <a:xfrm rot="18934172">
            <a:off x="4277061" y="404258"/>
            <a:ext cx="1368408" cy="369332"/>
          </a:xfrm>
          <a:prstGeom prst="rect">
            <a:avLst/>
          </a:prstGeom>
          <a:noFill/>
        </p:spPr>
        <p:txBody>
          <a:bodyPr wrap="square" rtlCol="0">
            <a:spAutoFit/>
          </a:bodyPr>
          <a:lstStyle/>
          <a:p>
            <a:r>
              <a:rPr lang="en-NZ" b="1" dirty="0" smtClean="0">
                <a:solidFill>
                  <a:srgbClr val="00B050"/>
                </a:solidFill>
              </a:rPr>
              <a:t>IT expertise</a:t>
            </a:r>
            <a:endParaRPr lang="en-US" b="1" dirty="0">
              <a:solidFill>
                <a:srgbClr val="00B050"/>
              </a:solidFill>
            </a:endParaRPr>
          </a:p>
        </p:txBody>
      </p:sp>
      <p:sp>
        <p:nvSpPr>
          <p:cNvPr id="39" name="TextBox 38"/>
          <p:cNvSpPr txBox="1"/>
          <p:nvPr/>
        </p:nvSpPr>
        <p:spPr>
          <a:xfrm>
            <a:off x="381001" y="76201"/>
            <a:ext cx="4003357" cy="954107"/>
          </a:xfrm>
          <a:prstGeom prst="rect">
            <a:avLst/>
          </a:prstGeom>
          <a:noFill/>
        </p:spPr>
        <p:txBody>
          <a:bodyPr wrap="square" rtlCol="0">
            <a:spAutoFit/>
          </a:bodyPr>
          <a:lstStyle/>
          <a:p>
            <a:r>
              <a:rPr lang="en-US" sz="2800" b="1" dirty="0" smtClean="0"/>
              <a:t>Dimensionality reduction: 2D to 1D</a:t>
            </a:r>
          </a:p>
        </p:txBody>
      </p:sp>
      <p:sp>
        <p:nvSpPr>
          <p:cNvPr id="40" name="Multiply 39"/>
          <p:cNvSpPr/>
          <p:nvPr/>
        </p:nvSpPr>
        <p:spPr>
          <a:xfrm>
            <a:off x="4267200" y="1524000"/>
            <a:ext cx="304800" cy="279993"/>
          </a:xfrm>
          <a:prstGeom prst="mathMultiply">
            <a:avLst>
              <a:gd name="adj1" fmla="val 0"/>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Multiply 40"/>
          <p:cNvSpPr/>
          <p:nvPr/>
        </p:nvSpPr>
        <p:spPr>
          <a:xfrm>
            <a:off x="3810000" y="2006007"/>
            <a:ext cx="304800" cy="279993"/>
          </a:xfrm>
          <a:prstGeom prst="mathMultiply">
            <a:avLst>
              <a:gd name="adj1" fmla="val 0"/>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Multiply 41"/>
          <p:cNvSpPr/>
          <p:nvPr/>
        </p:nvSpPr>
        <p:spPr>
          <a:xfrm>
            <a:off x="3352800" y="2082207"/>
            <a:ext cx="304800" cy="279993"/>
          </a:xfrm>
          <a:prstGeom prst="mathMultiply">
            <a:avLst>
              <a:gd name="adj1" fmla="val 0"/>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Multiply 42"/>
          <p:cNvSpPr/>
          <p:nvPr/>
        </p:nvSpPr>
        <p:spPr>
          <a:xfrm>
            <a:off x="3124200" y="2691807"/>
            <a:ext cx="304800" cy="279993"/>
          </a:xfrm>
          <a:prstGeom prst="mathMultiply">
            <a:avLst>
              <a:gd name="adj1" fmla="val 0"/>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Multiply 43"/>
          <p:cNvSpPr/>
          <p:nvPr/>
        </p:nvSpPr>
        <p:spPr>
          <a:xfrm>
            <a:off x="2667000" y="2743200"/>
            <a:ext cx="304800" cy="279993"/>
          </a:xfrm>
          <a:prstGeom prst="mathMultiply">
            <a:avLst>
              <a:gd name="adj1" fmla="val 0"/>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Multiply 44"/>
          <p:cNvSpPr/>
          <p:nvPr/>
        </p:nvSpPr>
        <p:spPr>
          <a:xfrm>
            <a:off x="2209800" y="3149007"/>
            <a:ext cx="304800" cy="279993"/>
          </a:xfrm>
          <a:prstGeom prst="mathMultiply">
            <a:avLst>
              <a:gd name="adj1" fmla="val 0"/>
            </a:avLst>
          </a:prstGeom>
          <a:solidFill>
            <a:schemeClr val="tx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Multiply 45"/>
          <p:cNvSpPr/>
          <p:nvPr/>
        </p:nvSpPr>
        <p:spPr>
          <a:xfrm>
            <a:off x="1981200" y="4041324"/>
            <a:ext cx="304800" cy="279993"/>
          </a:xfrm>
          <a:prstGeom prst="mathMultiply">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Multiply 46"/>
          <p:cNvSpPr/>
          <p:nvPr/>
        </p:nvSpPr>
        <p:spPr>
          <a:xfrm>
            <a:off x="1447800" y="3987207"/>
            <a:ext cx="304800" cy="279993"/>
          </a:xfrm>
          <a:prstGeom prst="mathMultiply">
            <a:avLst>
              <a:gd name="adj1" fmla="val 0"/>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Multiply 47"/>
          <p:cNvSpPr/>
          <p:nvPr/>
        </p:nvSpPr>
        <p:spPr>
          <a:xfrm>
            <a:off x="5500007" y="5440955"/>
            <a:ext cx="304800" cy="279993"/>
          </a:xfrm>
          <a:prstGeom prst="mathMultiply">
            <a:avLst>
              <a:gd name="adj1" fmla="val 0"/>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Multiply 48"/>
          <p:cNvSpPr/>
          <p:nvPr/>
        </p:nvSpPr>
        <p:spPr>
          <a:xfrm>
            <a:off x="5842908" y="5435007"/>
            <a:ext cx="304800" cy="279993"/>
          </a:xfrm>
          <a:prstGeom prst="mathMultiply">
            <a:avLst>
              <a:gd name="adj1" fmla="val 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Multiply 49"/>
          <p:cNvSpPr/>
          <p:nvPr/>
        </p:nvSpPr>
        <p:spPr>
          <a:xfrm>
            <a:off x="6324600" y="5435007"/>
            <a:ext cx="304800" cy="279993"/>
          </a:xfrm>
          <a:prstGeom prst="mathMultiply">
            <a:avLst>
              <a:gd name="adj1" fmla="val 0"/>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Multiply 50"/>
          <p:cNvSpPr/>
          <p:nvPr/>
        </p:nvSpPr>
        <p:spPr>
          <a:xfrm>
            <a:off x="6757308" y="5435007"/>
            <a:ext cx="304800" cy="279993"/>
          </a:xfrm>
          <a:prstGeom prst="mathMultiply">
            <a:avLst>
              <a:gd name="adj1" fmla="val 0"/>
            </a:avLst>
          </a:prstGeom>
          <a:solidFill>
            <a:schemeClr val="tx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Multiply 51"/>
          <p:cNvSpPr/>
          <p:nvPr/>
        </p:nvSpPr>
        <p:spPr>
          <a:xfrm>
            <a:off x="7010400" y="5435007"/>
            <a:ext cx="304800" cy="279993"/>
          </a:xfrm>
          <a:prstGeom prst="mathMultiply">
            <a:avLst>
              <a:gd name="adj1" fmla="val 0"/>
            </a:avLst>
          </a:prstGeom>
          <a:solidFill>
            <a:schemeClr val="tx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Multiply 52"/>
          <p:cNvSpPr/>
          <p:nvPr/>
        </p:nvSpPr>
        <p:spPr>
          <a:xfrm>
            <a:off x="7467600" y="5435007"/>
            <a:ext cx="304800" cy="279993"/>
          </a:xfrm>
          <a:prstGeom prst="mathMultiply">
            <a:avLst>
              <a:gd name="adj1" fmla="val 0"/>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Multiply 53"/>
          <p:cNvSpPr/>
          <p:nvPr/>
        </p:nvSpPr>
        <p:spPr>
          <a:xfrm>
            <a:off x="7696200" y="5435007"/>
            <a:ext cx="304800" cy="279993"/>
          </a:xfrm>
          <a:prstGeom prst="mathMultiply">
            <a:avLst>
              <a:gd name="adj1" fmla="val 0"/>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Multiply 54"/>
          <p:cNvSpPr/>
          <p:nvPr/>
        </p:nvSpPr>
        <p:spPr>
          <a:xfrm>
            <a:off x="8158840" y="5437416"/>
            <a:ext cx="304800" cy="279993"/>
          </a:xfrm>
          <a:prstGeom prst="mathMultiply">
            <a:avLst>
              <a:gd name="adj1" fmla="val 0"/>
            </a:avLst>
          </a:prstGeom>
          <a:solidFill>
            <a:schemeClr val="tx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3684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p:txBody>
          <a:bodyPr/>
          <a:lstStyle/>
          <a:p>
            <a:r>
              <a:rPr lang="da-DK" altLang="en-US"/>
              <a:t>Principal Component Analysis</a:t>
            </a:r>
          </a:p>
        </p:txBody>
      </p:sp>
      <p:sp>
        <p:nvSpPr>
          <p:cNvPr id="610307" name="Rectangle 3"/>
          <p:cNvSpPr>
            <a:spLocks noGrp="1" noChangeArrowheads="1"/>
          </p:cNvSpPr>
          <p:nvPr>
            <p:ph type="body" idx="1"/>
          </p:nvPr>
        </p:nvSpPr>
        <p:spPr/>
        <p:txBody>
          <a:bodyPr>
            <a:normAutofit lnSpcReduction="10000"/>
          </a:bodyPr>
          <a:lstStyle/>
          <a:p>
            <a:r>
              <a:rPr lang="da-DK" altLang="en-US" dirty="0"/>
              <a:t>Most common </a:t>
            </a:r>
            <a:r>
              <a:rPr lang="da-DK" altLang="en-US" dirty="0" smtClean="0"/>
              <a:t>algorithm for dimensionality reduction</a:t>
            </a:r>
            <a:endParaRPr lang="da-DK" altLang="en-US" dirty="0"/>
          </a:p>
          <a:p>
            <a:r>
              <a:rPr lang="da-DK" altLang="en-US" dirty="0"/>
              <a:t>The new variables/dimensions</a:t>
            </a:r>
          </a:p>
          <a:p>
            <a:pPr lvl="1"/>
            <a:r>
              <a:rPr lang="da-DK" altLang="en-US" dirty="0"/>
              <a:t>Are linear combinations of the original ones</a:t>
            </a:r>
          </a:p>
          <a:p>
            <a:pPr lvl="1"/>
            <a:r>
              <a:rPr lang="da-DK" altLang="en-US" dirty="0"/>
              <a:t>Are uncorrelated with one another</a:t>
            </a:r>
          </a:p>
          <a:p>
            <a:pPr lvl="2"/>
            <a:r>
              <a:rPr lang="da-DK" altLang="en-US" dirty="0" smtClean="0"/>
              <a:t>Orthogonal/Perpendicular </a:t>
            </a:r>
            <a:r>
              <a:rPr lang="da-DK" altLang="en-US" dirty="0"/>
              <a:t>in original dimension space</a:t>
            </a:r>
          </a:p>
          <a:p>
            <a:pPr lvl="1"/>
            <a:r>
              <a:rPr lang="da-DK" altLang="en-US" dirty="0"/>
              <a:t>Capture as much of the original variance in the data as possible</a:t>
            </a:r>
          </a:p>
          <a:p>
            <a:pPr lvl="1"/>
            <a:r>
              <a:rPr lang="da-DK" altLang="en-US" dirty="0"/>
              <a:t>Are called Principal Components</a:t>
            </a:r>
          </a:p>
        </p:txBody>
      </p:sp>
    </p:spTree>
    <p:extLst>
      <p:ext uri="{BB962C8B-B14F-4D97-AF65-F5344CB8AC3E}">
        <p14:creationId xmlns:p14="http://schemas.microsoft.com/office/powerpoint/2010/main" val="22209444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6" descr="2D_gauss"/>
          <p:cNvPicPr>
            <a:picLocks noChangeAspect="1" noChangeArrowheads="1"/>
          </p:cNvPicPr>
          <p:nvPr/>
        </p:nvPicPr>
        <p:blipFill rotWithShape="1">
          <a:blip r:embed="rId2">
            <a:extLst>
              <a:ext uri="{28A0092B-C50C-407E-A947-70E740481C1C}">
                <a14:useLocalDpi xmlns:a14="http://schemas.microsoft.com/office/drawing/2010/main" val="0"/>
              </a:ext>
            </a:extLst>
          </a:blip>
          <a:srcRect l="9675" t="5864" r="8079" b="5508"/>
          <a:stretch/>
        </p:blipFill>
        <p:spPr bwMode="auto">
          <a:xfrm>
            <a:off x="2209800" y="272660"/>
            <a:ext cx="6650979" cy="536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ChangeArrowheads="1"/>
          </p:cNvSpPr>
          <p:nvPr/>
        </p:nvSpPr>
        <p:spPr>
          <a:xfrm>
            <a:off x="7620000" y="19050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altLang="en-US" sz="2400" dirty="0" smtClean="0"/>
          </a:p>
        </p:txBody>
      </p:sp>
      <p:sp>
        <p:nvSpPr>
          <p:cNvPr id="15362" name="Rectangle 5"/>
          <p:cNvSpPr>
            <a:spLocks noGrp="1" noChangeArrowheads="1"/>
          </p:cNvSpPr>
          <p:nvPr>
            <p:ph type="title"/>
          </p:nvPr>
        </p:nvSpPr>
        <p:spPr>
          <a:xfrm>
            <a:off x="0" y="177800"/>
            <a:ext cx="1981200" cy="1498600"/>
          </a:xfrm>
          <a:noFill/>
        </p:spPr>
        <p:txBody>
          <a:bodyPr/>
          <a:lstStyle/>
          <a:p>
            <a:pPr eaLnBrk="1" hangingPunct="1"/>
            <a:r>
              <a:rPr lang="hu-HU" altLang="en-US" dirty="0" smtClean="0"/>
              <a:t>2</a:t>
            </a:r>
            <a:r>
              <a:rPr lang="en-CA" altLang="en-US" dirty="0" smtClean="0"/>
              <a:t>D dataset</a:t>
            </a:r>
            <a:endParaRPr lang="hu-HU" altLang="en-US" dirty="0" smtClean="0"/>
          </a:p>
        </p:txBody>
      </p:sp>
    </p:spTree>
    <p:extLst>
      <p:ext uri="{BB962C8B-B14F-4D97-AF65-F5344CB8AC3E}">
        <p14:creationId xmlns:p14="http://schemas.microsoft.com/office/powerpoint/2010/main" val="1571362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7264" y="76200"/>
            <a:ext cx="1981200" cy="1143000"/>
          </a:xfrm>
        </p:spPr>
        <p:txBody>
          <a:bodyPr>
            <a:noAutofit/>
          </a:bodyPr>
          <a:lstStyle/>
          <a:p>
            <a:pPr eaLnBrk="1" hangingPunct="1"/>
            <a:r>
              <a:rPr lang="en-CA" altLang="en-US" sz="2000" dirty="0" smtClean="0"/>
              <a:t>PCA components</a:t>
            </a:r>
          </a:p>
        </p:txBody>
      </p:sp>
      <p:pic>
        <p:nvPicPr>
          <p:cNvPr id="17411" name="Picture 4" descr="2D_gauss_2PCA"/>
          <p:cNvPicPr>
            <a:picLocks noChangeAspect="1" noChangeArrowheads="1"/>
          </p:cNvPicPr>
          <p:nvPr/>
        </p:nvPicPr>
        <p:blipFill rotWithShape="1">
          <a:blip r:embed="rId2">
            <a:extLst>
              <a:ext uri="{28A0092B-C50C-407E-A947-70E740481C1C}">
                <a14:useLocalDpi xmlns:a14="http://schemas.microsoft.com/office/drawing/2010/main" val="0"/>
              </a:ext>
            </a:extLst>
          </a:blip>
          <a:srcRect l="9053" t="6300" r="7421" b="4129"/>
          <a:stretch/>
        </p:blipFill>
        <p:spPr bwMode="auto">
          <a:xfrm>
            <a:off x="2209801" y="279401"/>
            <a:ext cx="6810233" cy="5477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36293" y="5867401"/>
            <a:ext cx="8458200" cy="584775"/>
          </a:xfrm>
          <a:prstGeom prst="rect">
            <a:avLst/>
          </a:prstGeom>
        </p:spPr>
        <p:txBody>
          <a:bodyPr wrap="square">
            <a:spAutoFit/>
          </a:bodyPr>
          <a:lstStyle/>
          <a:p>
            <a:r>
              <a:rPr lang="en-NZ" altLang="en-US" sz="1600" b="1" dirty="0" smtClean="0">
                <a:solidFill>
                  <a:srgbClr val="FF0000"/>
                </a:solidFill>
              </a:rPr>
              <a:t>1</a:t>
            </a:r>
            <a:r>
              <a:rPr lang="en-NZ" altLang="en-US" sz="1600" b="1" baseline="30000" dirty="0" smtClean="0">
                <a:solidFill>
                  <a:srgbClr val="FF0000"/>
                </a:solidFill>
              </a:rPr>
              <a:t>st</a:t>
            </a:r>
            <a:r>
              <a:rPr lang="en-NZ" altLang="en-US" sz="1600" b="1" dirty="0" smtClean="0">
                <a:solidFill>
                  <a:srgbClr val="FF0000"/>
                </a:solidFill>
              </a:rPr>
              <a:t> principal component axis is the direction of greatest variability in the data</a:t>
            </a:r>
          </a:p>
          <a:p>
            <a:r>
              <a:rPr lang="en-NZ" altLang="en-US" sz="1600" b="1" dirty="0" smtClean="0">
                <a:solidFill>
                  <a:srgbClr val="FFC000"/>
                </a:solidFill>
              </a:rPr>
              <a:t>2</a:t>
            </a:r>
            <a:r>
              <a:rPr lang="en-NZ" altLang="en-US" sz="1600" b="1" baseline="30000" dirty="0" smtClean="0">
                <a:solidFill>
                  <a:srgbClr val="FFC000"/>
                </a:solidFill>
              </a:rPr>
              <a:t>nd</a:t>
            </a:r>
            <a:r>
              <a:rPr lang="en-NZ" altLang="en-US" sz="1600" b="1" dirty="0" smtClean="0">
                <a:solidFill>
                  <a:srgbClr val="FFC000"/>
                </a:solidFill>
              </a:rPr>
              <a:t> principal component axis is the next </a:t>
            </a:r>
            <a:r>
              <a:rPr lang="en-US" altLang="en-US" sz="1600" b="1" dirty="0" smtClean="0">
                <a:solidFill>
                  <a:srgbClr val="FFC000"/>
                </a:solidFill>
              </a:rPr>
              <a:t>orthogonal </a:t>
            </a:r>
            <a:r>
              <a:rPr lang="en-US" altLang="en-US" sz="1600" b="1" dirty="0">
                <a:solidFill>
                  <a:srgbClr val="FFC000"/>
                </a:solidFill>
              </a:rPr>
              <a:t>(uncorrelated) direction of greatest variability</a:t>
            </a:r>
          </a:p>
        </p:txBody>
      </p:sp>
      <p:sp>
        <p:nvSpPr>
          <p:cNvPr id="3" name="TextBox 2"/>
          <p:cNvSpPr txBox="1"/>
          <p:nvPr/>
        </p:nvSpPr>
        <p:spPr>
          <a:xfrm>
            <a:off x="5843017" y="2022159"/>
            <a:ext cx="2500384" cy="369332"/>
          </a:xfrm>
          <a:prstGeom prst="rect">
            <a:avLst/>
          </a:prstGeom>
          <a:noFill/>
        </p:spPr>
        <p:txBody>
          <a:bodyPr wrap="square" rtlCol="0">
            <a:spAutoFit/>
          </a:bodyPr>
          <a:lstStyle/>
          <a:p>
            <a:r>
              <a:rPr lang="en-NZ" b="1" dirty="0" smtClean="0">
                <a:solidFill>
                  <a:srgbClr val="FFC000"/>
                </a:solidFill>
              </a:rPr>
              <a:t>2</a:t>
            </a:r>
            <a:r>
              <a:rPr lang="en-NZ" b="1" baseline="30000" dirty="0" smtClean="0">
                <a:solidFill>
                  <a:srgbClr val="FFC000"/>
                </a:solidFill>
              </a:rPr>
              <a:t>nd</a:t>
            </a:r>
            <a:r>
              <a:rPr lang="en-NZ" b="1" dirty="0" smtClean="0">
                <a:solidFill>
                  <a:srgbClr val="FFC000"/>
                </a:solidFill>
              </a:rPr>
              <a:t> PCA axis</a:t>
            </a:r>
            <a:endParaRPr lang="en-US" b="1" dirty="0">
              <a:solidFill>
                <a:srgbClr val="FFC000"/>
              </a:solidFill>
            </a:endParaRPr>
          </a:p>
        </p:txBody>
      </p:sp>
      <p:cxnSp>
        <p:nvCxnSpPr>
          <p:cNvPr id="5" name="Straight Connector 4"/>
          <p:cNvCxnSpPr/>
          <p:nvPr/>
        </p:nvCxnSpPr>
        <p:spPr>
          <a:xfrm flipV="1">
            <a:off x="5690617" y="2514601"/>
            <a:ext cx="152400" cy="304800"/>
          </a:xfrm>
          <a:prstGeom prst="line">
            <a:avLst/>
          </a:prstGeom>
          <a:ln w="82550">
            <a:solidFill>
              <a:srgbClr val="FFC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315201" y="1092201"/>
            <a:ext cx="2500384" cy="369332"/>
          </a:xfrm>
          <a:prstGeom prst="rect">
            <a:avLst/>
          </a:prstGeom>
          <a:noFill/>
        </p:spPr>
        <p:txBody>
          <a:bodyPr wrap="square" rtlCol="0">
            <a:spAutoFit/>
          </a:bodyPr>
          <a:lstStyle/>
          <a:p>
            <a:r>
              <a:rPr lang="en-NZ" b="1" dirty="0" smtClean="0">
                <a:solidFill>
                  <a:srgbClr val="FF0000"/>
                </a:solidFill>
              </a:rPr>
              <a:t>1</a:t>
            </a:r>
            <a:r>
              <a:rPr lang="en-NZ" b="1" baseline="30000" dirty="0" smtClean="0">
                <a:solidFill>
                  <a:srgbClr val="FF0000"/>
                </a:solidFill>
              </a:rPr>
              <a:t>st</a:t>
            </a:r>
            <a:r>
              <a:rPr lang="en-NZ" b="1" dirty="0" smtClean="0">
                <a:solidFill>
                  <a:srgbClr val="FF0000"/>
                </a:solidFill>
              </a:rPr>
              <a:t> PCA axis</a:t>
            </a:r>
            <a:endParaRPr lang="en-US" b="1" dirty="0">
              <a:solidFill>
                <a:srgbClr val="FF0000"/>
              </a:solidFill>
            </a:endParaRPr>
          </a:p>
        </p:txBody>
      </p:sp>
      <p:sp>
        <p:nvSpPr>
          <p:cNvPr id="4" name="Rectangle 3"/>
          <p:cNvSpPr/>
          <p:nvPr/>
        </p:nvSpPr>
        <p:spPr>
          <a:xfrm>
            <a:off x="76200" y="1663834"/>
            <a:ext cx="2057400" cy="3139321"/>
          </a:xfrm>
          <a:prstGeom prst="rect">
            <a:avLst/>
          </a:prstGeom>
        </p:spPr>
        <p:txBody>
          <a:bodyPr wrap="square">
            <a:spAutoFit/>
          </a:bodyPr>
          <a:lstStyle/>
          <a:p>
            <a:r>
              <a:rPr lang="en-US" dirty="0"/>
              <a:t>PCA projects the data along the directions where the data varies the most</a:t>
            </a:r>
          </a:p>
          <a:p>
            <a:endParaRPr lang="en-US" dirty="0"/>
          </a:p>
          <a:p>
            <a:r>
              <a:rPr lang="en-US" dirty="0"/>
              <a:t>Directions are Orthogonal</a:t>
            </a:r>
          </a:p>
          <a:p>
            <a:endParaRPr lang="en-US" dirty="0"/>
          </a:p>
          <a:p>
            <a:endParaRPr lang="en-US" dirty="0"/>
          </a:p>
          <a:p>
            <a:endParaRPr lang="en-US" dirty="0"/>
          </a:p>
        </p:txBody>
      </p:sp>
    </p:spTree>
    <p:extLst>
      <p:ext uri="{BB962C8B-B14F-4D97-AF65-F5344CB8AC3E}">
        <p14:creationId xmlns:p14="http://schemas.microsoft.com/office/powerpoint/2010/main" val="22824738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71026"/>
            <a:ext cx="8305800" cy="430887"/>
          </a:xfrm>
          <a:prstGeom prst="rect">
            <a:avLst/>
          </a:prstGeom>
          <a:noFill/>
        </p:spPr>
        <p:txBody>
          <a:bodyPr wrap="square" rtlCol="0">
            <a:spAutoFit/>
          </a:bodyPr>
          <a:lstStyle/>
          <a:p>
            <a:r>
              <a:rPr lang="en-US" sz="2200" b="1" dirty="0" smtClean="0"/>
              <a:t>Principal Component Analysis (PCA) problem formulation</a:t>
            </a:r>
          </a:p>
        </p:txBody>
      </p:sp>
      <mc:AlternateContent xmlns:mc="http://schemas.openxmlformats.org/markup-compatibility/2006" xmlns:a14="http://schemas.microsoft.com/office/drawing/2010/main">
        <mc:Choice Requires="a14">
          <p:sp>
            <p:nvSpPr>
              <p:cNvPr id="15" name="TextBox 14"/>
              <p:cNvSpPr txBox="1"/>
              <p:nvPr/>
            </p:nvSpPr>
            <p:spPr>
              <a:xfrm>
                <a:off x="7546103" y="1079529"/>
                <a:ext cx="1453988" cy="476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NZ" sz="2400" b="0" i="1" smtClean="0">
                              <a:latin typeface="Cambria Math"/>
                            </a:rPr>
                            <m:t>𝑥</m:t>
                          </m:r>
                        </m:e>
                        <m:sup>
                          <m:r>
                            <a:rPr lang="en-NZ" sz="2400" b="0" i="1" smtClean="0">
                              <a:latin typeface="Cambria Math"/>
                            </a:rPr>
                            <m:t>(</m:t>
                          </m:r>
                          <m:r>
                            <a:rPr lang="en-NZ" sz="2400" b="0" i="1" smtClean="0">
                              <a:latin typeface="Cambria Math"/>
                            </a:rPr>
                            <m:t>𝑖</m:t>
                          </m:r>
                          <m:r>
                            <a:rPr lang="en-NZ" sz="2400" b="0" i="1" smtClean="0">
                              <a:latin typeface="Cambria Math"/>
                            </a:rPr>
                            <m:t>)</m:t>
                          </m:r>
                        </m:sup>
                      </m:sSup>
                      <m:r>
                        <a:rPr lang="en-US" sz="2400" i="1" smtClean="0">
                          <a:latin typeface="Cambria Math"/>
                          <a:ea typeface="Cambria Math"/>
                        </a:rPr>
                        <m:t>∈</m:t>
                      </m:r>
                      <m:sSup>
                        <m:sSupPr>
                          <m:ctrlPr>
                            <a:rPr lang="en-US" sz="2400" i="1" smtClean="0">
                              <a:latin typeface="Cambria Math" panose="02040503050406030204" pitchFamily="18" charset="0"/>
                              <a:ea typeface="Cambria Math"/>
                            </a:rPr>
                          </m:ctrlPr>
                        </m:sSupPr>
                        <m:e>
                          <m:r>
                            <a:rPr lang="en-US" sz="2400" i="1" smtClean="0">
                              <a:latin typeface="Cambria Math"/>
                              <a:ea typeface="Cambria Math"/>
                            </a:rPr>
                            <m:t>ℝ</m:t>
                          </m:r>
                        </m:e>
                        <m:sup>
                          <m:r>
                            <a:rPr lang="en-NZ" sz="2400" b="0" i="1" smtClean="0">
                              <a:latin typeface="Cambria Math"/>
                              <a:ea typeface="Cambria Math"/>
                            </a:rPr>
                            <m:t>2</m:t>
                          </m:r>
                        </m:sup>
                      </m:sSup>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7546103" y="809647"/>
                <a:ext cx="1453988" cy="476990"/>
              </a:xfrm>
              <a:prstGeom prst="rect">
                <a:avLst/>
              </a:prstGeom>
              <a:blipFill rotWithShape="1">
                <a:blip r:embed="rId4"/>
                <a:stretch>
                  <a:fillRect/>
                </a:stretch>
              </a:blipFill>
            </p:spPr>
            <p:txBody>
              <a:bodyPr/>
              <a:lstStyle/>
              <a:p>
                <a:r>
                  <a:rPr lang="en-US">
                    <a:noFill/>
                  </a:rPr>
                  <a:t> </a:t>
                </a:r>
              </a:p>
            </p:txBody>
          </p:sp>
        </mc:Fallback>
      </mc:AlternateContent>
      <p:cxnSp>
        <p:nvCxnSpPr>
          <p:cNvPr id="22" name="Straight Connector 21"/>
          <p:cNvCxnSpPr/>
          <p:nvPr/>
        </p:nvCxnSpPr>
        <p:spPr>
          <a:xfrm rot="21000000">
            <a:off x="3352800" y="4140201"/>
            <a:ext cx="381000" cy="509905"/>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072494" y="1716412"/>
            <a:ext cx="0" cy="4505335"/>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133600" y="4038600"/>
            <a:ext cx="38862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91201" y="4241801"/>
            <a:ext cx="222885" cy="200660"/>
          </a:xfrm>
          <a:prstGeom prst="rect">
            <a:avLst/>
          </a:prstGeom>
        </p:spPr>
      </p:pic>
      <p:pic>
        <p:nvPicPr>
          <p:cNvPr id="37" name="Picture 3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rot="16200000">
            <a:off x="3734752" y="1778954"/>
            <a:ext cx="304800" cy="150495"/>
          </a:xfrm>
          <a:prstGeom prst="rect">
            <a:avLst/>
          </a:prstGeom>
        </p:spPr>
      </p:pic>
      <p:cxnSp>
        <p:nvCxnSpPr>
          <p:cNvPr id="38" name="Straight Connector 37"/>
          <p:cNvCxnSpPr/>
          <p:nvPr/>
        </p:nvCxnSpPr>
        <p:spPr>
          <a:xfrm flipV="1">
            <a:off x="2514600" y="2069331"/>
            <a:ext cx="3581400" cy="399876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600000">
            <a:off x="4113276" y="4330823"/>
            <a:ext cx="307944" cy="196210"/>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20880000">
            <a:off x="4581206" y="3144183"/>
            <a:ext cx="228822" cy="348205"/>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300000">
            <a:off x="5698725" y="2197645"/>
            <a:ext cx="168675" cy="132965"/>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21240000">
            <a:off x="3000480" y="5562600"/>
            <a:ext cx="208084" cy="228600"/>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714091" y="2519998"/>
            <a:ext cx="2286000" cy="2585323"/>
          </a:xfrm>
          <a:prstGeom prst="rect">
            <a:avLst/>
          </a:prstGeom>
          <a:noFill/>
        </p:spPr>
        <p:txBody>
          <a:bodyPr wrap="square" rtlCol="0">
            <a:spAutoFit/>
          </a:bodyPr>
          <a:lstStyle/>
          <a:p>
            <a:r>
              <a:rPr lang="en-NZ" dirty="0" smtClean="0"/>
              <a:t>The green line is a good new axis for the data that stills maintains most of the variability of the data while </a:t>
            </a:r>
            <a:r>
              <a:rPr lang="en-NZ" b="1" dirty="0" smtClean="0"/>
              <a:t>minimizing</a:t>
            </a:r>
            <a:r>
              <a:rPr lang="en-NZ" dirty="0" smtClean="0"/>
              <a:t> the </a:t>
            </a:r>
            <a:r>
              <a:rPr lang="en-NZ" b="1" dirty="0" smtClean="0">
                <a:solidFill>
                  <a:srgbClr val="0070C0"/>
                </a:solidFill>
              </a:rPr>
              <a:t>distance</a:t>
            </a:r>
            <a:r>
              <a:rPr lang="en-NZ" dirty="0" smtClean="0"/>
              <a:t> from the data points to the new dimension</a:t>
            </a:r>
            <a:endParaRPr lang="en-US" dirty="0"/>
          </a:p>
        </p:txBody>
      </p:sp>
      <p:sp>
        <p:nvSpPr>
          <p:cNvPr id="10" name="Oval 9"/>
          <p:cNvSpPr/>
          <p:nvPr/>
        </p:nvSpPr>
        <p:spPr>
          <a:xfrm>
            <a:off x="3200400" y="5758629"/>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200400" y="4082229"/>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4384667" y="4539429"/>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460867" y="3091629"/>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603867" y="2101029"/>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4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71026"/>
            <a:ext cx="8305800" cy="430887"/>
          </a:xfrm>
          <a:prstGeom prst="rect">
            <a:avLst/>
          </a:prstGeom>
          <a:noFill/>
        </p:spPr>
        <p:txBody>
          <a:bodyPr wrap="square" rtlCol="0">
            <a:spAutoFit/>
          </a:bodyPr>
          <a:lstStyle/>
          <a:p>
            <a:r>
              <a:rPr lang="en-US" sz="2200" b="1" dirty="0" smtClean="0"/>
              <a:t>Principal Component Analysis (PCA) problem formulation</a:t>
            </a:r>
          </a:p>
        </p:txBody>
      </p:sp>
      <mc:AlternateContent xmlns:mc="http://schemas.openxmlformats.org/markup-compatibility/2006" xmlns:a14="http://schemas.microsoft.com/office/drawing/2010/main">
        <mc:Choice Requires="a14">
          <p:sp>
            <p:nvSpPr>
              <p:cNvPr id="15" name="TextBox 14"/>
              <p:cNvSpPr txBox="1"/>
              <p:nvPr/>
            </p:nvSpPr>
            <p:spPr>
              <a:xfrm>
                <a:off x="7546103" y="1079529"/>
                <a:ext cx="1453988" cy="4769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NZ" sz="2400" b="0" i="1" smtClean="0">
                              <a:latin typeface="Cambria Math"/>
                            </a:rPr>
                            <m:t>𝑥</m:t>
                          </m:r>
                        </m:e>
                        <m:sup>
                          <m:r>
                            <a:rPr lang="en-NZ" sz="2400" b="0" i="1" smtClean="0">
                              <a:latin typeface="Cambria Math"/>
                            </a:rPr>
                            <m:t>(</m:t>
                          </m:r>
                          <m:r>
                            <a:rPr lang="en-NZ" sz="2400" b="0" i="1" smtClean="0">
                              <a:latin typeface="Cambria Math"/>
                            </a:rPr>
                            <m:t>𝑖</m:t>
                          </m:r>
                          <m:r>
                            <a:rPr lang="en-NZ" sz="2400" b="0" i="1" smtClean="0">
                              <a:latin typeface="Cambria Math"/>
                            </a:rPr>
                            <m:t>)</m:t>
                          </m:r>
                        </m:sup>
                      </m:sSup>
                      <m:r>
                        <a:rPr lang="en-US" sz="2400" i="1" smtClean="0">
                          <a:latin typeface="Cambria Math"/>
                          <a:ea typeface="Cambria Math"/>
                        </a:rPr>
                        <m:t>∈</m:t>
                      </m:r>
                      <m:sSup>
                        <m:sSupPr>
                          <m:ctrlPr>
                            <a:rPr lang="en-US" sz="2400" i="1" smtClean="0">
                              <a:latin typeface="Cambria Math" panose="02040503050406030204" pitchFamily="18" charset="0"/>
                              <a:ea typeface="Cambria Math"/>
                            </a:rPr>
                          </m:ctrlPr>
                        </m:sSupPr>
                        <m:e>
                          <m:r>
                            <a:rPr lang="en-US" sz="2400" i="1" smtClean="0">
                              <a:latin typeface="Cambria Math"/>
                              <a:ea typeface="Cambria Math"/>
                            </a:rPr>
                            <m:t>ℝ</m:t>
                          </m:r>
                        </m:e>
                        <m:sup>
                          <m:r>
                            <a:rPr lang="en-NZ" sz="2400" b="0" i="1" smtClean="0">
                              <a:latin typeface="Cambria Math"/>
                              <a:ea typeface="Cambria Math"/>
                            </a:rPr>
                            <m:t>2</m:t>
                          </m:r>
                        </m:sup>
                      </m:sSup>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7546103" y="809647"/>
                <a:ext cx="1453988" cy="476990"/>
              </a:xfrm>
              <a:prstGeom prst="rect">
                <a:avLst/>
              </a:prstGeom>
              <a:blipFill rotWithShape="1">
                <a:blip r:embed="rId4"/>
                <a:stretch>
                  <a:fillRect/>
                </a:stretch>
              </a:blipFill>
            </p:spPr>
            <p:txBody>
              <a:bodyPr/>
              <a:lstStyle/>
              <a:p>
                <a:r>
                  <a:rPr lang="en-US">
                    <a:noFill/>
                  </a:rPr>
                  <a:t> </a:t>
                </a:r>
              </a:p>
            </p:txBody>
          </p:sp>
        </mc:Fallback>
      </mc:AlternateContent>
      <p:cxnSp>
        <p:nvCxnSpPr>
          <p:cNvPr id="22" name="Straight Connector 21"/>
          <p:cNvCxnSpPr/>
          <p:nvPr/>
        </p:nvCxnSpPr>
        <p:spPr>
          <a:xfrm rot="600000" flipV="1">
            <a:off x="3365404" y="3547182"/>
            <a:ext cx="534352" cy="609600"/>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4072494" y="1716412"/>
            <a:ext cx="0" cy="4505335"/>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133600" y="4038600"/>
            <a:ext cx="38862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91201" y="4241801"/>
            <a:ext cx="222885" cy="200660"/>
          </a:xfrm>
          <a:prstGeom prst="rect">
            <a:avLst/>
          </a:prstGeom>
        </p:spPr>
      </p:pic>
      <p:pic>
        <p:nvPicPr>
          <p:cNvPr id="37" name="Picture 36"/>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rot="16200000">
            <a:off x="3734752" y="1778954"/>
            <a:ext cx="304800" cy="150495"/>
          </a:xfrm>
          <a:prstGeom prst="rect">
            <a:avLst/>
          </a:prstGeom>
        </p:spPr>
      </p:pic>
      <p:cxnSp>
        <p:nvCxnSpPr>
          <p:cNvPr id="38" name="Straight Connector 37"/>
          <p:cNvCxnSpPr/>
          <p:nvPr/>
        </p:nvCxnSpPr>
        <p:spPr>
          <a:xfrm flipH="1" flipV="1">
            <a:off x="2743200" y="2006600"/>
            <a:ext cx="3124200" cy="395930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rot="540000" flipH="1">
            <a:off x="4503867" y="4445962"/>
            <a:ext cx="98275" cy="110869"/>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21480000" flipH="1">
            <a:off x="4014382" y="3197921"/>
            <a:ext cx="462487" cy="391643"/>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60000" flipH="1">
            <a:off x="4072494" y="2193871"/>
            <a:ext cx="1547648" cy="1455565"/>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360000" flipH="1">
            <a:off x="3355911" y="4498801"/>
            <a:ext cx="1328529" cy="1361827"/>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714091" y="2519998"/>
            <a:ext cx="2286000" cy="2585323"/>
          </a:xfrm>
          <a:prstGeom prst="rect">
            <a:avLst/>
          </a:prstGeom>
          <a:noFill/>
        </p:spPr>
        <p:txBody>
          <a:bodyPr wrap="square" rtlCol="0">
            <a:spAutoFit/>
          </a:bodyPr>
          <a:lstStyle/>
          <a:p>
            <a:r>
              <a:rPr lang="en-NZ" dirty="0" smtClean="0"/>
              <a:t>The green line is NOT a good new axis for the data since it doesn’t maintain most of the variability of the data and the </a:t>
            </a:r>
            <a:r>
              <a:rPr lang="en-NZ" b="1" dirty="0" smtClean="0">
                <a:solidFill>
                  <a:srgbClr val="0070C0"/>
                </a:solidFill>
              </a:rPr>
              <a:t>distance</a:t>
            </a:r>
            <a:r>
              <a:rPr lang="en-NZ" dirty="0" smtClean="0"/>
              <a:t> from the data points to the new dimension is large</a:t>
            </a:r>
            <a:endParaRPr lang="en-US" dirty="0"/>
          </a:p>
        </p:txBody>
      </p:sp>
      <p:sp>
        <p:nvSpPr>
          <p:cNvPr id="36" name="Oval 35"/>
          <p:cNvSpPr/>
          <p:nvPr/>
        </p:nvSpPr>
        <p:spPr>
          <a:xfrm>
            <a:off x="3200400" y="5758629"/>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200400" y="4082229"/>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384667" y="4539429"/>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460867" y="3091629"/>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5603867" y="2101029"/>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208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3600" dirty="0" smtClean="0"/>
              <a:t>PCA projects the data into the axis that contains most of the variance in the data</a:t>
            </a:r>
            <a:endParaRPr lang="en-US" sz="3600" dirty="0"/>
          </a:p>
        </p:txBody>
      </p:sp>
      <p:cxnSp>
        <p:nvCxnSpPr>
          <p:cNvPr id="4" name="Straight Connector 3"/>
          <p:cNvCxnSpPr/>
          <p:nvPr/>
        </p:nvCxnSpPr>
        <p:spPr>
          <a:xfrm rot="21000000">
            <a:off x="1225880" y="3986549"/>
            <a:ext cx="381000" cy="509905"/>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1945574" y="1562760"/>
            <a:ext cx="0" cy="4505335"/>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6680" y="3884948"/>
            <a:ext cx="38862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664281" y="4088149"/>
            <a:ext cx="222885" cy="200660"/>
          </a:xfrm>
          <a:prstGeom prst="rect">
            <a:avLst/>
          </a:prstGeom>
        </p:spPr>
      </p:pic>
      <p:pic>
        <p:nvPicPr>
          <p:cNvPr id="8" name="Picture 7"/>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rot="16200000">
            <a:off x="1607832" y="1625302"/>
            <a:ext cx="304800" cy="150495"/>
          </a:xfrm>
          <a:prstGeom prst="rect">
            <a:avLst/>
          </a:prstGeom>
        </p:spPr>
      </p:pic>
      <p:cxnSp>
        <p:nvCxnSpPr>
          <p:cNvPr id="9" name="Straight Connector 8"/>
          <p:cNvCxnSpPr/>
          <p:nvPr/>
        </p:nvCxnSpPr>
        <p:spPr>
          <a:xfrm flipV="1">
            <a:off x="387680" y="1915679"/>
            <a:ext cx="3581400" cy="399876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600000">
            <a:off x="1986356" y="4177171"/>
            <a:ext cx="307944" cy="196210"/>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20880000">
            <a:off x="2454286" y="2990531"/>
            <a:ext cx="228822" cy="348205"/>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300000">
            <a:off x="3571805" y="2043993"/>
            <a:ext cx="168675" cy="132965"/>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21240000">
            <a:off x="873560" y="5408948"/>
            <a:ext cx="208084" cy="228600"/>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073480" y="5604977"/>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073480" y="3928577"/>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257747" y="4385777"/>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333947" y="2937977"/>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3476947" y="1947377"/>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rot="600000" flipV="1">
            <a:off x="6413404" y="3393873"/>
            <a:ext cx="534352" cy="609600"/>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7120494" y="1563103"/>
            <a:ext cx="0" cy="4505335"/>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181600" y="3885291"/>
            <a:ext cx="3886200" cy="0"/>
          </a:xfrm>
          <a:prstGeom prst="straightConnector1">
            <a:avLst/>
          </a:prstGeom>
          <a:ln w="19050">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custDataLst>
              <p:tags r:id="rId3"/>
            </p:custDataLst>
          </p:nvPr>
        </p:nvPicPr>
        <p:blipFill>
          <a:blip r:embed="rId6" cstate="print">
            <a:extLst>
              <a:ext uri="{28A0092B-C50C-407E-A947-70E740481C1C}">
                <a14:useLocalDpi xmlns:a14="http://schemas.microsoft.com/office/drawing/2010/main" val="0"/>
              </a:ext>
            </a:extLst>
          </a:blip>
          <a:stretch>
            <a:fillRect/>
          </a:stretch>
        </p:blipFill>
        <p:spPr>
          <a:xfrm>
            <a:off x="8839201" y="4088492"/>
            <a:ext cx="222885" cy="200660"/>
          </a:xfrm>
          <a:prstGeom prst="rect">
            <a:avLst/>
          </a:prstGeom>
        </p:spPr>
      </p:pic>
      <p:pic>
        <p:nvPicPr>
          <p:cNvPr id="23" name="Picture 22"/>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rot="16200000">
            <a:off x="6782752" y="1625645"/>
            <a:ext cx="304800" cy="150495"/>
          </a:xfrm>
          <a:prstGeom prst="rect">
            <a:avLst/>
          </a:prstGeom>
        </p:spPr>
      </p:pic>
      <p:cxnSp>
        <p:nvCxnSpPr>
          <p:cNvPr id="24" name="Straight Connector 23"/>
          <p:cNvCxnSpPr/>
          <p:nvPr/>
        </p:nvCxnSpPr>
        <p:spPr>
          <a:xfrm flipH="1" flipV="1">
            <a:off x="5791200" y="1853291"/>
            <a:ext cx="3124200" cy="3959304"/>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rot="540000" flipH="1">
            <a:off x="7551867" y="4292653"/>
            <a:ext cx="98275" cy="110869"/>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21480000" flipH="1">
            <a:off x="7062382" y="3044612"/>
            <a:ext cx="462487" cy="391643"/>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60000" flipH="1">
            <a:off x="7120494" y="2040562"/>
            <a:ext cx="1547648" cy="1455565"/>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360000" flipH="1">
            <a:off x="6403911" y="4345492"/>
            <a:ext cx="1328529" cy="1361827"/>
          </a:xfrm>
          <a:prstGeom prst="line">
            <a:avLst/>
          </a:prstGeom>
          <a:ln w="25400">
            <a:solidFill>
              <a:srgbClr val="0000CC"/>
            </a:solidFill>
            <a:prstDash val="sysDash"/>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6248400" y="5605320"/>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248400" y="3928920"/>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432667" y="4386120"/>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508867" y="2938320"/>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8651867" y="1947720"/>
            <a:ext cx="111133" cy="10877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874318">
            <a:off x="917317" y="5092027"/>
            <a:ext cx="2874267" cy="3209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8484812">
            <a:off x="5597641" y="5043181"/>
            <a:ext cx="2607662" cy="3294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070514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2"/>
              <p:cNvSpPr>
                <a:spLocks noChangeArrowheads="1"/>
              </p:cNvSpPr>
              <p:nvPr/>
            </p:nvSpPr>
            <p:spPr bwMode="auto">
              <a:xfrm>
                <a:off x="457200" y="1447800"/>
                <a:ext cx="7924800" cy="369331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nchor="ctr">
                <a:spAutoFit/>
              </a:bodyPr>
              <a:lstStyle>
                <a:lvl1pPr>
                  <a:tabLst>
                    <a:tab pos="457200" algn="l"/>
                  </a:tabLst>
                  <a:defRPr>
                    <a:solidFill>
                      <a:schemeClr val="tx1"/>
                    </a:solidFill>
                    <a:latin typeface="Arial" charset="0"/>
                  </a:defRPr>
                </a:lvl1pPr>
                <a:lvl2pPr>
                  <a:tabLst>
                    <a:tab pos="457200" algn="l"/>
                  </a:tabLst>
                  <a:defRPr>
                    <a:solidFill>
                      <a:schemeClr val="tx1"/>
                    </a:solidFill>
                    <a:latin typeface="Arial" charset="0"/>
                  </a:defRPr>
                </a:lvl2pPr>
                <a:lvl3pPr>
                  <a:tabLst>
                    <a:tab pos="457200" algn="l"/>
                  </a:tabLst>
                  <a:defRPr>
                    <a:solidFill>
                      <a:schemeClr val="tx1"/>
                    </a:solidFill>
                    <a:latin typeface="Arial" charset="0"/>
                  </a:defRPr>
                </a:lvl3pPr>
                <a:lvl4pPr>
                  <a:tabLst>
                    <a:tab pos="457200" algn="l"/>
                  </a:tabLst>
                  <a:defRPr>
                    <a:solidFill>
                      <a:schemeClr val="tx1"/>
                    </a:solidFill>
                    <a:latin typeface="Arial" charset="0"/>
                  </a:defRPr>
                </a:lvl4pPr>
                <a:lvl5pPr>
                  <a:tabLst>
                    <a:tab pos="457200" algn="l"/>
                  </a:tabLst>
                  <a:defRPr>
                    <a:solidFill>
                      <a:schemeClr val="tx1"/>
                    </a:solidFill>
                    <a:latin typeface="Arial" charset="0"/>
                  </a:defRPr>
                </a:lvl5pPr>
                <a:lvl6pPr fontAlgn="base">
                  <a:spcBef>
                    <a:spcPct val="0"/>
                  </a:spcBef>
                  <a:spcAft>
                    <a:spcPct val="0"/>
                  </a:spcAft>
                  <a:tabLst>
                    <a:tab pos="457200" algn="l"/>
                  </a:tabLst>
                  <a:defRPr>
                    <a:solidFill>
                      <a:schemeClr val="tx1"/>
                    </a:solidFill>
                    <a:latin typeface="Arial" charset="0"/>
                  </a:defRPr>
                </a:lvl6pPr>
                <a:lvl7pPr fontAlgn="base">
                  <a:spcBef>
                    <a:spcPct val="0"/>
                  </a:spcBef>
                  <a:spcAft>
                    <a:spcPct val="0"/>
                  </a:spcAft>
                  <a:tabLst>
                    <a:tab pos="457200" algn="l"/>
                  </a:tabLst>
                  <a:defRPr>
                    <a:solidFill>
                      <a:schemeClr val="tx1"/>
                    </a:solidFill>
                    <a:latin typeface="Arial" charset="0"/>
                  </a:defRPr>
                </a:lvl7pPr>
                <a:lvl8pPr fontAlgn="base">
                  <a:spcBef>
                    <a:spcPct val="0"/>
                  </a:spcBef>
                  <a:spcAft>
                    <a:spcPct val="0"/>
                  </a:spcAft>
                  <a:tabLst>
                    <a:tab pos="457200" algn="l"/>
                  </a:tabLst>
                  <a:defRPr>
                    <a:solidFill>
                      <a:schemeClr val="tx1"/>
                    </a:solidFill>
                    <a:latin typeface="Arial" charset="0"/>
                  </a:defRPr>
                </a:lvl8pPr>
                <a:lvl9pPr fontAlgn="base">
                  <a:spcBef>
                    <a:spcPct val="0"/>
                  </a:spcBef>
                  <a:spcAft>
                    <a:spcPct val="0"/>
                  </a:spcAft>
                  <a:tabLst>
                    <a:tab pos="457200" algn="l"/>
                  </a:tabLst>
                  <a:defRPr>
                    <a:solidFill>
                      <a:schemeClr val="tx1"/>
                    </a:solidFill>
                    <a:latin typeface="Arial" charset="0"/>
                  </a:defRPr>
                </a:lvl9pPr>
              </a:lstStyle>
              <a:p>
                <a:pPr marL="342900" indent="-342900">
                  <a:buFont typeface="Arial" panose="020B0604020202020204" pitchFamily="34" charset="0"/>
                  <a:buChar char="•"/>
                </a:pPr>
                <a:r>
                  <a:rPr lang="en-NZ" altLang="ko-KR" sz="2000" dirty="0" smtClean="0">
                    <a:latin typeface="+mj-lt"/>
                    <a:ea typeface="굴림" pitchFamily="50" charset="-127"/>
                  </a:rPr>
                  <a:t>PCA allows the discovery of latent features driving the patterns in data</a:t>
                </a:r>
              </a:p>
              <a:p>
                <a:pPr marL="800100" lvl="1" indent="-342900">
                  <a:buFont typeface="Arial" panose="020B0604020202020204" pitchFamily="34" charset="0"/>
                  <a:buChar char="•"/>
                </a:pPr>
                <a:r>
                  <a:rPr lang="en-NZ" altLang="ko-KR" sz="1400" dirty="0" smtClean="0">
                    <a:latin typeface="+mj-lt"/>
                    <a:ea typeface="굴림" pitchFamily="50" charset="-127"/>
                  </a:rPr>
                  <a:t>number of rooms in the house, number of windows in the house</a:t>
                </a:r>
                <a:r>
                  <a:rPr lang="en-NZ" altLang="ko-KR" sz="1400" dirty="0" smtClean="0">
                    <a:latin typeface="+mj-lt"/>
                    <a:ea typeface="굴림" pitchFamily="50" charset="-127"/>
                    <a:sym typeface="Wingdings" panose="05000000000000000000" pitchFamily="2" charset="2"/>
                  </a:rPr>
                  <a:t> Size of the house</a:t>
                </a:r>
                <a:endParaRPr lang="en-US" altLang="ko-KR" sz="1400" dirty="0" smtClean="0">
                  <a:latin typeface="+mj-lt"/>
                  <a:ea typeface="굴림" pitchFamily="50" charset="-127"/>
                </a:endParaRPr>
              </a:p>
              <a:p>
                <a:pPr marL="285750" indent="-285750">
                  <a:buFont typeface="Arial" panose="020B0604020202020204" pitchFamily="34" charset="0"/>
                  <a:buChar char="•"/>
                </a:pPr>
                <a:r>
                  <a:rPr lang="en-US" altLang="ko-KR" sz="2000" dirty="0" smtClean="0">
                    <a:latin typeface="+mj-lt"/>
                    <a:ea typeface="굴림" pitchFamily="50" charset="-127"/>
                  </a:rPr>
                  <a:t>PCA </a:t>
                </a:r>
                <a:r>
                  <a:rPr lang="en-US" altLang="ko-KR" sz="2000" dirty="0">
                    <a:latin typeface="+mj-lt"/>
                    <a:ea typeface="굴림" pitchFamily="50" charset="-127"/>
                  </a:rPr>
                  <a:t>analysis permits us to reduce the dimensionality of </a:t>
                </a:r>
                <a:r>
                  <a:rPr lang="en-US" altLang="ko-KR" sz="2000" dirty="0" smtClean="0">
                    <a:latin typeface="+mj-lt"/>
                    <a:ea typeface="굴림" pitchFamily="50" charset="-127"/>
                  </a:rPr>
                  <a:t>a data set </a:t>
                </a:r>
                <a14:m>
                  <m:oMath xmlns:m="http://schemas.openxmlformats.org/officeDocument/2006/math">
                    <m:r>
                      <a:rPr lang="en-NZ" altLang="ko-KR" sz="2000" i="1">
                        <a:latin typeface="Cambria Math"/>
                        <a:ea typeface="굴림" pitchFamily="50" charset="-127"/>
                      </a:rPr>
                      <m:t>𝑋</m:t>
                    </m:r>
                  </m:oMath>
                </a14:m>
                <a:r>
                  <a:rPr lang="en-NZ" altLang="ko-KR" sz="2000" dirty="0">
                    <a:ea typeface="굴림" pitchFamily="50" charset="-127"/>
                  </a:rPr>
                  <a:t> </a:t>
                </a:r>
                <a:r>
                  <a:rPr lang="en-US" altLang="ko-KR" sz="2000" dirty="0" smtClean="0">
                    <a:latin typeface="+mj-lt"/>
                    <a:ea typeface="굴림" pitchFamily="50" charset="-127"/>
                  </a:rPr>
                  <a:t>into a smaller feature matrix </a:t>
                </a:r>
                <a14:m>
                  <m:oMath xmlns:m="http://schemas.openxmlformats.org/officeDocument/2006/math">
                    <m:r>
                      <a:rPr lang="en-NZ" altLang="ko-KR" sz="2000" b="0" i="1" smtClean="0">
                        <a:latin typeface="Cambria Math"/>
                        <a:ea typeface="굴림" pitchFamily="50" charset="-127"/>
                      </a:rPr>
                      <m:t>𝑋</m:t>
                    </m:r>
                    <m:r>
                      <a:rPr lang="en-NZ" altLang="ko-KR" sz="2000" b="0" i="1" smtClean="0">
                        <a:latin typeface="Cambria Math"/>
                        <a:ea typeface="굴림" pitchFamily="50" charset="-127"/>
                      </a:rPr>
                      <m:t>′</m:t>
                    </m:r>
                  </m:oMath>
                </a14:m>
                <a:r>
                  <a:rPr lang="en-US" altLang="ko-KR" sz="2000" dirty="0" smtClean="0">
                    <a:latin typeface="+mj-lt"/>
                    <a:ea typeface="굴림" pitchFamily="50" charset="-127"/>
                  </a:rPr>
                  <a:t> </a:t>
                </a:r>
              </a:p>
              <a:p>
                <a:pPr marL="285750" indent="-285750">
                  <a:buFont typeface="Arial" panose="020B0604020202020204" pitchFamily="34" charset="0"/>
                  <a:buChar char="•"/>
                </a:pPr>
                <a:r>
                  <a:rPr lang="en-US" altLang="ko-KR" sz="2000" dirty="0" smtClean="0">
                    <a:latin typeface="+mj-lt"/>
                    <a:ea typeface="굴림" pitchFamily="50" charset="-127"/>
                  </a:rPr>
                  <a:t>This </a:t>
                </a:r>
                <a:r>
                  <a:rPr lang="en-US" altLang="ko-KR" sz="2000" dirty="0">
                    <a:latin typeface="+mj-lt"/>
                    <a:ea typeface="굴림" pitchFamily="50" charset="-127"/>
                  </a:rPr>
                  <a:t>reduction in dimensionality </a:t>
                </a:r>
                <a:r>
                  <a:rPr lang="en-US" altLang="ko-KR" sz="2000" dirty="0" smtClean="0">
                    <a:latin typeface="+mj-lt"/>
                    <a:ea typeface="굴림" pitchFamily="50" charset="-127"/>
                  </a:rPr>
                  <a:t>offers opportunities to</a:t>
                </a:r>
              </a:p>
              <a:p>
                <a:pPr marL="742950" lvl="1" indent="-285750">
                  <a:buFont typeface="Arial" panose="020B0604020202020204" pitchFamily="34" charset="0"/>
                  <a:buChar char="•"/>
                </a:pPr>
                <a:r>
                  <a:rPr lang="en-NZ" altLang="ko-KR" sz="2000" dirty="0" smtClean="0">
                    <a:latin typeface="+mj-lt"/>
                    <a:ea typeface="굴림" pitchFamily="50" charset="-127"/>
                  </a:rPr>
                  <a:t>Visualize high dimensional data</a:t>
                </a:r>
                <a:endParaRPr lang="en-US" altLang="ko-KR" sz="2000" dirty="0" smtClean="0">
                  <a:latin typeface="+mj-lt"/>
                  <a:ea typeface="굴림" pitchFamily="50" charset="-127"/>
                </a:endParaRPr>
              </a:p>
              <a:p>
                <a:pPr marL="742950" lvl="1" indent="-285750">
                  <a:buFont typeface="Arial" panose="020B0604020202020204" pitchFamily="34" charset="0"/>
                  <a:buChar char="•"/>
                </a:pPr>
                <a:r>
                  <a:rPr lang="en-US" altLang="ko-KR" sz="2000" dirty="0" smtClean="0">
                    <a:latin typeface="+mj-lt"/>
                    <a:ea typeface="굴림" pitchFamily="50" charset="-127"/>
                  </a:rPr>
                  <a:t>Identify </a:t>
                </a:r>
                <a:r>
                  <a:rPr lang="en-US" altLang="ko-KR" sz="2000" dirty="0">
                    <a:latin typeface="+mj-lt"/>
                    <a:ea typeface="굴림" pitchFamily="50" charset="-127"/>
                  </a:rPr>
                  <a:t>the strongest patterns in the </a:t>
                </a:r>
                <a:r>
                  <a:rPr lang="en-US" altLang="ko-KR" sz="2000" dirty="0" smtClean="0">
                    <a:latin typeface="+mj-lt"/>
                    <a:ea typeface="굴림" pitchFamily="50" charset="-127"/>
                  </a:rPr>
                  <a:t>data</a:t>
                </a:r>
              </a:p>
              <a:p>
                <a:pPr marL="742950" lvl="1" indent="-285750">
                  <a:buFont typeface="Arial" panose="020B0604020202020204" pitchFamily="34" charset="0"/>
                  <a:buChar char="•"/>
                </a:pPr>
                <a:r>
                  <a:rPr lang="en-NZ" altLang="ko-KR" sz="2000" dirty="0" smtClean="0">
                    <a:latin typeface="+mj-lt"/>
                    <a:ea typeface="굴림" pitchFamily="50" charset="-127"/>
                  </a:rPr>
                  <a:t>Reduce noise</a:t>
                </a:r>
                <a:endParaRPr lang="en-US" altLang="ko-KR" sz="2000" dirty="0" smtClean="0">
                  <a:latin typeface="+mj-lt"/>
                  <a:ea typeface="굴림" pitchFamily="50" charset="-127"/>
                </a:endParaRPr>
              </a:p>
              <a:p>
                <a:pPr marL="742950" lvl="1" indent="-285750">
                  <a:buFont typeface="Arial" panose="020B0604020202020204" pitchFamily="34" charset="0"/>
                  <a:buChar char="•"/>
                </a:pPr>
                <a:r>
                  <a:rPr lang="en-US" altLang="ko-KR" sz="2000" dirty="0" smtClean="0">
                    <a:latin typeface="+mj-lt"/>
                    <a:ea typeface="굴림" pitchFamily="50" charset="-127"/>
                  </a:rPr>
                  <a:t>Capture </a:t>
                </a:r>
                <a:r>
                  <a:rPr lang="en-US" altLang="ko-KR" sz="2000" dirty="0">
                    <a:latin typeface="+mj-lt"/>
                    <a:ea typeface="굴림" pitchFamily="50" charset="-127"/>
                  </a:rPr>
                  <a:t>most of the variability of the data by a small fraction of the total set of </a:t>
                </a:r>
                <a:r>
                  <a:rPr lang="en-US" altLang="ko-KR" sz="2000" dirty="0" smtClean="0">
                    <a:latin typeface="+mj-lt"/>
                    <a:ea typeface="굴림" pitchFamily="50" charset="-127"/>
                  </a:rPr>
                  <a:t>dimensions</a:t>
                </a:r>
              </a:p>
              <a:p>
                <a:pPr marL="742950" lvl="1" indent="-285750">
                  <a:buFont typeface="Arial" panose="020B0604020202020204" pitchFamily="34" charset="0"/>
                  <a:buChar char="•"/>
                </a:pPr>
                <a:r>
                  <a:rPr lang="en-NZ" altLang="ko-KR" sz="2000" dirty="0" smtClean="0">
                    <a:latin typeface="+mj-lt"/>
                    <a:ea typeface="굴림" pitchFamily="50" charset="-127"/>
                  </a:rPr>
                  <a:t>Make other algorithms (regression, SVM) work better by using </a:t>
                </a:r>
                <a:r>
                  <a:rPr lang="en-NZ" altLang="ko-KR" sz="2000" smtClean="0">
                    <a:latin typeface="+mj-lt"/>
                    <a:ea typeface="굴림" pitchFamily="50" charset="-127"/>
                  </a:rPr>
                  <a:t>fewer input features</a:t>
                </a:r>
                <a:endParaRPr lang="en-US" altLang="ko-KR" sz="2000" dirty="0" smtClean="0">
                  <a:latin typeface="+mj-lt"/>
                  <a:ea typeface="굴림" pitchFamily="50" charset="-127"/>
                </a:endParaRPr>
              </a:p>
            </p:txBody>
          </p:sp>
        </mc:Choice>
        <mc:Fallback xmlns="">
          <p:sp>
            <p:nvSpPr>
              <p:cNvPr id="2" name="Rectangle 2"/>
              <p:cNvSpPr>
                <a:spLocks noRot="1" noChangeAspect="1" noMove="1" noResize="1" noEditPoints="1" noAdjustHandles="1" noChangeArrowheads="1" noChangeShapeType="1" noTextEdit="1"/>
              </p:cNvSpPr>
              <p:nvPr/>
            </p:nvSpPr>
            <p:spPr bwMode="auto">
              <a:xfrm>
                <a:off x="457200" y="1447800"/>
                <a:ext cx="7924800" cy="3693319"/>
              </a:xfrm>
              <a:prstGeom prst="rect">
                <a:avLst/>
              </a:prstGeom>
              <a:blipFill rotWithShape="1">
                <a:blip r:embed="rId2"/>
                <a:stretch>
                  <a:fillRect l="-615" t="-496" r="-769" b="-247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3" name="TextBox 2"/>
          <p:cNvSpPr txBox="1"/>
          <p:nvPr/>
        </p:nvSpPr>
        <p:spPr>
          <a:xfrm>
            <a:off x="381000" y="381001"/>
            <a:ext cx="8305800" cy="461665"/>
          </a:xfrm>
          <a:prstGeom prst="rect">
            <a:avLst/>
          </a:prstGeom>
          <a:noFill/>
        </p:spPr>
        <p:txBody>
          <a:bodyPr wrap="square" rtlCol="0">
            <a:spAutoFit/>
          </a:bodyPr>
          <a:lstStyle/>
          <a:p>
            <a:r>
              <a:rPr lang="en-US" sz="2400" b="1" dirty="0" smtClean="0"/>
              <a:t>PCA summary</a:t>
            </a:r>
            <a:endParaRPr lang="en-US" sz="2400" b="1" dirty="0"/>
          </a:p>
        </p:txBody>
      </p:sp>
    </p:spTree>
    <p:extLst>
      <p:ext uri="{BB962C8B-B14F-4D97-AF65-F5344CB8AC3E}">
        <p14:creationId xmlns:p14="http://schemas.microsoft.com/office/powerpoint/2010/main" val="188873840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bmatrix} &#10;1 &amp; 0 \\&#10;2 &amp; 5 \\&#10;3 &amp; 1\end{bmatrix}&#10;+&#10;\begin{bmatrix} &#10;4 &amp; 0.5 \\&#10;2 &amp; 5\end{bmatrix}&#10;=&#10;$&#10;\end{document}"/>
  <p:tag name="IGUANATEXSIZE" val="28"/>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i&#10;$&#10;% \delta_i^{(l)} = \left(\sum_j W_{ji}^{(l)} \delta_j^{(l+1)}\right) f'(z_i^{(l)})&#10;&#10;&#10;&#10;\end{document}"/>
  <p:tag name="IGUANATEXSIZE" val="30"/>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10;$&#10;% \delta_i^{(l)} = \left(\sum_j W_{ji}^{(l)} \delta_j^{(l+1)}\right) f'(z_i^{(l)})&#10;&#10;&#10;&#10;\end{document}"/>
  <p:tag name="IGUANATEXSIZE" val="24"/>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_1)&#10;$&#10;% \delta_i^{(l)} = \left(\sum_j W_{ji}^{(l)} \delta_j^{(l+1)}\right) f'(z_i^{(l)})&#10;&#10;&#10;&#10;\end{document}"/>
  <p:tag name="IGUANATEXSIZE" val="30"/>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theta_1&#10;$&#10;% \delta_i^{(l)} = \left(\sum_j W_{ji}^{(l)} \delta_j^{(l+1)}\right) f'(z_i^{(l)})&#10;&#10;&#10;&#10;\end{document}"/>
  <p:tag name="IGUANATEXSIZE" val="24"/>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displaystyle  J(\theta_0, \theta_1, \dots, \theta_n) = \frac{1}{2m} \sum^{m}_{i=1} (h_\theta (x^{(i)}) - y^{(i)})^2$&#10;&#10;\end{document}"/>
  <p:tag name="IGUANATEXSIZE" val="2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z) &#10;$&#10;&#10;\end{document}"/>
  <p:tag name="IGUANATEXSIZE" val="20"/>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g(\theta_0 + \theta_1 x_1 + \theta_2 x_2)&#10;$&#10;&#10;\end{document}"/>
  <p:tag name="IGUANATEXSIZE" val="24"/>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2$&#10;&#10;$+ \theta_3 x_1^2 + \theta_4 x_2^2$&#10;&#10;$+ \theta_5 x_1 x_2)&#10;$&#10;&#10;\end{document}"/>
  <p:tag name="IGUANATEXSIZE" val="24"/>
</p:tagLst>
</file>

<file path=ppt/tags/tag1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g(\theta_0 + \theta_1 x_1 + \theta_2 x_1^2$&#10;&#10;$+ \theta_3 x_1^2 x_2 + \theta_4 x_1^2 x_2^2 $&#10;&#10;$+ \theta_5 x_1^2 x_2^3 + \theta_6 x_1^3 x_2 + \dots)&#10;$&#10;&#10;\end{document}"/>
  <p:tag name="IGUANATEXSIZE" val="24"/>
</p:tagLst>
</file>

<file path=ppt/tags/tag1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bmatrix} &#10; . &amp; . &amp; . &amp; .\\&#10; . &amp; . &amp; . &amp; . \end{bmatrix}&#10;*\begin{bmatrix} &#10;..  \\&#10;..  \\&#10;..  \\&#10;..  \end{bmatrix}&#10;=&#10;\begin{bmatrix} &#10;..  \\&#10;..  \end{bmatrix}&#10;$&#10;\end{document}"/>
  <p:tag name="IGUANATEXSIZE" val="32"/>
</p:tagLst>
</file>

<file path=ppt/tags/tag2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2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2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2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2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2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2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z_1&#10;$&#10;&#10;\end{document}"/>
  <p:tag name="IGUANATEXSIZE" val="20"/>
</p:tagLst>
</file>

<file path=ppt/tags/tag2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2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2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begin{bmatrix} &#10; . &amp; . &amp; . &amp; .\\&#10; . &amp; . &amp; . &amp; . \end{bmatrix}&#10;\times\begin{bmatrix} &#10;..  \\&#10;..  \\&#10;..  \\&#10;..  \end{bmatrix}&#10;=&#10;\begin{bmatrix} &#10;..  \\&#10;..  \end{bmatrix}&#10;$&#10;\end{document}"/>
  <p:tag name="IGUANATEXSIZE" val="32"/>
</p:tagLst>
</file>

<file path=ppt/tags/tag30.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31.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32.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3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3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3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1&#10;$&#10;&#10;\end{document}"/>
  <p:tag name="IGUANATEXSIZE" val="20"/>
</p:tagLst>
</file>

<file path=ppt/tags/tag3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x_2&#10;$&#10;&#10;\end{document}"/>
  <p:tag name="IGUANATEXSIZE" val="2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10;$&#10;\end{document}"/>
  <p:tag name="IGUANATEXSIZE" val="32"/>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x&#10;$&#10;\end{document}"/>
  <p:tag name="IGUANATEXSIZE" val="32"/>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y&#10;$&#10;\end{document}"/>
  <p:tag name="IGUANATEXSIZE" val="32"/>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 = &#10;\begin{bmatrix} &#10;1 &amp; 2 &amp; 0\\&#10;3 &amp; 5 &amp; 9\end{bmatrix}&#10;$&#10;\end{document}"/>
  <p:tag name="IGUANATEXSIZE" val="24"/>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A^T = &#10;\begin{bmatrix} &#10;1 &amp; 3\\&#10;2 &amp; 5\\&#10;0 &amp; 9 \end{bmatrix}&#10;$&#10;\end{document}"/>
  <p:tag name="IGUANATEXSIZE" val="24"/>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A A^{-1} = A^{-1}A = I.&#10;$&#10;&#10;\end{document}"/>
  <p:tag name="IGUANATEXSIZE" val="3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TotalTime>
  <Words>4593</Words>
  <Application>Microsoft Office PowerPoint</Application>
  <PresentationFormat>On-screen Show (4:3)</PresentationFormat>
  <Paragraphs>982</Paragraphs>
  <Slides>109</Slides>
  <Notes>39</Notes>
  <HiddenSlides>0</HiddenSlides>
  <MMClips>3</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28" baseType="lpstr">
      <vt:lpstr>굴림</vt:lpstr>
      <vt:lpstr>ＭＳ Ｐゴシック</vt:lpstr>
      <vt:lpstr>ＭＳ Ｐゴシック</vt:lpstr>
      <vt:lpstr>SimSun</vt:lpstr>
      <vt:lpstr>Arial</vt:lpstr>
      <vt:lpstr>Calibri</vt:lpstr>
      <vt:lpstr>Cambria Math</vt:lpstr>
      <vt:lpstr>Comic Sans MS</vt:lpstr>
      <vt:lpstr>Gill Sans</vt:lpstr>
      <vt:lpstr>News706 BT</vt:lpstr>
      <vt:lpstr>Rockwell</vt:lpstr>
      <vt:lpstr>Symbol</vt:lpstr>
      <vt:lpstr>Tahoma</vt:lpstr>
      <vt:lpstr>Times New Roman</vt:lpstr>
      <vt:lpstr>Verdana</vt:lpstr>
      <vt:lpstr>Wingdings</vt:lpstr>
      <vt:lpstr>ヒラギノ角ゴ ProN W3</vt:lpstr>
      <vt:lpstr>Office Theme</vt:lpstr>
      <vt:lpstr>Equation</vt:lpstr>
      <vt:lpstr>Exam 1 Review</vt:lpstr>
      <vt:lpstr>Why has machine learning become very relevant recently?</vt:lpstr>
      <vt:lpstr>Linear algebra</vt:lpstr>
      <vt:lpstr>Vectors</vt:lpstr>
      <vt:lpstr>PowerPoint Presentation</vt:lpstr>
      <vt:lpstr>PowerPoint Presentation</vt:lpstr>
      <vt:lpstr>Vector norms</vt:lpstr>
      <vt:lpstr>Unit vector</vt:lpstr>
      <vt:lpstr>PowerPoint Presentation</vt:lpstr>
      <vt:lpstr>The dot product can be thought of as a tool to determine the similarity between 2 vectors</vt:lpstr>
      <vt:lpstr>What is a Matrix?</vt:lpstr>
      <vt:lpstr>Basic Matrix Operations</vt:lpstr>
      <vt:lpstr>PowerPoint Presentation</vt:lpstr>
      <vt:lpstr>PowerPoint Presentation</vt:lpstr>
      <vt:lpstr>Matrix multiplication</vt:lpstr>
      <vt:lpstr>PowerPoint Presentation</vt:lpstr>
      <vt:lpstr>PowerPoint Presentation</vt:lpstr>
      <vt:lpstr>PowerPoint Presentation</vt:lpstr>
      <vt:lpstr>PowerPoint Presentation</vt:lpstr>
      <vt:lpstr>PowerPoint Presentation</vt:lpstr>
      <vt:lpstr>Why is all this relevant?</vt:lpstr>
      <vt:lpstr>Where are we at?</vt:lpstr>
      <vt:lpstr>Linear equation</vt:lpstr>
      <vt:lpstr>Using the linear equation to model data</vt:lpstr>
      <vt:lpstr>Which line has the best fit to the data?</vt:lpstr>
      <vt:lpstr>Which line has the best fit to the data?</vt:lpstr>
      <vt:lpstr>PowerPoint Presentation</vt:lpstr>
      <vt:lpstr>PowerPoint Presentation</vt:lpstr>
      <vt:lpstr>Intuition about finding the minimum of a multivariable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scaling/normalization</vt:lpstr>
      <vt:lpstr>There are many techniques to do Feature scaling: rescaling, centering, standardization and normalization to unit length</vt:lpstr>
      <vt:lpstr>Features scaling: centering and normalization</vt:lpstr>
      <vt:lpstr>Feature scaling/normalization/standardization Summary</vt:lpstr>
      <vt:lpstr>Web scraping      vs                            API</vt:lpstr>
      <vt:lpstr>Where are we at?</vt:lpstr>
      <vt:lpstr>Classification </vt:lpstr>
      <vt:lpstr>Hypotheses/model representation in Logistic regression </vt:lpstr>
      <vt:lpstr>Logistic regression sigmoid function parameters</vt:lpstr>
      <vt:lpstr>Logistic regression sigmoid function parameters</vt:lpstr>
      <vt:lpstr>Changing the parameters of the model can improve classification accuracy</vt:lpstr>
      <vt:lpstr> Making predictions</vt:lpstr>
      <vt:lpstr>PowerPoint Presentation</vt:lpstr>
      <vt:lpstr>The error of any machine learning model is composed of 2 parts</vt:lpstr>
      <vt:lpstr>PowerPoint Presentation</vt:lpstr>
      <vt:lpstr>PowerPoint Presentation</vt:lpstr>
      <vt:lpstr>Overfitting implies bad generalization</vt:lpstr>
      <vt:lpstr>Regularization Intuition</vt:lpstr>
      <vt:lpstr>Regularization</vt:lpstr>
      <vt:lpstr>PowerPoint Presentation</vt:lpstr>
      <vt:lpstr>Probability &amp; Statistics Overview</vt:lpstr>
      <vt:lpstr>Probability</vt:lpstr>
      <vt:lpstr>1. Classical probability</vt:lpstr>
      <vt:lpstr>2. Empirical Probability</vt:lpstr>
      <vt:lpstr>2. Empirical Probability: Example</vt:lpstr>
      <vt:lpstr>Independent Events</vt:lpstr>
      <vt:lpstr>Terminology: Populations &amp; Samples</vt:lpstr>
      <vt:lpstr>Frequency histogram</vt:lpstr>
      <vt:lpstr>Measures of Central Tendency (Location)</vt:lpstr>
      <vt:lpstr>The Mean</vt:lpstr>
      <vt:lpstr>The Median</vt:lpstr>
      <vt:lpstr>Measures of Dispersion/variability</vt:lpstr>
      <vt:lpstr>Sample Variance</vt:lpstr>
      <vt:lpstr>Sample Variance</vt:lpstr>
      <vt:lpstr>Standard Deviation</vt:lpstr>
      <vt:lpstr>“Shape” of Distributions</vt:lpstr>
      <vt:lpstr>Correlation</vt:lpstr>
      <vt:lpstr>Correlation does not imply causation</vt:lpstr>
      <vt:lpstr>Where are we 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are we at?</vt:lpstr>
      <vt:lpstr>PowerPoint Presentation</vt:lpstr>
      <vt:lpstr>Why dimensionality reduction?</vt:lpstr>
      <vt:lpstr>PowerPoint Presentation</vt:lpstr>
      <vt:lpstr>PowerPoint Presentation</vt:lpstr>
      <vt:lpstr>Principal Component Analysis</vt:lpstr>
      <vt:lpstr>2D dataset</vt:lpstr>
      <vt:lpstr>PCA components</vt:lpstr>
      <vt:lpstr>PowerPoint Presentation</vt:lpstr>
      <vt:lpstr>PowerPoint Presentation</vt:lpstr>
      <vt:lpstr>PCA projects the data into the axis that contains most of the variance in the data</vt:lpstr>
      <vt:lpstr>PowerPoint Presentation</vt:lpstr>
      <vt:lpstr>Natural Language Processing (NLP)</vt:lpstr>
      <vt:lpstr>Natural language vs. artificial language</vt:lpstr>
      <vt:lpstr>Recall that data can be partitioned into 2 big chunks</vt:lpstr>
      <vt:lpstr>The NLP Pipeline and terminology</vt:lpstr>
      <vt:lpstr>PowerPoint Presentation</vt:lpstr>
      <vt:lpstr>PowerPoint Presentation</vt:lpstr>
      <vt:lpstr>PowerPoint Presentation</vt:lpstr>
      <vt:lpstr>Binary counts</vt:lpstr>
      <vt:lpstr>Frequency counts</vt:lpstr>
      <vt:lpstr>TF-IDF: term frequency, inverse document frequency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 1 Review</dc:title>
  <dc:creator>David Rozado</dc:creator>
  <cp:lastModifiedBy>David Rozado</cp:lastModifiedBy>
  <cp:revision>31</cp:revision>
  <dcterms:created xsi:type="dcterms:W3CDTF">2006-08-16T00:00:00Z</dcterms:created>
  <dcterms:modified xsi:type="dcterms:W3CDTF">2019-03-30T22:00:02Z</dcterms:modified>
</cp:coreProperties>
</file>